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6483350" cy="58039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7.jpeg"/><Relationship Id="rId7" Type="http://schemas.openxmlformats.org/officeDocument/2006/relationships/image" Target="../media/image26.jpeg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1.pn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jpeg"/><Relationship Id="rId8" Type="http://schemas.openxmlformats.org/officeDocument/2006/relationships/image" Target="../media/image42.jpeg"/><Relationship Id="rId7" Type="http://schemas.openxmlformats.org/officeDocument/2006/relationships/image" Target="../media/image41.png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55.jpeg"/><Relationship Id="rId20" Type="http://schemas.openxmlformats.org/officeDocument/2006/relationships/image" Target="../media/image54.jpeg"/><Relationship Id="rId2" Type="http://schemas.openxmlformats.org/officeDocument/2006/relationships/image" Target="../media/image36.jpeg"/><Relationship Id="rId19" Type="http://schemas.openxmlformats.org/officeDocument/2006/relationships/image" Target="../media/image53.png"/><Relationship Id="rId18" Type="http://schemas.openxmlformats.org/officeDocument/2006/relationships/image" Target="../media/image52.jpeg"/><Relationship Id="rId17" Type="http://schemas.openxmlformats.org/officeDocument/2006/relationships/image" Target="../media/image51.jpeg"/><Relationship Id="rId16" Type="http://schemas.openxmlformats.org/officeDocument/2006/relationships/image" Target="../media/image50.jpeg"/><Relationship Id="rId15" Type="http://schemas.openxmlformats.org/officeDocument/2006/relationships/image" Target="../media/image49.jpeg"/><Relationship Id="rId14" Type="http://schemas.openxmlformats.org/officeDocument/2006/relationships/image" Target="../media/image48.jpeg"/><Relationship Id="rId13" Type="http://schemas.openxmlformats.org/officeDocument/2006/relationships/image" Target="../media/image47.jpeg"/><Relationship Id="rId12" Type="http://schemas.openxmlformats.org/officeDocument/2006/relationships/image" Target="../media/image46.jpeg"/><Relationship Id="rId11" Type="http://schemas.openxmlformats.org/officeDocument/2006/relationships/image" Target="../media/image45.jpeg"/><Relationship Id="rId10" Type="http://schemas.openxmlformats.org/officeDocument/2006/relationships/image" Target="../media/image44.jpeg"/><Relationship Id="rId1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4.png"/><Relationship Id="rId8" Type="http://schemas.openxmlformats.org/officeDocument/2006/relationships/image" Target="../media/image63.png"/><Relationship Id="rId7" Type="http://schemas.openxmlformats.org/officeDocument/2006/relationships/image" Target="../media/image62.png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Relationship Id="rId3" Type="http://schemas.openxmlformats.org/officeDocument/2006/relationships/image" Target="../media/image58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57.jpeg"/><Relationship Id="rId19" Type="http://schemas.openxmlformats.org/officeDocument/2006/relationships/image" Target="../media/image74.png"/><Relationship Id="rId18" Type="http://schemas.openxmlformats.org/officeDocument/2006/relationships/image" Target="../media/image73.png"/><Relationship Id="rId17" Type="http://schemas.openxmlformats.org/officeDocument/2006/relationships/image" Target="../media/image72.jpeg"/><Relationship Id="rId16" Type="http://schemas.openxmlformats.org/officeDocument/2006/relationships/image" Target="../media/image71.jpeg"/><Relationship Id="rId15" Type="http://schemas.openxmlformats.org/officeDocument/2006/relationships/image" Target="../media/image70.png"/><Relationship Id="rId14" Type="http://schemas.openxmlformats.org/officeDocument/2006/relationships/image" Target="../media/image69.jpeg"/><Relationship Id="rId13" Type="http://schemas.openxmlformats.org/officeDocument/2006/relationships/image" Target="../media/image68.jpeg"/><Relationship Id="rId12" Type="http://schemas.openxmlformats.org/officeDocument/2006/relationships/image" Target="../media/image67.jpeg"/><Relationship Id="rId11" Type="http://schemas.openxmlformats.org/officeDocument/2006/relationships/image" Target="../media/image66.jpeg"/><Relationship Id="rId10" Type="http://schemas.openxmlformats.org/officeDocument/2006/relationships/image" Target="../media/image65.jpeg"/><Relationship Id="rId1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95400" y="876300"/>
            <a:ext cx="3892550" cy="40513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314463" y="1018578"/>
            <a:ext cx="2047239" cy="1225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 digital display top</a:t>
            </a: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unted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460"/>
              </a:spcBef>
            </a:pP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Electronic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mixer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118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    serie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OS-T40/T60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OS20/OS40/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OS70/OS10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20800" y="958850"/>
            <a:ext cx="3841750" cy="38862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358887" y="1002481"/>
            <a:ext cx="1769110" cy="1686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18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display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  <a:spcBef>
                <a:spcPts val="64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Monitor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tual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rotational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  <a:spcBef>
                <a:spcPts val="25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,50-2200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00456" y="2844784"/>
            <a:ext cx="781027" cy="279417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1962157" y="4383891"/>
            <a:ext cx="553084" cy="363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46356" y="3670290"/>
            <a:ext cx="425435" cy="9525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48053" y="4594215"/>
            <a:ext cx="352422" cy="111125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89089" y="2987679"/>
            <a:ext cx="254016" cy="53979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06672" y="4010022"/>
            <a:ext cx="203209" cy="50792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3752836" y="3642477"/>
            <a:ext cx="193675" cy="86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5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Pownl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81100" y="889000"/>
            <a:ext cx="4121150" cy="4025900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1206479" y="1019549"/>
            <a:ext cx="1755139" cy="1592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 mixing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1400"/>
              </a:spcBef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output torque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40"/>
              </a:lnSpc>
              <a:spcBef>
                <a:spcPts val="137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stirring  viscosity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,stable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8000"/>
              </a:lnSpc>
              <a:spcBef>
                <a:spcPts val="1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operation,splash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proof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ple,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range,an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slip</a:t>
            </a:r>
            <a:r>
              <a:rPr sz="7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  contain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0" algn="l" rtl="0" eaLnBrk="0">
              <a:lnSpc>
                <a:spcPct val="87000"/>
              </a:lnSpc>
              <a:spcBef>
                <a:spcPts val="160"/>
              </a:spcBef>
            </a:pP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95580" y="1435113"/>
            <a:ext cx="1282708" cy="9016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1190625" y="781050"/>
            <a:ext cx="4102100" cy="4241800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3914764" y="3014098"/>
            <a:ext cx="294640" cy="282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500" rIns="0" bIns="0"/>
          <a:lstStyle/>
          <a:p>
            <a:pPr marL="95250" indent="-82550" algn="l" rtl="0" eaLnBrk="0">
              <a:lnSpc>
                <a:spcPct val="98000"/>
              </a:lnSpc>
              <a:spcBef>
                <a:spcPts val="5"/>
              </a:spcBef>
            </a:pPr>
            <a:endParaRPr sz="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50975" y="171450"/>
            <a:ext cx="3581400" cy="5461000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84515" y="203178"/>
            <a:ext cx="1828806" cy="5416547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73236" y="946147"/>
            <a:ext cx="1339837" cy="2159006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70028" y="4222747"/>
            <a:ext cx="1650989" cy="1409702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1711320" y="3508367"/>
            <a:ext cx="1027430" cy="615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8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    bru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shless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explosion-proof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/maint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enance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free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5000"/>
              </a:lnSpc>
              <a:spcBef>
                <a:spcPts val="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hasa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        life,explosion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-proof,and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1711320" y="342187"/>
            <a:ext cx="1109344" cy="370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dis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35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Monitoring   actu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   of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speeds,50-22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00rpm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35125" y="142875"/>
            <a:ext cx="3213100" cy="5518150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97237" y="790595"/>
            <a:ext cx="1517643" cy="2171667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97237" y="3813161"/>
            <a:ext cx="1511281" cy="1847862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91649" y="1355735"/>
            <a:ext cx="1327138" cy="1828769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35125" y="4111638"/>
            <a:ext cx="1498589" cy="1549386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3368680" y="3219644"/>
            <a:ext cx="1416050" cy="540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Configure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consta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  <a:spcBef>
                <a:spcPts val="48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 under conditions of visco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sity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6000"/>
              </a:lnSpc>
              <a:spcBef>
                <a:spcPts val="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changes,the</a:t>
            </a: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feedback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 can ensure constant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torque of the agita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3368680" y="125553"/>
            <a:ext cx="1060450" cy="681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2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effect,high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output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torque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  <a:spcBef>
                <a:spcPts val="49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stirring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viscosit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y,stable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7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operation,splash proof sample,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range,anti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</a:t>
            </a: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pad,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ner</a:t>
            </a:r>
            <a:endParaRPr sz="5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1768460" y="2977495"/>
            <a:ext cx="1350644" cy="501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2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Silicone  protective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sleeve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35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self-locking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tight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drill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5"/>
              </a:lnSpc>
              <a:spcBef>
                <a:spcPts val="2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chuck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500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脂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wentsohen  evapo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ration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691640" y="367665"/>
          <a:ext cx="1048385" cy="297815"/>
        </p:xfrm>
        <a:graphic>
          <a:graphicData uri="http://schemas.openxmlformats.org/drawingml/2006/table">
            <a:tbl>
              <a:tblPr/>
              <a:tblGrid>
                <a:gridCol w="483235"/>
                <a:gridCol w="565150"/>
              </a:tblGrid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Overload    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protection   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circuit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4450" indent="-7620" algn="l" rtl="0" eaLnBrk="0">
                        <a:lnSpc>
                          <a:spcPct val="13000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protection/mot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or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automatic    cut-o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ff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496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8" name="textbox 78"/>
          <p:cNvSpPr/>
          <p:nvPr/>
        </p:nvSpPr>
        <p:spPr>
          <a:xfrm>
            <a:off x="1691625" y="686912"/>
            <a:ext cx="76644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 cut off 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1691625" y="1018959"/>
            <a:ext cx="873760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circuit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gbund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alarm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1691625" y="790375"/>
            <a:ext cx="921385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  case   of   abnormal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peed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3139220" y="3358467"/>
            <a:ext cx="19050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ofdrill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90600" y="6350"/>
            <a:ext cx="4502150" cy="5791200"/>
          </a:xfrm>
          <a:prstGeom prst="rect">
            <a:avLst/>
          </a:prstGeom>
        </p:spPr>
      </p:pic>
      <p:graphicFrame>
        <p:nvGraphicFramePr>
          <p:cNvPr id="88" name="table 88"/>
          <p:cNvGraphicFramePr>
            <a:graphicFrameLocks noGrp="1"/>
          </p:cNvGraphicFramePr>
          <p:nvPr/>
        </p:nvGraphicFramePr>
        <p:xfrm>
          <a:off x="1095386" y="-113677"/>
          <a:ext cx="4291965" cy="5422900"/>
        </p:xfrm>
        <a:graphic>
          <a:graphicData uri="http://schemas.openxmlformats.org/drawingml/2006/table">
            <a:tbl>
              <a:tblPr/>
              <a:tblGrid>
                <a:gridCol w="593725"/>
                <a:gridCol w="571500"/>
                <a:gridCol w="444500"/>
                <a:gridCol w="444500"/>
                <a:gridCol w="406400"/>
                <a:gridCol w="609600"/>
                <a:gridCol w="558800"/>
                <a:gridCol w="662940"/>
              </a:tblGrid>
              <a:tr h="1323975"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909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2000" b="1" dirty="0"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 panoramic view of the top-mounted mixer</a:t>
                      </a:r>
                      <a:endParaRPr lang="en-US" altLang="zh-CN" sz="20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6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Select the model according to the demand</a:t>
                      </a:r>
                      <a:endParaRPr lang="en-US" altLang="zh-CN"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" algn="l" rtl="0" eaLnBrk="0">
                        <a:lnSpc>
                          <a:spcPts val="1870"/>
                        </a:lnSpc>
                      </a:pPr>
                      <a:endParaRPr sz="1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8890" algn="l" rtl="0" eaLnBrk="0">
                        <a:lnSpc>
                          <a:spcPts val="1870"/>
                        </a:lnSpc>
                      </a:pPr>
                      <a:endParaRPr sz="1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431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picture</a:t>
                      </a:r>
                      <a:endParaRPr lang="en-US" altLang="zh-CN"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431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endParaRPr lang="en-US" altLang="zh-CN"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113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 Instrument</a:t>
                      </a:r>
                      <a:endParaRPr lang="en-US" altLang="zh-CN"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9000"/>
                        </a:lnSpc>
                      </a:pPr>
                      <a:endParaRPr sz="2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89000"/>
                        </a:lnSpc>
                      </a:pPr>
                      <a:r>
                        <a:rPr lang="en-US" altLang="zh-CN" sz="8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mixing volume (water)</a:t>
                      </a:r>
                      <a:r>
                        <a:rPr sz="8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800" b="1" kern="0" spc="-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1000"/>
                        </a:lnSpc>
                      </a:pPr>
                      <a:endParaRPr sz="2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89000"/>
                        </a:lnSpc>
                      </a:pPr>
                      <a:r>
                        <a:rPr lang="en-US" altLang="zh-CN" sz="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 speed function</a:t>
                      </a:r>
                      <a:endParaRPr lang="en-US" altLang="zh-CN"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lang="en-US" altLang="zh-CN" sz="800" b="1" kern="0" spc="-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OSD</a:t>
                      </a:r>
                      <a:endParaRPr lang="en-US" altLang="zh-CN" sz="800" b="1" kern="0" spc="-2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 of speed</a:t>
                      </a:r>
                      <a:endParaRPr lang="en-US" altLang="zh-CN"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287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torque</a:t>
                      </a:r>
                      <a:endParaRPr lang="en-US" altLang="zh-CN"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67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peak viscosity</a:t>
                      </a:r>
                      <a:endParaRPr lang="en-US" altLang="zh-CN"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OS-T40-Plus*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78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l" rtl="0" eaLnBrk="0">
                        <a:lnSpc>
                          <a:spcPct val="950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7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50-2200rpm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40N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10000mPa</a:t>
                      </a:r>
                      <a:r>
                        <a:rPr sz="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OS-T60-Plus*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78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l" rtl="0" eaLnBrk="0">
                        <a:lnSpc>
                          <a:spcPct val="950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7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50-2200rpm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60N ·cm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50000mPa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ct val="7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OS20-Pro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78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l" rtl="0" eaLnBrk="0">
                        <a:lnSpc>
                          <a:spcPct val="950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7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50-2200rpm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40N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10000mPa</a:t>
                      </a:r>
                      <a:r>
                        <a:rPr sz="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7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OS20-S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78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7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50-2200rpm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40N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10000mPa</a:t>
                      </a:r>
                      <a:r>
                        <a:rPr sz="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ct val="7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OS40-Pro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7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l" rtl="0" eaLnBrk="0">
                        <a:lnSpc>
                          <a:spcPct val="950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7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50-2200rpm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60N ·cm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50000mPa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7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OS40-S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7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7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50-2200rpm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60N ·cm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50000mPa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OS70-Pro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有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50-1100rpm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ts val="845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865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100000mPa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68389" y="5111756"/>
            <a:ext cx="406409" cy="565163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55693" y="2368522"/>
            <a:ext cx="393712" cy="514374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55693" y="1822470"/>
            <a:ext cx="393712" cy="508004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81085" y="4019536"/>
            <a:ext cx="381016" cy="508003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87434" y="4565646"/>
            <a:ext cx="374668" cy="514374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81085" y="3467113"/>
            <a:ext cx="374668" cy="514316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181085" y="2921003"/>
            <a:ext cx="368320" cy="5080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box 104"/>
          <p:cNvSpPr/>
          <p:nvPr/>
        </p:nvSpPr>
        <p:spPr>
          <a:xfrm>
            <a:off x="1454139" y="872820"/>
            <a:ext cx="4554854" cy="2498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5000"/>
              </a:lnSpc>
              <a:tabLst>
                <a:tab pos="1174750" algn="l"/>
              </a:tabLst>
            </a:pPr>
            <a:r>
              <a:rPr sz="2200" b="1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b="1" kern="0" spc="-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OS20-S/OS40-S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25550" algn="l" rtl="0" eaLnBrk="0">
              <a:lnSpc>
                <a:spcPct val="84000"/>
              </a:lnSpc>
              <a:spcBef>
                <a:spcPts val="745"/>
              </a:spcBef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 digital top mounted electronic</a:t>
            </a:r>
            <a:r>
              <a:rPr sz="12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ixer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17600" algn="l" rtl="0" eaLnBrk="0">
              <a:lnSpc>
                <a:spcPts val="1430"/>
              </a:lnSpc>
              <a:spcBef>
                <a:spcPts val="300"/>
              </a:spcBef>
            </a:pPr>
            <a:r>
              <a:rPr sz="1000" kern="0" spc="20" dirty="0">
                <a:solidFill>
                  <a:srgbClr val="818C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</a:t>
            </a:r>
            <a:r>
              <a:rPr sz="1000" kern="0" spc="10" dirty="0">
                <a:solidFill>
                  <a:srgbClr val="818C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tics</a:t>
            </a:r>
            <a:r>
              <a:rPr sz="1000" kern="0" spc="0" dirty="0">
                <a:solidFill>
                  <a:srgbClr val="818C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818C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11250" algn="l" rtl="0" eaLnBrk="0">
              <a:lnSpc>
                <a:spcPts val="1050"/>
              </a:lnSpc>
              <a:spcBef>
                <a:spcPts val="15"/>
              </a:spcBef>
            </a:pPr>
            <a:r>
              <a:rPr sz="800" kern="0" spc="-10" dirty="0">
                <a:solidFill>
                  <a:srgbClr val="818C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8715" algn="l" rtl="0" eaLnBrk="0">
              <a:lnSpc>
                <a:spcPts val="1090"/>
              </a:lnSpc>
              <a:spcBef>
                <a:spcPts val="91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·Reliable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outstanding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8715" algn="l" rtl="0" eaLnBrk="0">
              <a:lnSpc>
                <a:spcPts val="1090"/>
              </a:lnSpc>
              <a:spcBef>
                <a:spcPts val="91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·Wide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range,50-2200rpm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8715" algn="l" rtl="0" eaLnBrk="0">
              <a:lnSpc>
                <a:spcPct val="184000"/>
              </a:lnSpc>
              <a:spcBef>
                <a:spcPts val="56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explosion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proof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   LCD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display,mo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nitoring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actual    rotational   speed;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8715" algn="l" rtl="0" eaLnBrk="0">
              <a:lnSpc>
                <a:spcPts val="815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.Safety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circuit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design,automatically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cutt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circuit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abnormal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overload.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06" name="picture 1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36547" y="942980"/>
            <a:ext cx="1714509" cy="4311653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97095" y="4041794"/>
            <a:ext cx="2209809" cy="711164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184401" y="3527409"/>
            <a:ext cx="3854443" cy="298462"/>
            <a:chOff x="0" y="0"/>
            <a:chExt cx="3854443" cy="298462"/>
          </a:xfrm>
        </p:grpSpPr>
        <p:pic>
          <p:nvPicPr>
            <p:cNvPr id="110" name="picture 1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854443" cy="298462"/>
            </a:xfrm>
            <a:prstGeom prst="rect">
              <a:avLst/>
            </a:prstGeom>
          </p:spPr>
        </p:pic>
        <p:sp>
          <p:nvSpPr>
            <p:cNvPr id="112" name="textbox 112"/>
            <p:cNvSpPr/>
            <p:nvPr/>
          </p:nvSpPr>
          <p:spPr>
            <a:xfrm>
              <a:off x="-12700" y="-12700"/>
              <a:ext cx="3879850" cy="3244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7650" algn="l" rtl="0" eaLnBrk="0">
                <a:lnSpc>
                  <a:spcPts val="1090"/>
                </a:lnSpc>
                <a:spcBef>
                  <a:spcPts val="5"/>
                </a:spcBef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区</a:t>
              </a:r>
              <a:r>
                <a:rPr sz="800" kern="0" spc="15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中</a:t>
              </a:r>
              <a:r>
                <a:rPr sz="800" kern="0" spc="21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Top   mounted    mixing   blade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set 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200" b="1" kern="0" spc="-10" baseline="1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Article</a:t>
              </a:r>
              <a:r>
                <a:rPr sz="7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200" b="1" kern="0" spc="-10" baseline="1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number</a:t>
              </a:r>
              <a:r>
                <a:rPr sz="7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200" b="1" kern="0" spc="-10" baseline="1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18900743</a:t>
              </a:r>
              <a:endParaRPr sz="1200" baseline="16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14" name="textbox 114"/>
          <p:cNvSpPr/>
          <p:nvPr/>
        </p:nvSpPr>
        <p:spPr>
          <a:xfrm>
            <a:off x="4483121" y="3973245"/>
            <a:ext cx="1438275" cy="6457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1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includes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ole,6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2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types:four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fan     blade,cent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rifugal,straight,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radial,anchor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blade,and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disassembly tool.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16" name="picture 1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32496" y="3794121"/>
            <a:ext cx="6350" cy="104142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" name="table 118"/>
          <p:cNvGraphicFramePr>
            <a:graphicFrameLocks noGrp="1"/>
          </p:cNvGraphicFramePr>
          <p:nvPr/>
        </p:nvGraphicFramePr>
        <p:xfrm>
          <a:off x="120672" y="1044582"/>
          <a:ext cx="3961765" cy="3758565"/>
        </p:xfrm>
        <a:graphic>
          <a:graphicData uri="http://schemas.openxmlformats.org/drawingml/2006/table">
            <a:tbl>
              <a:tblPr/>
              <a:tblGrid>
                <a:gridCol w="1367789"/>
                <a:gridCol w="1257300"/>
                <a:gridCol w="1336675"/>
              </a:tblGrid>
              <a:tr h="2190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2740" algn="ctr" rtl="0" eaLnBrk="0">
                        <a:lnSpc>
                          <a:spcPts val="745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Technical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0040" algn="ctr" rtl="0" eaLnBrk="0">
                        <a:lnSpc>
                          <a:spcPct val="81000"/>
                        </a:lnSpc>
                        <a:spcBef>
                          <a:spcPts val="10"/>
                        </a:spcBef>
                      </a:pPr>
                      <a:r>
                        <a:rPr sz="7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Parameter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F4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4505" algn="ctr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20-S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133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40-S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3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0040" algn="ctr" rtl="0" eaLnBrk="0">
                        <a:lnSpc>
                          <a:spcPct val="98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mixing volume</a:t>
                      </a:r>
                      <a:r>
                        <a:rPr lang="en-US"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[</a:t>
                      </a:r>
                      <a:r>
                        <a:rPr sz="7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water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]</a:t>
                      </a:r>
                      <a:endParaRPr lang="en-US" sz="7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67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50-2200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50-2200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TORQUE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61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viscosity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ctr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Overload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protecti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</a:t>
                      </a:r>
                      <a:r>
                        <a:rPr lang="en-US"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play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lang="en-US"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Dril chuck clamping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eter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</a:t>
                      </a:r>
                      <a:r>
                        <a:rPr sz="900" kern="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0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0.5-10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degrees of protoction provide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 bye</a:t>
                      </a:r>
                      <a:r>
                        <a:rPr lang="en-US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nclosure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lang="en-US" sz="6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213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IP21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100-240V,50/60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100-240V,50/60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24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 and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tput</a:t>
                      </a:r>
                      <a:r>
                        <a:rPr lang="en-US"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power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   </a:t>
                      </a:r>
                      <a:endParaRPr lang="en-US"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60W/50W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1485" algn="l" rtl="0" eaLnBrk="0">
                        <a:lnSpc>
                          <a:spcPts val="865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120W/100W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213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76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[length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xwidth x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height]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83×220x186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83x220×186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2.8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61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2.8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50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Allow ambient tomperature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humi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ts val="885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dity</a:t>
                      </a:r>
                      <a:r>
                        <a:rPr sz="7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5-40℃,80%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5-40℃,80%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 rot="21600000">
            <a:off x="4264038" y="1371599"/>
            <a:ext cx="2057410" cy="1625602"/>
            <a:chOff x="0" y="0"/>
            <a:chExt cx="2057410" cy="1625602"/>
          </a:xfrm>
        </p:grpSpPr>
        <p:pic>
          <p:nvPicPr>
            <p:cNvPr id="120" name="picture 12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2057410" cy="1625602"/>
            </a:xfrm>
            <a:prstGeom prst="rect">
              <a:avLst/>
            </a:prstGeom>
          </p:spPr>
        </p:pic>
        <p:sp>
          <p:nvSpPr>
            <p:cNvPr id="122" name="textbox 122"/>
            <p:cNvSpPr/>
            <p:nvPr/>
          </p:nvSpPr>
          <p:spPr>
            <a:xfrm>
              <a:off x="-12700" y="-12700"/>
              <a:ext cx="2083435" cy="16516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5265" algn="l" rtl="0" eaLnBrk="0">
                <a:lnSpc>
                  <a:spcPts val="885"/>
                </a:lnSpc>
              </a:pPr>
              <a:r>
                <a:rPr sz="600" kern="0" spc="0" dirty="0">
                  <a:solidFill>
                    <a:srgbClr val="F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Universal</a:t>
              </a:r>
              <a:r>
                <a:rPr sz="600" kern="0" spc="30" dirty="0">
                  <a:solidFill>
                    <a:srgbClr val="F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600" kern="0" spc="0" dirty="0">
                  <a:solidFill>
                    <a:srgbClr val="F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tablet</a:t>
              </a:r>
              <a:r>
                <a:rPr sz="600" kern="0" spc="40" dirty="0">
                  <a:solidFill>
                    <a:srgbClr val="F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600" kern="0" spc="0" dirty="0">
                  <a:solidFill>
                    <a:srgbClr val="F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holder</a:t>
              </a:r>
              <a:r>
                <a:rPr sz="600" kern="0" spc="70" dirty="0">
                  <a:solidFill>
                    <a:srgbClr val="F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600" kern="0" spc="0" dirty="0">
                  <a:solidFill>
                    <a:srgbClr val="F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OS</a:t>
              </a:r>
              <a:r>
                <a:rPr sz="600" kern="0" spc="70" dirty="0">
                  <a:solidFill>
                    <a:srgbClr val="F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20,40,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5265" algn="l" rtl="0" eaLnBrk="0">
                <a:lnSpc>
                  <a:spcPts val="885"/>
                </a:lnSpc>
                <a:spcBef>
                  <a:spcPts val="515"/>
                </a:spcBef>
              </a:pPr>
              <a:r>
                <a:rPr sz="600" kern="0" spc="50" dirty="0">
                  <a:solidFill>
                    <a:srgbClr val="F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70</a:t>
              </a:r>
              <a:r>
                <a:rPr sz="600" kern="0" spc="30" dirty="0">
                  <a:solidFill>
                    <a:srgbClr val="F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600" kern="0" spc="0" dirty="0">
                  <a:solidFill>
                    <a:srgbClr val="F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universal</a:t>
              </a:r>
              <a:r>
                <a:rPr sz="600" kern="0" spc="50" dirty="0">
                  <a:solidFill>
                    <a:srgbClr val="F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6865" algn="l" rtl="0" eaLnBrk="0">
                <a:lnSpc>
                  <a:spcPts val="885"/>
                </a:lnSpc>
                <a:spcBef>
                  <a:spcPts val="995"/>
                </a:spcBef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Article</a:t>
              </a:r>
              <a:r>
                <a:rPr sz="6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number</a:t>
              </a:r>
              <a:r>
                <a:rPr sz="6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18900605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4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31850" algn="l" rtl="0" eaLnBrk="0">
                <a:lnSpc>
                  <a:spcPts val="885"/>
                </a:lnSpc>
                <a:spcBef>
                  <a:spcPts val="180"/>
                </a:spcBef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[lengthx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idthx    height]: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31850" algn="l" rtl="0" eaLnBrk="0">
                <a:lnSpc>
                  <a:spcPts val="1375"/>
                </a:lnSpc>
              </a:pPr>
              <a:r>
                <a:rPr sz="600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200×315×780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mm</a:t>
              </a:r>
              <a:endParaRPr sz="6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  <a:p>
              <a:pPr algn="l" rtl="0" eaLnBrk="0">
                <a:lnSpc>
                  <a:spcPct val="106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31850" algn="l" rtl="0" eaLnBrk="0">
                <a:lnSpc>
                  <a:spcPts val="885"/>
                </a:lnSpc>
                <a:spcBef>
                  <a:spcPts val="5"/>
                </a:spcBef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Material</a:t>
              </a:r>
              <a:r>
                <a:rPr sz="6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Cast</a:t>
              </a:r>
              <a:r>
                <a:rPr sz="6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Iron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aphicFrame>
        <p:nvGraphicFramePr>
          <p:cNvPr id="124" name="table 124"/>
          <p:cNvGraphicFramePr>
            <a:graphicFrameLocks noGrp="1"/>
          </p:cNvGraphicFramePr>
          <p:nvPr/>
        </p:nvGraphicFramePr>
        <p:xfrm>
          <a:off x="4279920" y="3146405"/>
          <a:ext cx="1999614" cy="1562100"/>
        </p:xfrm>
        <a:graphic>
          <a:graphicData uri="http://schemas.openxmlformats.org/drawingml/2006/table">
            <a:tbl>
              <a:tblPr/>
              <a:tblGrid>
                <a:gridCol w="1999614"/>
              </a:tblGrid>
              <a:tr h="409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149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Large flat</a:t>
                      </a:r>
                      <a:r>
                        <a:rPr sz="7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</a:t>
                      </a: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acket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784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(OS70  spec</a:t>
                      </a:r>
                      <a:r>
                        <a:rPr sz="7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ific)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AE48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790" algn="l" rtl="0" eaLnBrk="0">
                        <a:lnSpc>
                          <a:spcPts val="87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Article numbe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18900497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2"/>
                    </a:solidFill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749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HCH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4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[length x wid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 x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height]: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859790" algn="l" rtl="0" eaLnBrk="0">
                        <a:lnSpc>
                          <a:spcPts val="870"/>
                        </a:lnSpc>
                        <a:spcBef>
                          <a:spcPts val="88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335x463×780mm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47090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Material:C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ast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6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54551" y="3892553"/>
            <a:ext cx="571478" cy="793739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4270395" y="1060610"/>
            <a:ext cx="852805" cy="165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Flat</a:t>
            </a:r>
            <a:r>
              <a:rPr sz="1100" b="1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68400" y="634365"/>
            <a:ext cx="4235450" cy="5029200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3921760" y="1793240"/>
            <a:ext cx="1691005" cy="316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top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mounte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6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mixing   paddle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facilitates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4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container      rep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lacement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0" algn="l" rtl="0" eaLnBrk="0">
              <a:lnSpc>
                <a:spcPct val="113000"/>
              </a:lnSpc>
              <a:spcBef>
                <a:spcPts val="1295"/>
              </a:spcBef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1352543" y="572828"/>
            <a:ext cx="2286000" cy="692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1600" indent="-88900" algn="l" rtl="0" eaLnBrk="0">
              <a:lnSpc>
                <a:spcPct val="86000"/>
              </a:lnSpc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20-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40-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8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OS70-Pro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CNC top mounted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nic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1289054" y="2520929"/>
            <a:ext cx="836294" cy="17379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0"/>
              </a:spcBef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4360545" y="4608195"/>
            <a:ext cx="991870" cy="2590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lang="en-US" altLang="zh-CN" sz="700" dirty="0">
                <a:latin typeface="Arial" panose="020B0604020202020204"/>
                <a:ea typeface="Arial" panose="020B0604020202020204"/>
                <a:cs typeface="Arial" panose="020B0604020202020204"/>
              </a:rPr>
              <a:t>Start and run smoothly, prevent sample splashing or overflow</a:t>
            </a:r>
            <a:endParaRPr lang="en-US" altLang="zh-CN"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1389380" y="5018405"/>
            <a:ext cx="1258570" cy="434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lang="en-US" altLang="zh-CN" sz="700" dirty="0">
                <a:latin typeface="Arial" panose="020B0604020202020204"/>
                <a:ea typeface="Arial" panose="020B0604020202020204"/>
                <a:cs typeface="Arial" panose="020B0604020202020204"/>
              </a:rPr>
              <a:t>Constant speed, can automatically adjust torque according to changes in sample viscosity,</a:t>
            </a:r>
            <a:endParaRPr lang="en-US" altLang="zh-CN"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lang="en-US" altLang="zh-CN" sz="700" dirty="0">
                <a:latin typeface="Arial" panose="020B0604020202020204"/>
                <a:ea typeface="Arial" panose="020B0604020202020204"/>
                <a:cs typeface="Arial" panose="020B0604020202020204"/>
              </a:rPr>
              <a:t>Maintain the set speed</a:t>
            </a:r>
            <a:endParaRPr lang="en-US" altLang="zh-CN"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1468755" y="3251835"/>
            <a:ext cx="1372870" cy="325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lang="en-US" altLang="zh-CN" sz="700" dirty="0">
                <a:latin typeface="Arial" panose="020B0604020202020204"/>
                <a:ea typeface="Arial" panose="020B0604020202020204"/>
                <a:cs typeface="Arial" panose="020B0604020202020204"/>
              </a:rPr>
              <a:t>DC brushless motor, long lifespan, maintenance free</a:t>
            </a:r>
            <a:endParaRPr lang="en-US" altLang="zh-CN"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1289050" y="3945255"/>
            <a:ext cx="1017270" cy="603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</a:pP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Silicone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prot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active</a:t>
            </a:r>
            <a:r>
              <a:rPr lang="en-US"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cover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prevents   solvent</a:t>
            </a:r>
            <a:r>
              <a:rPr lang="en-US"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vaporati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on  and  corrosion  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  drill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40"/>
              </a:lnSpc>
            </a:pP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chuck,avoi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ding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rust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  <a:sym typeface="+mn-ea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4286250" y="2663190"/>
            <a:ext cx="1066165" cy="191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lang="en-US" altLang="zh-CN" sz="700" dirty="0">
                <a:latin typeface="Arial" panose="020B0604020202020204"/>
                <a:ea typeface="Arial" panose="020B0604020202020204"/>
                <a:cs typeface="Arial" panose="020B0604020202020204"/>
              </a:rPr>
              <a:t>Equipped with safety features such as splash and overload protection</a:t>
            </a:r>
            <a:endParaRPr lang="en-US" altLang="zh-CN"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4079240" y="2243455"/>
            <a:ext cx="1324610" cy="313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lang="en-US" altLang="zh-CN" sz="700" dirty="0">
                <a:latin typeface="Arial" panose="020B0604020202020204"/>
                <a:ea typeface="Arial" panose="020B0604020202020204"/>
                <a:cs typeface="Arial" panose="020B0604020202020204"/>
              </a:rPr>
              <a:t>LCD displays the set and actual speed values, and can switch between displaying torque/time</a:t>
            </a:r>
            <a:endParaRPr lang="en-US" altLang="zh-CN"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4224655" y="3133090"/>
            <a:ext cx="1024255" cy="370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lang="en-US" altLang="zh-CN"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 with safety features such as splash and overload protection</a:t>
            </a:r>
            <a:endParaRPr lang="en-US" altLang="zh-CN"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" name="table 158"/>
          <p:cNvGraphicFramePr>
            <a:graphicFrameLocks noGrp="1"/>
          </p:cNvGraphicFramePr>
          <p:nvPr/>
        </p:nvGraphicFramePr>
        <p:xfrm>
          <a:off x="31734" y="671192"/>
          <a:ext cx="6356350" cy="4177030"/>
        </p:xfrm>
        <a:graphic>
          <a:graphicData uri="http://schemas.openxmlformats.org/drawingml/2006/table">
            <a:tbl>
              <a:tblPr/>
              <a:tblGrid>
                <a:gridCol w="1546225"/>
                <a:gridCol w="1651000"/>
                <a:gridCol w="1727200"/>
                <a:gridCol w="1431925"/>
              </a:tblGrid>
              <a:tr h="2432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025" algn="ctr" rtl="0" eaLnBrk="0">
                        <a:lnSpc>
                          <a:spcPts val="750"/>
                        </a:lnSpc>
                      </a:pP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Technlcal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0675" algn="ctr" rtl="0" eaLnBrk="0">
                        <a:lnSpc>
                          <a:spcPct val="68000"/>
                        </a:lnSpc>
                        <a:spcBef>
                          <a:spcPts val="15"/>
                        </a:spcBef>
                      </a:pP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Parameter</a:t>
                      </a:r>
                      <a:endParaRPr sz="700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AF4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7365" algn="ctr" rtl="0" eaLnBrk="0">
                        <a:lnSpc>
                          <a:spcPct val="78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OS20-Pro            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OS40-Pro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0D3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0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0" algn="ctr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OS70-Pro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0D3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4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mixing volume[w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ater]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    </a:t>
                      </a:r>
                      <a:endParaRPr sz="7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0000"/>
                        </a:lnSpc>
                      </a:pPr>
                      <a:r>
                        <a:rPr sz="1500" kern="0" spc="-1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1500" baseline="-3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50-2200rpm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50-2200rpm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50~1100rpm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control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3rpm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9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 range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0-99h59min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RQUE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40N.cm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60N.cm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300N.cm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viscosi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10000mPa.s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50000mPa.s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100000mPa.s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Torque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Overload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protection display</a:t>
                      </a:r>
                      <a:endParaRPr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875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Drill chuck clamping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</a:t>
                      </a:r>
                      <a:r>
                        <a:rPr sz="700" kern="0" spc="-1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nge</a:t>
                      </a:r>
                      <a:endParaRPr sz="700" kern="0" spc="-10" baseline="4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degrees of protoction provided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byenclosu</a:t>
                      </a: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</a:t>
                      </a: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IP21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IP21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IP21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data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interfac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7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RS232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RS232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RS232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100-240V,50/60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100-240V,50/60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100-240V,50/60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 input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output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7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60W/50W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120W/100W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180W/160W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9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[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length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xwidth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xheig</a:t>
                      </a:r>
                      <a:r>
                        <a:rPr lang="en-US"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baseline="-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ht</a:t>
                      </a:r>
                      <a:r>
                        <a:rPr sz="700" kern="0" spc="10" baseline="-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]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lang="en-US" sz="700" kern="0" spc="8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1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83×220×186</a:t>
                      </a:r>
                      <a:r>
                        <a:rPr sz="1200" kern="0" spc="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1200" baseline="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83×220×186mm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83×220x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186mm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2.8kg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2.8kg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3.2kg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Allow ambient temp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erature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hu</a:t>
                      </a:r>
                      <a:r>
                        <a:rPr sz="700" kern="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midity</a:t>
                      </a:r>
                      <a:endParaRPr sz="700" kern="0" baseline="9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5-40℃,80%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5-40℃,80%RH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5-40℃,80%RH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301970" y="2679718"/>
            <a:ext cx="1695460" cy="190484"/>
          </a:xfrm>
          <a:prstGeom prst="rect">
            <a:avLst/>
          </a:prstGeom>
        </p:spPr>
      </p:pic>
      <p:sp>
        <p:nvSpPr>
          <p:cNvPr id="162" name="textbox 162"/>
          <p:cNvSpPr/>
          <p:nvPr/>
        </p:nvSpPr>
        <p:spPr>
          <a:xfrm>
            <a:off x="3314684" y="2686986"/>
            <a:ext cx="3161664" cy="10020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850" algn="l" rtl="0" eaLnBrk="0">
              <a:lnSpc>
                <a:spcPts val="1160"/>
              </a:lnSpc>
            </a:pPr>
            <a:r>
              <a:rPr sz="1000" b="1" kern="0" spc="0" baseline="2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Centrifugal</a:t>
            </a:r>
            <a:r>
              <a:rPr sz="6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0" baseline="2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Article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    18900074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32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6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 bla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29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shaft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6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Material:316L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nless        steel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9000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increasing    speed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narrow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mouths 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bottle,suitable for me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dium to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spoed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4" name="picture 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08323" y="1689108"/>
            <a:ext cx="1670046" cy="184157"/>
          </a:xfrm>
          <a:prstGeom prst="rect">
            <a:avLst/>
          </a:prstGeom>
        </p:spPr>
      </p:pic>
      <p:sp>
        <p:nvSpPr>
          <p:cNvPr id="166" name="textbox 166"/>
          <p:cNvSpPr/>
          <p:nvPr/>
        </p:nvSpPr>
        <p:spPr>
          <a:xfrm>
            <a:off x="3314684" y="1681340"/>
            <a:ext cx="3161029" cy="900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1000" kern="0" spc="0" baseline="2900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Fan</a:t>
            </a:r>
            <a:r>
              <a:rPr sz="600" kern="0" spc="6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baseline="2900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600" kern="0" spc="10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baseline="2900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10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baseline="2900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6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</a:t>
            </a:r>
            <a:r>
              <a:rPr sz="600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600" kern="0" spc="-10" dirty="0">
                <a:solidFill>
                  <a:srgbClr val="99B1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300" kern="0" spc="-1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Article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300" kern="0" spc="-1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300" kern="0" spc="-1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18900073</a:t>
            </a:r>
            <a:endParaRPr sz="1300" baseline="7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82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6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6.8cm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2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shaft    diameter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:316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stiring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medium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628632" y="7116"/>
            <a:ext cx="5066029" cy="5448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090"/>
              </a:lnSpc>
            </a:pPr>
            <a:r>
              <a:rPr sz="3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  of  M</a:t>
            </a:r>
            <a:r>
              <a:rPr sz="30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ixing</a:t>
            </a:r>
            <a:r>
              <a:rPr sz="3000" kern="0" spc="7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Series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0" name="picture 1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01970" y="3746475"/>
            <a:ext cx="1701815" cy="190541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3314684" y="3713342"/>
            <a:ext cx="2695575" cy="9258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850" algn="l" rtl="0" eaLnBrk="0">
              <a:lnSpc>
                <a:spcPts val="1010"/>
              </a:lnSpc>
            </a:pPr>
            <a:r>
              <a:rPr sz="1000" kern="0" spc="0" baseline="-1000" dirty="0">
                <a:solidFill>
                  <a:schemeClr val="tx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Fan</a:t>
            </a:r>
            <a:r>
              <a:rPr sz="600" kern="0" spc="130" dirty="0">
                <a:solidFill>
                  <a:schemeClr val="tx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kern="0" spc="0" baseline="-1000" dirty="0">
                <a:solidFill>
                  <a:schemeClr val="tx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type</a:t>
            </a:r>
            <a:r>
              <a:rPr sz="600" kern="0" spc="130" dirty="0">
                <a:solidFill>
                  <a:schemeClr val="tx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kern="0" spc="0" baseline="-1000" dirty="0">
                <a:solidFill>
                  <a:schemeClr val="tx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mxing</a:t>
            </a:r>
            <a:r>
              <a:rPr sz="600" kern="0" spc="120" dirty="0">
                <a:solidFill>
                  <a:schemeClr val="tx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kern="0" spc="0" baseline="-1000" dirty="0">
                <a:solidFill>
                  <a:schemeClr val="tx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blade</a:t>
            </a:r>
            <a:r>
              <a:rPr sz="600" kern="0" spc="40" dirty="0">
                <a:solidFill>
                  <a:schemeClr val="tx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</a:t>
            </a:r>
            <a:r>
              <a:rPr sz="600" kern="0" spc="30" dirty="0">
                <a:solidFill>
                  <a:schemeClr val="tx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6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Zhongshi</a:t>
            </a:r>
            <a:r>
              <a:rPr sz="600" kern="0" spc="3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InsrumnArticl</a:t>
            </a:r>
            <a:r>
              <a:rPr sz="600" kern="0" spc="0" dirty="0">
                <a:solidFill>
                  <a:srgbClr val="AEC92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600" kern="0" spc="100" dirty="0">
                <a:solidFill>
                  <a:srgbClr val="AEC92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18900077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14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6.8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8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shaft    diameter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2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PTFE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6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Mild stirring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performance,suitable for use at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um to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 speeds.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57125" y="3986358"/>
            <a:ext cx="2237104" cy="6654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6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6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6.5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34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shaft    diameter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8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PTFE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blade,suitable for medium and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igh speeds.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3314684" y="4932509"/>
            <a:ext cx="1673225" cy="819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21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eter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8.5cm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34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shaft    diameter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7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PTFE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9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   blades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  increasing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Pound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bottle,suitable for medium to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spoed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57125" y="4970641"/>
            <a:ext cx="1517650" cy="697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21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ameter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0000"/>
              </a:lnSpc>
              <a:spcBef>
                <a:spcPts val="34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shaft    diameter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PTFE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 mixing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viscosity  media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57125" y="2932253"/>
            <a:ext cx="1517650" cy="6718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6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6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29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shaft    diameter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6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:316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3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 mixing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viscosity  media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2" name="textbox 182"/>
          <p:cNvSpPr/>
          <p:nvPr/>
        </p:nvSpPr>
        <p:spPr>
          <a:xfrm>
            <a:off x="57125" y="1922607"/>
            <a:ext cx="1355725" cy="697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21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ameter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48000"/>
              </a:lnSpc>
              <a:spcBef>
                <a:spcPts val="28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shaft    diameter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:316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lade,used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4" name="textbox 184"/>
          <p:cNvSpPr/>
          <p:nvPr/>
        </p:nvSpPr>
        <p:spPr>
          <a:xfrm>
            <a:off x="647693" y="895618"/>
            <a:ext cx="2291079" cy="436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700" algn="l" rtl="0" eaLnBrk="0">
              <a:lnSpc>
                <a:spcPct val="137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10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types   o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10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   blades   to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choose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57118" y="2671938"/>
            <a:ext cx="3181379" cy="204590"/>
            <a:chOff x="0" y="0"/>
            <a:chExt cx="3181379" cy="204590"/>
          </a:xfrm>
        </p:grpSpPr>
        <p:pic>
          <p:nvPicPr>
            <p:cNvPr id="186" name="picture 18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7780"/>
              <a:ext cx="3181379" cy="196810"/>
            </a:xfrm>
            <a:prstGeom prst="rect">
              <a:avLst/>
            </a:prstGeom>
          </p:spPr>
        </p:pic>
        <p:sp>
          <p:nvSpPr>
            <p:cNvPr id="188" name="textbox 188"/>
            <p:cNvSpPr/>
            <p:nvPr/>
          </p:nvSpPr>
          <p:spPr>
            <a:xfrm>
              <a:off x="-12700" y="-12700"/>
              <a:ext cx="3207385" cy="2305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9850" algn="l" rtl="0" eaLnBrk="0">
                <a:lnSpc>
                  <a:spcPts val="1375"/>
                </a:lnSpc>
              </a:pPr>
              <a:r>
                <a:rPr sz="1000" kern="0" spc="-20" baseline="45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One</a:t>
              </a:r>
              <a:r>
                <a:rPr sz="600" kern="0" spc="3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20" baseline="45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line</a:t>
              </a:r>
              <a:r>
                <a:rPr sz="600" kern="0" spc="-2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20" baseline="45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agitator</a:t>
              </a:r>
              <a:r>
                <a:rPr sz="600" kern="0" spc="-2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20" baseline="45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blade</a:t>
              </a:r>
              <a:r>
                <a:rPr sz="600" kern="0" spc="1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600" kern="0" spc="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</a:t>
              </a:r>
              <a:r>
                <a:rPr sz="600" kern="0" spc="0" dirty="0">
                  <a:solidFill>
                    <a:srgbClr val="BFC89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300" kern="0" spc="-20" baseline="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Article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300" kern="0" spc="-20" baseline="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num</a:t>
              </a:r>
              <a:r>
                <a:rPr sz="1300" kern="0" spc="-30" baseline="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ber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300" kern="0" spc="-30" baseline="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18900072</a:t>
              </a:r>
              <a:endParaRPr sz="1300" baseline="2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57118" y="4710267"/>
            <a:ext cx="3117907" cy="204648"/>
            <a:chOff x="0" y="0"/>
            <a:chExt cx="3117907" cy="204648"/>
          </a:xfrm>
        </p:grpSpPr>
        <p:pic>
          <p:nvPicPr>
            <p:cNvPr id="190" name="picture 19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7780"/>
              <a:ext cx="3117907" cy="196868"/>
            </a:xfrm>
            <a:prstGeom prst="rect">
              <a:avLst/>
            </a:prstGeom>
          </p:spPr>
        </p:pic>
        <p:sp>
          <p:nvSpPr>
            <p:cNvPr id="192" name="textbox 192"/>
            <p:cNvSpPr/>
            <p:nvPr/>
          </p:nvSpPr>
          <p:spPr>
            <a:xfrm>
              <a:off x="927126" y="63505"/>
              <a:ext cx="756284" cy="1384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885"/>
                </a:lnSpc>
              </a:pP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Zhongshi</a:t>
              </a:r>
              <a:r>
                <a:rPr sz="600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Instrumen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57118" y="1689108"/>
            <a:ext cx="3175719" cy="184157"/>
            <a:chOff x="0" y="0"/>
            <a:chExt cx="3175719" cy="184157"/>
          </a:xfrm>
        </p:grpSpPr>
        <p:pic>
          <p:nvPicPr>
            <p:cNvPr id="194" name="picture 19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3175025" cy="184157"/>
            </a:xfrm>
            <a:prstGeom prst="rect">
              <a:avLst/>
            </a:prstGeom>
          </p:spPr>
        </p:pic>
        <p:sp>
          <p:nvSpPr>
            <p:cNvPr id="196" name="textbox 196"/>
            <p:cNvSpPr/>
            <p:nvPr/>
          </p:nvSpPr>
          <p:spPr>
            <a:xfrm>
              <a:off x="-12700" y="-12700"/>
              <a:ext cx="3201670" cy="210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1310"/>
                </a:lnSpc>
                <a:spcBef>
                  <a:spcPts val="0"/>
                </a:spcBef>
              </a:pPr>
              <a:r>
                <a:rPr sz="1000" kern="0" spc="-10" baseline="32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Four</a:t>
              </a:r>
              <a:r>
                <a:rPr sz="600" kern="0" spc="3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10" baseline="32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bladed</a:t>
              </a:r>
              <a:r>
                <a:rPr sz="600" kern="0" spc="-1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10" baseline="32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agitator</a:t>
              </a:r>
              <a:r>
                <a:rPr sz="600" kern="0" spc="-1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10" baseline="32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blade</a:t>
              </a:r>
              <a:r>
                <a:rPr sz="600" kern="0" spc="-1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800" kern="0" spc="-10" baseline="-38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500" kern="0" spc="-1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800" kern="0" spc="-10" baseline="-38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</a:t>
              </a:r>
              <a:r>
                <a:rPr sz="500" kern="0" spc="-1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300" kern="0" spc="-20" baseline="5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Article</a:t>
              </a:r>
              <a:r>
                <a:rPr sz="800" kern="0" spc="-2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300" kern="0" spc="-20" baseline="5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number</a:t>
              </a:r>
              <a:r>
                <a:rPr sz="800" kern="0" spc="-2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300" kern="0" spc="-20" baseline="5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18900071</a:t>
              </a:r>
              <a:endParaRPr sz="1300" kern="0" spc="-20" baseline="500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198" name="textbox 198"/>
            <p:cNvSpPr/>
            <p:nvPr/>
          </p:nvSpPr>
          <p:spPr>
            <a:xfrm>
              <a:off x="1203004" y="108386"/>
              <a:ext cx="312420" cy="908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5000"/>
                </a:lnSpc>
              </a:pPr>
              <a:r>
                <a:rPr sz="500" kern="0" spc="10" dirty="0">
                  <a:solidFill>
                    <a:srgbClr val="BCCA79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nstrumen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200" name="textbox 200"/>
            <p:cNvSpPr/>
            <p:nvPr/>
          </p:nvSpPr>
          <p:spPr>
            <a:xfrm>
              <a:off x="1275333" y="10836"/>
              <a:ext cx="311784" cy="927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8000"/>
                </a:lnSpc>
              </a:pPr>
              <a:r>
                <a:rPr sz="500" kern="0" spc="20" dirty="0">
                  <a:solidFill>
                    <a:srgbClr val="BCCA79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Zhongshi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3308323" y="4724374"/>
            <a:ext cx="3168672" cy="184157"/>
            <a:chOff x="0" y="0"/>
            <a:chExt cx="3168672" cy="184157"/>
          </a:xfrm>
        </p:grpSpPr>
        <p:pic>
          <p:nvPicPr>
            <p:cNvPr id="202" name="picture 20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3168672" cy="184157"/>
            </a:xfrm>
            <a:prstGeom prst="rect">
              <a:avLst/>
            </a:prstGeom>
          </p:spPr>
        </p:pic>
        <p:sp>
          <p:nvSpPr>
            <p:cNvPr id="204" name="textbox 204"/>
            <p:cNvSpPr/>
            <p:nvPr/>
          </p:nvSpPr>
          <p:spPr>
            <a:xfrm>
              <a:off x="-12700" y="-12700"/>
              <a:ext cx="3194685" cy="210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8900" algn="l" rtl="0" eaLnBrk="0">
                <a:lnSpc>
                  <a:spcPts val="1160"/>
                </a:lnSpc>
              </a:pPr>
              <a:r>
                <a:rPr sz="1000" b="1" kern="0" spc="0" baseline="24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Centrifugal</a:t>
              </a:r>
              <a:r>
                <a:rPr sz="600" b="1" kern="0" spc="5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b="1" kern="0" spc="0" baseline="24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agitator</a:t>
              </a:r>
              <a:r>
                <a:rPr sz="600" b="1" kern="0" spc="10" dirty="0">
                  <a:solidFill>
                    <a:srgbClr val="FFFFB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   </a:t>
              </a:r>
              <a:r>
                <a:rPr sz="600" b="1" kern="0" spc="0" dirty="0">
                  <a:solidFill>
                    <a:srgbClr val="FFFFB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Article</a:t>
              </a:r>
              <a:r>
                <a:rPr sz="8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number    18900078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06" name="picture 20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746225" y="4089427"/>
            <a:ext cx="1339849" cy="400004"/>
          </a:xfrm>
          <a:prstGeom prst="rect">
            <a:avLst/>
          </a:prstGeom>
        </p:spPr>
      </p:pic>
      <p:pic>
        <p:nvPicPr>
          <p:cNvPr id="208" name="picture 20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022845" y="3111528"/>
            <a:ext cx="1390678" cy="349220"/>
          </a:xfrm>
          <a:prstGeom prst="rect">
            <a:avLst/>
          </a:prstGeom>
        </p:spPr>
      </p:pic>
      <p:pic>
        <p:nvPicPr>
          <p:cNvPr id="210" name="picture 2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035553" y="5181605"/>
            <a:ext cx="1308080" cy="361931"/>
          </a:xfrm>
          <a:prstGeom prst="rect">
            <a:avLst/>
          </a:prstGeom>
        </p:spPr>
      </p:pic>
      <p:pic>
        <p:nvPicPr>
          <p:cNvPr id="212" name="picture 2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054614" y="4140212"/>
            <a:ext cx="1238254" cy="323857"/>
          </a:xfrm>
          <a:prstGeom prst="rect">
            <a:avLst/>
          </a:prstGeom>
        </p:spPr>
      </p:pic>
      <p:pic>
        <p:nvPicPr>
          <p:cNvPr id="214" name="picture 2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847819" y="5207027"/>
            <a:ext cx="1212905" cy="330183"/>
          </a:xfrm>
          <a:prstGeom prst="rect">
            <a:avLst/>
          </a:prstGeom>
        </p:spPr>
      </p:pic>
      <p:sp>
        <p:nvSpPr>
          <p:cNvPr id="216" name="textbox 216"/>
          <p:cNvSpPr/>
          <p:nvPr/>
        </p:nvSpPr>
        <p:spPr>
          <a:xfrm>
            <a:off x="1592297" y="3465690"/>
            <a:ext cx="1412239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medium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18" name="picture 2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733518" y="3213097"/>
            <a:ext cx="1308145" cy="298436"/>
          </a:xfrm>
          <a:prstGeom prst="rect">
            <a:avLst/>
          </a:prstGeom>
        </p:spPr>
      </p:pic>
      <p:pic>
        <p:nvPicPr>
          <p:cNvPr id="220" name="picture 2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010138" y="2127245"/>
            <a:ext cx="1263669" cy="260363"/>
          </a:xfrm>
          <a:prstGeom prst="rect">
            <a:avLst/>
          </a:prstGeom>
        </p:spPr>
      </p:pic>
      <p:pic>
        <p:nvPicPr>
          <p:cNvPr id="222" name="picture 2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777993" y="2158992"/>
            <a:ext cx="1168429" cy="2794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57118" y="3746475"/>
            <a:ext cx="1676400" cy="190541"/>
            <a:chOff x="0" y="0"/>
            <a:chExt cx="1676400" cy="190541"/>
          </a:xfrm>
        </p:grpSpPr>
        <p:pic>
          <p:nvPicPr>
            <p:cNvPr id="224" name="picture 22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676400" cy="190541"/>
            </a:xfrm>
            <a:prstGeom prst="rect">
              <a:avLst/>
            </a:prstGeom>
          </p:spPr>
        </p:pic>
        <p:sp>
          <p:nvSpPr>
            <p:cNvPr id="226" name="textbox 226"/>
            <p:cNvSpPr/>
            <p:nvPr/>
          </p:nvSpPr>
          <p:spPr>
            <a:xfrm>
              <a:off x="-12700" y="-12700"/>
              <a:ext cx="1701800" cy="216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2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9850" algn="l" rtl="0" eaLnBrk="0">
                <a:lnSpc>
                  <a:spcPts val="885"/>
                </a:lnSpc>
                <a:spcBef>
                  <a:spcPts val="0"/>
                </a:spcBef>
              </a:pPr>
              <a:r>
                <a:rPr sz="600" kern="0" spc="1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Four baded</a:t>
              </a:r>
              <a:r>
                <a:rPr sz="600" kern="0" spc="3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1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aitator</a:t>
              </a:r>
              <a:r>
                <a:rPr sz="600" kern="0" spc="5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1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bl</a:t>
              </a:r>
              <a:r>
                <a:rPr sz="600" kern="0" spc="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ade</a:t>
              </a:r>
              <a:endParaRPr sz="6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1758932" y="3746475"/>
            <a:ext cx="1485918" cy="190541"/>
            <a:chOff x="0" y="0"/>
            <a:chExt cx="1485918" cy="190541"/>
          </a:xfrm>
        </p:grpSpPr>
        <p:pic>
          <p:nvPicPr>
            <p:cNvPr id="228" name="picture 22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485918" cy="190541"/>
            </a:xfrm>
            <a:prstGeom prst="rect">
              <a:avLst/>
            </a:prstGeom>
          </p:spPr>
        </p:pic>
        <p:sp>
          <p:nvSpPr>
            <p:cNvPr id="230" name="textbox 230"/>
            <p:cNvSpPr/>
            <p:nvPr/>
          </p:nvSpPr>
          <p:spPr>
            <a:xfrm>
              <a:off x="-12700" y="-12700"/>
              <a:ext cx="1511935" cy="2393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96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Article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number</a:t>
              </a:r>
              <a:r>
                <a:rPr sz="800" b="1" kern="0" spc="1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8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18900075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32" name="textbox 232"/>
          <p:cNvSpPr/>
          <p:nvPr/>
        </p:nvSpPr>
        <p:spPr>
          <a:xfrm>
            <a:off x="5036548" y="5491309"/>
            <a:ext cx="1424939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speed,suitable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narro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    mouths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4" name="textbox 234"/>
          <p:cNvSpPr/>
          <p:nvPr/>
        </p:nvSpPr>
        <p:spPr>
          <a:xfrm>
            <a:off x="1592297" y="5529440"/>
            <a:ext cx="1412239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medium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6" name="textbox 236"/>
          <p:cNvSpPr/>
          <p:nvPr/>
        </p:nvSpPr>
        <p:spPr>
          <a:xfrm>
            <a:off x="1488845" y="2481406"/>
            <a:ext cx="1115694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medium    to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speeds.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1835119" y="4701202"/>
            <a:ext cx="911860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Article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18900076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0" name="textbox 240"/>
          <p:cNvSpPr/>
          <p:nvPr/>
        </p:nvSpPr>
        <p:spPr>
          <a:xfrm>
            <a:off x="101601" y="4697567"/>
            <a:ext cx="74612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-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600" kern="0" spc="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 agitator</a:t>
            </a:r>
            <a:r>
              <a:rPr sz="600" kern="0" spc="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</a:t>
            </a:r>
            <a:r>
              <a:rPr sz="600" kern="0" spc="-3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ade</a:t>
            </a:r>
            <a:endParaRPr sz="600" kern="0" spc="-30" dirty="0">
              <a:solidFill>
                <a:schemeClr val="tx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42" name="picture 24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892781" y="501631"/>
            <a:ext cx="260371" cy="254036"/>
          </a:xfrm>
          <a:prstGeom prst="rect">
            <a:avLst/>
          </a:prstGeom>
        </p:spPr>
      </p:pic>
      <p:pic>
        <p:nvPicPr>
          <p:cNvPr id="244" name="picture 24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44475" y="1695434"/>
            <a:ext cx="6353" cy="1809773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44475" y="3625870"/>
            <a:ext cx="6353" cy="933441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44475" y="4679975"/>
            <a:ext cx="6353" cy="87627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picture 2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519" y="911227"/>
            <a:ext cx="1676397" cy="190486"/>
          </a:xfrm>
          <a:prstGeom prst="rect">
            <a:avLst/>
          </a:prstGeom>
        </p:spPr>
      </p:pic>
      <p:sp>
        <p:nvSpPr>
          <p:cNvPr id="252" name="textbox 252"/>
          <p:cNvSpPr/>
          <p:nvPr/>
        </p:nvSpPr>
        <p:spPr>
          <a:xfrm>
            <a:off x="107949" y="905846"/>
            <a:ext cx="3141979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900" kern="0" spc="0" baseline="24000" dirty="0">
                <a:solidFill>
                  <a:srgbClr val="B3BF7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</a:t>
            </a:r>
            <a:r>
              <a:rPr sz="500" kern="0" spc="50" dirty="0">
                <a:solidFill>
                  <a:srgbClr val="B3BF7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baseline="24000" dirty="0">
                <a:solidFill>
                  <a:srgbClr val="B3BF7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500" kern="0" spc="70" dirty="0">
                <a:solidFill>
                  <a:srgbClr val="B3BF7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baseline="24000" dirty="0">
                <a:solidFill>
                  <a:srgbClr val="B3BF7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laige</a:t>
            </a:r>
            <a:r>
              <a:rPr sz="500" kern="0" spc="60" dirty="0">
                <a:solidFill>
                  <a:srgbClr val="B3BF7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baseline="24000" dirty="0">
                <a:solidFill>
                  <a:srgbClr val="B3BF7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500" kern="0" spc="70" dirty="0">
                <a:solidFill>
                  <a:srgbClr val="B3BF7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baseline="24000" dirty="0">
                <a:solidFill>
                  <a:srgbClr val="B3BF7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500" kern="0" spc="0" dirty="0">
                <a:solidFill>
                  <a:srgbClr val="B3BF7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</a:t>
            </a:r>
            <a:r>
              <a:rPr sz="1300" kern="0" spc="0" baseline="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Artic</a:t>
            </a:r>
            <a:r>
              <a:rPr sz="1300" kern="0" spc="-10" baseline="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300" kern="0" spc="-10" baseline="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300" kern="0" spc="-10" baseline="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18900478</a:t>
            </a:r>
            <a:endParaRPr sz="1300" baseline="4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57150" y="1844812"/>
            <a:ext cx="1676397" cy="203063"/>
            <a:chOff x="0" y="0"/>
            <a:chExt cx="1676397" cy="203063"/>
          </a:xfrm>
        </p:grpSpPr>
        <p:pic>
          <p:nvPicPr>
            <p:cNvPr id="254" name="picture 25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18927"/>
              <a:ext cx="1676397" cy="184135"/>
            </a:xfrm>
            <a:prstGeom prst="rect">
              <a:avLst/>
            </a:prstGeom>
          </p:spPr>
        </p:pic>
        <p:sp>
          <p:nvSpPr>
            <p:cNvPr id="256" name="textbox 256"/>
            <p:cNvSpPr/>
            <p:nvPr/>
          </p:nvSpPr>
          <p:spPr>
            <a:xfrm>
              <a:off x="-12700" y="-12700"/>
              <a:ext cx="1701800" cy="2317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5565" algn="l" rtl="0" eaLnBrk="0">
                <a:lnSpc>
                  <a:spcPts val="815"/>
                </a:lnSpc>
              </a:pPr>
              <a:r>
                <a:rPr sz="600" kern="0" spc="-2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Anchor type</a:t>
              </a:r>
              <a:r>
                <a:rPr sz="600" kern="0" spc="11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2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large</a:t>
              </a:r>
              <a:r>
                <a:rPr sz="600" kern="0" spc="3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2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mxing</a:t>
              </a:r>
              <a:endParaRPr sz="6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5565" algn="l" rtl="0" eaLnBrk="0">
                <a:lnSpc>
                  <a:spcPct val="83000"/>
                </a:lnSpc>
                <a:spcBef>
                  <a:spcPts val="85"/>
                </a:spcBef>
              </a:pPr>
              <a:r>
                <a:rPr sz="600" kern="0" spc="-2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paddle</a:t>
              </a:r>
              <a:endParaRPr sz="600" kern="0" spc="-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aphicFrame>
        <p:nvGraphicFramePr>
          <p:cNvPr id="258" name="table 258"/>
          <p:cNvGraphicFramePr>
            <a:graphicFrameLocks noGrp="1"/>
          </p:cNvGraphicFramePr>
          <p:nvPr/>
        </p:nvGraphicFramePr>
        <p:xfrm>
          <a:off x="57150" y="892175"/>
          <a:ext cx="3136264" cy="990600"/>
        </p:xfrm>
        <a:graphic>
          <a:graphicData uri="http://schemas.openxmlformats.org/drawingml/2006/table">
            <a:tbl>
              <a:tblPr/>
              <a:tblGrid>
                <a:gridCol w="1008380"/>
                <a:gridCol w="480059"/>
                <a:gridCol w="1647825"/>
              </a:tblGrid>
              <a:tr h="2190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815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Pole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length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60c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149000"/>
                        </a:lnSpc>
                        <a:spcBef>
                          <a:spcPts val="2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Mixing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blade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diameter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Paddle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shaft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diameter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Material: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316L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stainless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Universal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mixing      blade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" algn="l" rtl="0" eaLnBrk="0">
                        <a:lnSpc>
                          <a:spcPts val="815"/>
                        </a:lnSpc>
                        <a:spcBef>
                          <a:spcPts val="0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10cm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85" algn="l" rtl="0" eaLnBrk="0">
                        <a:lnSpc>
                          <a:spcPts val="122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08mm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ts val="11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steel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0" name="textbox 260"/>
          <p:cNvSpPr/>
          <p:nvPr/>
        </p:nvSpPr>
        <p:spPr>
          <a:xfrm>
            <a:off x="3314701" y="4137164"/>
            <a:ext cx="3010535" cy="815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28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 blade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40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shaft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diameter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Material:31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7000"/>
              </a:lnSpc>
              <a:spcBef>
                <a:spcPts val="16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  medium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  high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iscosity   media   and   medium   to   high   speed   use,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Pecommendad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 lin  iA  hommen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izatinn  o  nrenaratinn  nf  tl  lin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62" name="picture 2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08358" y="911227"/>
            <a:ext cx="1670028" cy="196837"/>
          </a:xfrm>
          <a:prstGeom prst="rect">
            <a:avLst/>
          </a:prstGeom>
        </p:spPr>
      </p:pic>
      <p:graphicFrame>
        <p:nvGraphicFramePr>
          <p:cNvPr id="264" name="table 264"/>
          <p:cNvGraphicFramePr>
            <a:graphicFrameLocks noGrp="1"/>
          </p:cNvGraphicFramePr>
          <p:nvPr/>
        </p:nvGraphicFramePr>
        <p:xfrm>
          <a:off x="3308358" y="911227"/>
          <a:ext cx="3110864" cy="741045"/>
        </p:xfrm>
        <a:graphic>
          <a:graphicData uri="http://schemas.openxmlformats.org/drawingml/2006/table">
            <a:tbl>
              <a:tblPr/>
              <a:tblGrid>
                <a:gridCol w="1682114"/>
                <a:gridCol w="1428750"/>
              </a:tblGrid>
              <a:tr h="741044">
                <a:tc>
                  <a:txBody>
                    <a:bodyPr/>
                    <a:lstStyle/>
                    <a:p>
                      <a:pPr marL="18415" algn="l" rtl="0" eaLnBrk="0">
                        <a:lnSpc>
                          <a:spcPts val="815"/>
                        </a:lnSpc>
                        <a:spcBef>
                          <a:spcPts val="0"/>
                        </a:spcBef>
                      </a:pPr>
                      <a:r>
                        <a:rPr sz="600" kern="0" spc="-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Fan</a:t>
                      </a:r>
                      <a:r>
                        <a:rPr sz="6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kern="0" spc="-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blade</a:t>
                      </a:r>
                      <a:r>
                        <a:rPr sz="6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kern="0" spc="-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larga</a:t>
                      </a:r>
                      <a:r>
                        <a:rPr sz="6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kern="0" spc="-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mi</a:t>
                      </a:r>
                      <a:r>
                        <a:rPr sz="600" kern="0" spc="-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xing</a:t>
                      </a:r>
                      <a:r>
                        <a:rPr sz="6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kern="0" spc="-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blade</a:t>
                      </a: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ts val="815"/>
                        </a:lnSpc>
                        <a:spcBef>
                          <a:spcPts val="103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Pole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length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60c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ts val="805"/>
                        </a:lnSpc>
                        <a:spcBef>
                          <a:spcPts val="3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Mixing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blade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diameter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10cm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ts val="12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Paddle    shaft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diameter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08mm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ts val="108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Material:31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6L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stainless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steel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165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66" name="picture 2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3519" y="2816213"/>
            <a:ext cx="1670028" cy="190526"/>
          </a:xfrm>
          <a:prstGeom prst="rect">
            <a:avLst/>
          </a:prstGeom>
        </p:spPr>
      </p:pic>
      <p:sp>
        <p:nvSpPr>
          <p:cNvPr id="268" name="textbox 268"/>
          <p:cNvSpPr/>
          <p:nvPr/>
        </p:nvSpPr>
        <p:spPr>
          <a:xfrm>
            <a:off x="57124" y="2625894"/>
            <a:ext cx="3192145" cy="707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Universal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stirring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blade,suitable   for    samples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    prone   to    precipitation.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0" algn="l" rtl="0" eaLnBrk="0">
              <a:lnSpc>
                <a:spcPts val="1160"/>
              </a:lnSpc>
              <a:spcBef>
                <a:spcPts val="590"/>
              </a:spcBef>
            </a:pPr>
            <a:r>
              <a:rPr sz="900" b="1" kern="0" spc="0" baseline="2000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Hat</a:t>
            </a:r>
            <a:r>
              <a:rPr sz="500" b="1" kern="0" spc="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b="1" kern="0" spc="0" baseline="2000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500" b="1" kern="0" spc="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b="1" kern="0" spc="0" baseline="2000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</a:t>
            </a:r>
            <a:r>
              <a:rPr sz="500" b="1" kern="0" spc="10" dirty="0">
                <a:solidFill>
                  <a:srgbClr val="FFFFB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Article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    18900625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98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 blade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0" name="textbox 270"/>
          <p:cNvSpPr/>
          <p:nvPr/>
        </p:nvSpPr>
        <p:spPr>
          <a:xfrm>
            <a:off x="3314701" y="3064025"/>
            <a:ext cx="3086735" cy="688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28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70"/>
              </a:lnSpc>
              <a:spcBef>
                <a:spcPts val="38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shaft    diam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                            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25"/>
              </a:lnSpc>
              <a:spcBef>
                <a:spcPts val="43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Material:31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6L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6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    for     medium     to    high     v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iscosity     media     and    low-speed     use.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72" name="picture 2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026846" y="3330594"/>
            <a:ext cx="1365269" cy="191724"/>
          </a:xfrm>
          <a:prstGeom prst="rect">
            <a:avLst/>
          </a:prstGeom>
        </p:spPr>
      </p:pic>
      <p:sp>
        <p:nvSpPr>
          <p:cNvPr id="274" name="textbox 274"/>
          <p:cNvSpPr/>
          <p:nvPr/>
        </p:nvSpPr>
        <p:spPr>
          <a:xfrm>
            <a:off x="3314701" y="2073447"/>
            <a:ext cx="2911475" cy="662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60c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23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 blade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diameter    10cm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35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shaft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diameter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23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Material:31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1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 high   shear   force,it   can   be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used   to   crush   particles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mixed   samples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6" name="textbox 276"/>
          <p:cNvSpPr/>
          <p:nvPr/>
        </p:nvSpPr>
        <p:spPr>
          <a:xfrm>
            <a:off x="57124" y="3349609"/>
            <a:ext cx="3060700" cy="4025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shaft    diameter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40"/>
              </a:lnSpc>
              <a:spcBef>
                <a:spcPts val="47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Material:31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6L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2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    for    medium     to    low     viscosit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    media     and    medium     speed    use.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78" name="picture 2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797248" y="3362309"/>
            <a:ext cx="1320749" cy="163185"/>
          </a:xfrm>
          <a:prstGeom prst="rect">
            <a:avLst/>
          </a:prstGeom>
        </p:spPr>
      </p:pic>
      <p:sp>
        <p:nvSpPr>
          <p:cNvPr id="280" name="textbox 280"/>
          <p:cNvSpPr/>
          <p:nvPr/>
        </p:nvSpPr>
        <p:spPr>
          <a:xfrm>
            <a:off x="57124" y="4558592"/>
            <a:ext cx="3010535" cy="370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Material:31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7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   for   medium    tolow   viscosity    media,us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   at    medium   to    high   speeds,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Reoommended for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 treatment of oases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liguids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3308358" y="2809862"/>
            <a:ext cx="3111471" cy="218342"/>
            <a:chOff x="0" y="0"/>
            <a:chExt cx="3111471" cy="218342"/>
          </a:xfrm>
        </p:grpSpPr>
        <p:pic>
          <p:nvPicPr>
            <p:cNvPr id="282" name="picture 28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3111471" cy="203228"/>
            </a:xfrm>
            <a:prstGeom prst="rect">
              <a:avLst/>
            </a:prstGeom>
          </p:spPr>
        </p:pic>
        <p:sp>
          <p:nvSpPr>
            <p:cNvPr id="284" name="textbox 284"/>
            <p:cNvSpPr/>
            <p:nvPr/>
          </p:nvSpPr>
          <p:spPr>
            <a:xfrm>
              <a:off x="-12700" y="-12700"/>
              <a:ext cx="3136900" cy="2438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115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900" kern="0" spc="0" baseline="12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Anchor</a:t>
              </a:r>
              <a:r>
                <a:rPr sz="500" kern="0" spc="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0" baseline="12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type</a:t>
              </a:r>
              <a:r>
                <a:rPr sz="500" kern="0" spc="3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0" baseline="1200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agitator</a:t>
              </a:r>
              <a:r>
                <a:rPr sz="500" kern="0" spc="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0" dirty="0">
                  <a:solidFill>
                    <a:srgbClr val="EEE89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</a:t>
              </a:r>
              <a:r>
                <a:rPr sz="500" kern="0" spc="-10" dirty="0">
                  <a:solidFill>
                    <a:srgbClr val="EEE89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</a:t>
              </a:r>
              <a:r>
                <a:rPr sz="1300" b="1" kern="0" spc="-1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Article</a:t>
              </a: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300" b="1" kern="0" spc="-1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number</a:t>
              </a: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300" b="1" kern="0" spc="-1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1890062</a:t>
              </a:r>
              <a:endParaRPr sz="1300" baseline="-8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25500" algn="l" rtl="0" eaLnBrk="0">
                <a:lnSpc>
                  <a:spcPts val="77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86" name="textbox 286"/>
          <p:cNvSpPr/>
          <p:nvPr/>
        </p:nvSpPr>
        <p:spPr>
          <a:xfrm>
            <a:off x="57124" y="2092459"/>
            <a:ext cx="1243964" cy="555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     60cm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5000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    diameter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10cm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Material:31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2" name="group 22"/>
          <p:cNvGrpSpPr/>
          <p:nvPr/>
        </p:nvGrpSpPr>
        <p:grpSpPr>
          <a:xfrm rot="21600000">
            <a:off x="3308358" y="1851164"/>
            <a:ext cx="3111472" cy="196711"/>
            <a:chOff x="0" y="0"/>
            <a:chExt cx="3111472" cy="196711"/>
          </a:xfrm>
        </p:grpSpPr>
        <p:pic>
          <p:nvPicPr>
            <p:cNvPr id="288" name="picture 28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6225"/>
              <a:ext cx="3111472" cy="190486"/>
            </a:xfrm>
            <a:prstGeom prst="rect">
              <a:avLst/>
            </a:prstGeom>
          </p:spPr>
        </p:pic>
        <p:sp>
          <p:nvSpPr>
            <p:cNvPr id="290" name="textbox 290"/>
            <p:cNvSpPr/>
            <p:nvPr/>
          </p:nvSpPr>
          <p:spPr>
            <a:xfrm>
              <a:off x="-12700" y="-12700"/>
              <a:ext cx="3136900" cy="2324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115" algn="l" rtl="0" eaLnBrk="0">
                <a:lnSpc>
                  <a:spcPts val="1080"/>
                </a:lnSpc>
              </a:pPr>
              <a:r>
                <a:rPr sz="900" kern="0" spc="-10" baseline="2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Dissolved</a:t>
              </a:r>
              <a:r>
                <a:rPr sz="5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-10" baseline="2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large</a:t>
              </a:r>
              <a:r>
                <a:rPr sz="5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-10" baseline="2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agitator</a:t>
              </a:r>
              <a:r>
                <a:rPr sz="5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-10" baseline="2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blade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               </a:t>
              </a:r>
              <a:r>
                <a:rPr sz="1300" b="1" kern="0" spc="-10" baseline="-10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Article</a:t>
              </a: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300" b="1" kern="0" spc="-10" baseline="-10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number</a:t>
              </a: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300" b="1" kern="0" spc="-10" baseline="-10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1890050</a:t>
              </a:r>
              <a:endParaRPr sz="1300" baseline="-10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57150" y="3876690"/>
            <a:ext cx="3187709" cy="190486"/>
            <a:chOff x="0" y="0"/>
            <a:chExt cx="3187709" cy="190486"/>
          </a:xfrm>
        </p:grpSpPr>
        <p:pic>
          <p:nvPicPr>
            <p:cNvPr id="292" name="picture 29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3187709" cy="190486"/>
            </a:xfrm>
            <a:prstGeom prst="rect">
              <a:avLst/>
            </a:prstGeom>
          </p:spPr>
        </p:pic>
        <p:sp>
          <p:nvSpPr>
            <p:cNvPr id="294" name="textbox 294"/>
            <p:cNvSpPr/>
            <p:nvPr/>
          </p:nvSpPr>
          <p:spPr>
            <a:xfrm>
              <a:off x="-12700" y="-12700"/>
              <a:ext cx="3213735" cy="2159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5565" algn="l" rtl="0" eaLnBrk="0">
                <a:lnSpc>
                  <a:spcPts val="1160"/>
                </a:lnSpc>
              </a:pP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Runoff</a:t>
              </a:r>
              <a:r>
                <a:rPr sz="800" b="1" kern="0" spc="2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agitator</a:t>
              </a:r>
              <a:r>
                <a:rPr sz="8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Article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number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18900626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96" name="picture 29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054625" y="2200257"/>
            <a:ext cx="1365205" cy="419118"/>
          </a:xfrm>
          <a:prstGeom prst="rect">
            <a:avLst/>
          </a:prstGeom>
        </p:spPr>
      </p:pic>
      <p:pic>
        <p:nvPicPr>
          <p:cNvPr id="298" name="picture 29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765329" y="1254135"/>
            <a:ext cx="1346162" cy="374622"/>
          </a:xfrm>
          <a:prstGeom prst="rect">
            <a:avLst/>
          </a:prstGeom>
        </p:spPr>
      </p:pic>
      <p:sp>
        <p:nvSpPr>
          <p:cNvPr id="300" name="textbox 300"/>
          <p:cNvSpPr/>
          <p:nvPr/>
        </p:nvSpPr>
        <p:spPr>
          <a:xfrm>
            <a:off x="57124" y="4143515"/>
            <a:ext cx="1186180" cy="428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40cm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62000"/>
              </a:lnSpc>
              <a:spcBef>
                <a:spcPts val="2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 blade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5cm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    sha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02" name="picture 30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079973" y="1336657"/>
            <a:ext cx="1238270" cy="273088"/>
          </a:xfrm>
          <a:prstGeom prst="rect">
            <a:avLst/>
          </a:prstGeom>
        </p:spPr>
      </p:pic>
      <p:pic>
        <p:nvPicPr>
          <p:cNvPr id="304" name="picture 30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765329" y="2295520"/>
            <a:ext cx="1327118" cy="247644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3308358" y="3883041"/>
            <a:ext cx="1682766" cy="190486"/>
            <a:chOff x="0" y="0"/>
            <a:chExt cx="1682766" cy="190486"/>
          </a:xfrm>
        </p:grpSpPr>
        <p:pic>
          <p:nvPicPr>
            <p:cNvPr id="306" name="picture 30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682766" cy="190486"/>
            </a:xfrm>
            <a:prstGeom prst="rect">
              <a:avLst/>
            </a:prstGeom>
          </p:spPr>
        </p:pic>
        <p:sp>
          <p:nvSpPr>
            <p:cNvPr id="308" name="textbox 308"/>
            <p:cNvSpPr/>
            <p:nvPr/>
          </p:nvSpPr>
          <p:spPr>
            <a:xfrm>
              <a:off x="-12700" y="-12700"/>
              <a:ext cx="1708785" cy="219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11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Spiral</a:t>
              </a:r>
              <a:r>
                <a:rPr sz="800" b="1" kern="0" spc="2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mixing</a:t>
              </a:r>
              <a:r>
                <a:rPr sz="800" b="1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blade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10" name="textbox 310"/>
          <p:cNvSpPr/>
          <p:nvPr/>
        </p:nvSpPr>
        <p:spPr>
          <a:xfrm>
            <a:off x="3302027" y="1654328"/>
            <a:ext cx="2989579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 for samples sensitive to ahear forc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 and samples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prone to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delamination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during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atirring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2" name="textbox 312"/>
          <p:cNvSpPr/>
          <p:nvPr/>
        </p:nvSpPr>
        <p:spPr>
          <a:xfrm>
            <a:off x="5003800" y="911227"/>
            <a:ext cx="1416050" cy="190500"/>
          </a:xfrm>
          <a:prstGeom prst="rect">
            <a:avLst/>
          </a:prstGeom>
          <a:solidFill>
            <a:srgbClr val="D3D2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ts val="116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Article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1890049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14" name="picture 3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099080" y="4498957"/>
            <a:ext cx="1282663" cy="209579"/>
          </a:xfrm>
          <a:prstGeom prst="rect">
            <a:avLst/>
          </a:prstGeom>
        </p:spPr>
      </p:pic>
      <p:sp>
        <p:nvSpPr>
          <p:cNvPr id="316" name="textbox 316"/>
          <p:cNvSpPr/>
          <p:nvPr/>
        </p:nvSpPr>
        <p:spPr>
          <a:xfrm>
            <a:off x="5010168" y="3883041"/>
            <a:ext cx="1409700" cy="184150"/>
          </a:xfrm>
          <a:prstGeom prst="rect">
            <a:avLst/>
          </a:prstGeom>
          <a:solidFill>
            <a:srgbClr val="D1D1D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ct val="85000"/>
              </a:lnSpc>
              <a:spcBef>
                <a:spcPts val="0"/>
              </a:spcBef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Article</a:t>
            </a:r>
            <a:r>
              <a:rPr sz="8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1890062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8" name="textbox 318"/>
          <p:cNvSpPr/>
          <p:nvPr/>
        </p:nvSpPr>
        <p:spPr>
          <a:xfrm>
            <a:off x="1847846" y="1858319"/>
            <a:ext cx="140208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Article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18900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498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20" name="picture 3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882906" y="4429137"/>
            <a:ext cx="209541" cy="253995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835133" y="4562466"/>
            <a:ext cx="1136684" cy="6351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7150" y="3419467"/>
            <a:ext cx="6369" cy="1073139"/>
          </a:xfrm>
          <a:prstGeom prst="rect">
            <a:avLst/>
          </a:prstGeom>
        </p:spPr>
      </p:pic>
      <p:pic>
        <p:nvPicPr>
          <p:cNvPr id="326" name="picture 32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3174991" y="3927457"/>
            <a:ext cx="6368" cy="977916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82*21"/>
  <p:tag name="TABLE_ENDDRAG_RECT" val="133*28*82*2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10757</Words>
  <Application>WPS 演示</Application>
  <PresentationFormat/>
  <Paragraphs>712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宋体</vt:lpstr>
      <vt:lpstr>Wingdings</vt:lpstr>
      <vt:lpstr>Arial</vt:lpstr>
      <vt:lpstr>Times New Roman</vt:lpstr>
      <vt:lpstr>STXingkai</vt:lpstr>
      <vt:lpstr>Segoe Print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2025-04-22T08:44:18Z</dcterms:created>
  <dcterms:modified xsi:type="dcterms:W3CDTF">2025-04-22T08:44:18Z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2025-04-22T15:49:23Z</vt:filetime>
  </property>
  <property fmtid="{D5CDD505-2E9C-101B-9397-08002B2CF9AE}" pid="4" name="UsrData">
    <vt:lpwstr>680749fcd632cb001fed59ecwl</vt:lpwstr>
  </property>
  <property fmtid="{D5CDD505-2E9C-101B-9397-08002B2CF9AE}" pid="5" name="ICV">
    <vt:lpwstr>01506C6749D74A2C98F98C6852B77089_12</vt:lpwstr>
  </property>
  <property fmtid="{D5CDD505-2E9C-101B-9397-08002B2CF9AE}" pid="6" name="KSOProductBuildVer">
    <vt:lpwstr>2052-12.1.0.20784</vt:lpwstr>
  </property>
</Properties>
</file>