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5080000" cy="67500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4" Type="http://schemas.openxmlformats.org/officeDocument/2006/relationships/viewProps" Target="viewProps.xml"/><Relationship Id="rId13" Type="http://schemas.openxmlformats.org/officeDocument/2006/relationships/tableStyles" Target="tableStyles.xml"/><Relationship Id="rId12" Type="http://schemas.openxmlformats.org/officeDocument/2006/relationships/presProps" Target="presProps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35025"/>
            <a:ext cx="5080000" cy="5080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82650" y="2765425"/>
            <a:ext cx="1314450" cy="137795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279400" y="1244460"/>
            <a:ext cx="1812925" cy="9671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1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Dissolut</a:t>
            </a: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 Tester</a:t>
            </a:r>
            <a:endParaRPr sz="1100" dirty="0">
              <a:latin typeface="Arial"/>
              <a:ea typeface="Arial"/>
              <a:cs typeface="Arial"/>
            </a:endParaRPr>
          </a:p>
          <a:p>
            <a:pPr marL="171450" algn="l" rtl="0" eaLnBrk="0">
              <a:lnSpc>
                <a:spcPts val="1124"/>
              </a:lnSpc>
              <a:spcBef>
                <a:spcPts val="955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900" kern="0" spc="2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16-hole</a:t>
            </a:r>
            <a:endParaRPr sz="900" dirty="0">
              <a:latin typeface="Arial"/>
              <a:ea typeface="Arial"/>
              <a:cs typeface="Arial"/>
            </a:endParaRPr>
          </a:p>
          <a:p>
            <a:pPr marL="171450" algn="l" rtl="0" eaLnBrk="0">
              <a:lnSpc>
                <a:spcPct val="91000"/>
              </a:lnSpc>
              <a:spcBef>
                <a:spcPts val="3"/>
              </a:spcBef>
              <a:tabLst/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multi-parameter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digestion</a:t>
            </a:r>
            <a:endParaRPr sz="900" dirty="0">
              <a:latin typeface="Arial"/>
              <a:ea typeface="Arial"/>
              <a:cs typeface="Arial"/>
            </a:endParaRPr>
          </a:p>
          <a:p>
            <a:pPr marL="170814" algn="l" rtl="0" eaLnBrk="0">
              <a:lnSpc>
                <a:spcPct val="100000"/>
              </a:lnSpc>
              <a:spcBef>
                <a:spcPts val="32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instrument</a:t>
            </a:r>
            <a:r>
              <a:rPr sz="900" kern="0" spc="1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meets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9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batch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sample testing needs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 saves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844800" y="3362325"/>
            <a:ext cx="1035050" cy="368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42950" y="3171825"/>
            <a:ext cx="1587500" cy="7620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50950" y="1298575"/>
            <a:ext cx="1104900" cy="95885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597150" y="3076575"/>
            <a:ext cx="1549400" cy="609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781300" y="1711325"/>
            <a:ext cx="698500" cy="24765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58800" y="4924425"/>
            <a:ext cx="3937000" cy="12700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3219450" y="3725798"/>
            <a:ext cx="433705" cy="148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6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20" dirty="0">
                <a:solidFill>
                  <a:srgbClr val="203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wclenv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3003549" y="2197354"/>
            <a:ext cx="433705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1000" b="1" kern="0" spc="-30" dirty="0">
                <a:solidFill>
                  <a:srgbClr val="20304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watenv</a:t>
            </a:r>
            <a:endParaRPr sz="10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able 24"/>
          <p:cNvGraphicFramePr>
            <a:graphicFrameLocks noGrp="1"/>
          </p:cNvGraphicFramePr>
          <p:nvPr/>
        </p:nvGraphicFramePr>
        <p:xfrm>
          <a:off x="371459" y="1241399"/>
          <a:ext cx="4324350" cy="5270500"/>
        </p:xfrm>
        <a:graphic>
          <a:graphicData uri="http://schemas.openxmlformats.org/drawingml/2006/table">
            <a:tbl>
              <a:tblPr/>
              <a:tblGrid>
                <a:gridCol w="619125"/>
                <a:gridCol w="736600"/>
                <a:gridCol w="742950"/>
                <a:gridCol w="736600"/>
                <a:gridCol w="749300"/>
                <a:gridCol w="739775"/>
              </a:tblGrid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1925" algn="l" rtl="0" eaLnBrk="0">
                        <a:lnSpc>
                          <a:spcPts val="79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5425" algn="l" rtl="0" eaLnBrk="0">
                        <a:lnSpc>
                          <a:spcPct val="83000"/>
                        </a:lnSpc>
                        <a:spcBef>
                          <a:spcPts val="5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Name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8013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Water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Quality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Analyze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1925" algn="l" rtl="0" eaLnBrk="0">
                        <a:lnSpc>
                          <a:spcPct val="9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Product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93039" algn="l" rtl="0" eaLnBrk="0">
                        <a:lnSpc>
                          <a:spcPts val="848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Model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6370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WTS50-1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2720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WTS50-2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6370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WTS50-3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2720" algn="l" rtl="0" eaLnBrk="0">
                        <a:lnSpc>
                          <a:spcPts val="112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WTS50-7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8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320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WTS50-Q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139" indent="-25400" algn="l" rtl="0" eaLnBrk="0">
                        <a:lnSpc>
                          <a:spcPct val="10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Parameters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8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11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Single Parameter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33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8900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Dual Parameters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1300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Triple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58750" algn="l" rtl="0" eaLnBrk="0">
                        <a:lnSpc>
                          <a:spcPct val="83000"/>
                        </a:lnSpc>
                        <a:spcBef>
                          <a:spcPts val="17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Parameters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1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Seven Parameters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335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14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Full Parameters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1925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General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04775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parameters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8739" algn="l" rtl="0" eaLnBrk="0">
                        <a:lnSpc>
                          <a:spcPct val="83000"/>
                        </a:lnSpc>
                        <a:spcBef>
                          <a:spcPts val="17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4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COD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:0~15000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/L;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Ammonia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:0~50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/L;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Total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Phosphorus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:0~30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/L;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Total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Nitrogen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:0~450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5400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Turbidity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:0～4000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NTU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;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Chroma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~5000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degrees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;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Suspended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solids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:0~8000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5425" algn="l" rtl="0" eaLnBrk="0">
                        <a:lnSpc>
                          <a:spcPts val="431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range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97789" algn="l" rtl="0" eaLnBrk="0">
                        <a:lnSpc>
                          <a:spcPct val="78000"/>
                        </a:lnSpc>
                        <a:spcBef>
                          <a:spcPts val="118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Measureme</a:t>
                      </a:r>
                      <a:r>
                        <a:rPr sz="6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42875" algn="l" rtl="0" eaLnBrk="0">
                        <a:lnSpc>
                          <a:spcPts val="464"/>
                        </a:lnSpc>
                        <a:spcBef>
                          <a:spcPts val="16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accuracy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26564" algn="l" rtl="0" eaLnBrk="0">
                        <a:lnSpc>
                          <a:spcPts val="783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≤±5%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5410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Indication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07009" algn="l" rtl="0" eaLnBrk="0">
                        <a:lnSpc>
                          <a:spcPts val="455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error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26564" algn="l" rtl="0" eaLnBrk="0">
                        <a:lnSpc>
                          <a:spcPts val="783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≤±4%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064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Repeatability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999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26564" algn="l" rtl="0" eaLnBrk="0">
                        <a:lnSpc>
                          <a:spcPts val="783"/>
                        </a:lnSpc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≤±3%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5410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Store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data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8914" algn="l" rtl="0" eaLnBrk="0">
                        <a:lnSpc>
                          <a:spcPts val="11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Article</a:t>
                      </a:r>
                      <a:r>
                        <a:rPr sz="9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30000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055" indent="-18415" algn="l" rtl="0" eaLnBrk="0">
                        <a:lnSpc>
                          <a:spcPct val="10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Anti-chlorine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interferen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3820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[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-&lt;1000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</a:t>
                      </a:r>
                      <a:r>
                        <a:rPr sz="6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</a:t>
                      </a:r>
                      <a:r>
                        <a:rPr sz="6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effect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;[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cl</a:t>
                      </a:r>
                      <a:r>
                        <a:rPr sz="6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]&lt;20000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mg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/L(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optional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)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0339" indent="-120650" algn="l" rtl="0" eaLnBrk="0">
                        <a:lnSpc>
                          <a:spcPct val="10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 Source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Lifespan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8914" algn="l" rtl="0" eaLnBrk="0">
                        <a:lnSpc>
                          <a:spcPct val="9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100,000</a:t>
                      </a:r>
                      <a:r>
                        <a:rPr sz="9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hou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rs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7639" indent="-107950" algn="l" rtl="0" eaLnBrk="0">
                        <a:lnSpc>
                          <a:spcPct val="102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Light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source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stability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62100" algn="l" rtl="0" eaLnBrk="0">
                        <a:lnSpc>
                          <a:spcPts val="748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≤0.001A/20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min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ts val="65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Color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compariso</a:t>
                      </a:r>
                      <a:endParaRPr sz="5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064" algn="l" rtl="0" eaLnBrk="0">
                        <a:lnSpc>
                          <a:spcPts val="882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0" baseline="-788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-7886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     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    </a:t>
                      </a:r>
                      <a:r>
                        <a:rPr sz="1000" kern="0" spc="0" baseline="1294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Color</a:t>
                      </a:r>
                      <a:r>
                        <a:rPr sz="6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0" baseline="1294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compariso</a:t>
                      </a:r>
                      <a:r>
                        <a:rPr sz="1000" kern="0" spc="-10" baseline="1294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</a:t>
                      </a:r>
                      <a:r>
                        <a:rPr sz="6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000" kern="0" spc="-10" baseline="12949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bottle,</a:t>
                      </a:r>
                      <a:endParaRPr sz="1000" baseline="12949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689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Display mode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78914" algn="l" rtl="0" eaLnBrk="0">
                        <a:lnSpc>
                          <a:spcPts val="798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8-inch Color Touch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71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26564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Screen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689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Power Supply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7325" algn="l" rtl="0" eaLnBrk="0">
                        <a:lnSpc>
                          <a:spcPts val="798"/>
                        </a:lnSpc>
                        <a:spcBef>
                          <a:spcPts val="67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595119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220V;50Hz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2875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Printing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7325" algn="l" rtl="0" eaLnBrk="0">
                        <a:lnSpc>
                          <a:spcPts val="89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method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953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Standard equipped with built-in thermal pr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inter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775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225425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size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454150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435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×275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r>
                        <a:rPr sz="6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×180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04775" algn="l" rtl="0" eaLnBrk="0">
                        <a:lnSpc>
                          <a:spcPct val="8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Instrument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18732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weight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2750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3.5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Kg</a:t>
                      </a:r>
                      <a:endParaRPr sz="10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1925" algn="l" rtl="0" eaLnBrk="0">
                        <a:lnSpc>
                          <a:spcPts val="766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Ambient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78739" algn="l" rtl="0" eaLnBrk="0">
                        <a:lnSpc>
                          <a:spcPct val="9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temperature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7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3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682750" algn="l" rtl="0" eaLnBrk="0">
                        <a:lnSpc>
                          <a:spcPts val="79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5~40°℃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box 26"/>
          <p:cNvSpPr/>
          <p:nvPr/>
        </p:nvSpPr>
        <p:spPr>
          <a:xfrm>
            <a:off x="1377965" y="259476"/>
            <a:ext cx="2343150" cy="6019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28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72415" algn="l" rtl="0" eaLnBrk="0">
              <a:lnSpc>
                <a:spcPct val="81000"/>
              </a:lnSpc>
              <a:tabLst/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500" b="1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eters</a:t>
            </a:r>
            <a:endParaRPr sz="15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7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  TABLE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2508250" y="4636595"/>
            <a:ext cx="887730" cy="11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5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9000"/>
              </a:lnSpc>
              <a:tabLst/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color comparison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tube</a:t>
            </a:r>
            <a:endParaRPr sz="600" dirty="0">
              <a:latin typeface="SimSun"/>
              <a:ea typeface="SimSun"/>
              <a:cs typeface="SimSun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00316" y="990569"/>
            <a:ext cx="292083" cy="64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4815" y="1520854"/>
            <a:ext cx="4425933" cy="1625577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04815" y="4676761"/>
            <a:ext cx="2946368" cy="1466872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797050" y="3178159"/>
            <a:ext cx="2933700" cy="1460502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17484" y="3178159"/>
            <a:ext cx="1441465" cy="1460502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3282950" y="4714859"/>
            <a:ext cx="1416034" cy="1409724"/>
            <a:chOff x="0" y="0"/>
            <a:chExt cx="1416034" cy="1409724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6334" y="0"/>
              <a:ext cx="1409700" cy="1409724"/>
            </a:xfrm>
            <a:prstGeom prst="rect">
              <a:avLst/>
            </a:prstGeom>
          </p:spPr>
        </p:pic>
        <p:sp>
          <p:nvSpPr>
            <p:cNvPr id="42" name="textbox 42"/>
            <p:cNvSpPr/>
            <p:nvPr/>
          </p:nvSpPr>
          <p:spPr>
            <a:xfrm>
              <a:off x="-12700" y="-12700"/>
              <a:ext cx="1441450" cy="14357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1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885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342265" algn="l" rtl="0" eaLnBrk="0">
                <a:lnSpc>
                  <a:spcPct val="77000"/>
                </a:lnSpc>
                <a:tabLst/>
              </a:pPr>
              <a:r>
                <a:rPr sz="900" b="1" kern="0" spc="-20" dirty="0">
                  <a:solidFill>
                    <a:srgbClr val="D0E03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A careful</a:t>
              </a:r>
              <a:r>
                <a:rPr sz="900" b="1" kern="0" spc="80" dirty="0">
                  <a:solidFill>
                    <a:srgbClr val="D0E03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 </a:t>
              </a:r>
              <a:r>
                <a:rPr sz="900" b="1" kern="0" spc="-20" dirty="0">
                  <a:solidFill>
                    <a:srgbClr val="D0E03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quick</a:t>
              </a:r>
              <a:endParaRPr sz="900" dirty="0">
                <a:latin typeface="Times New Roman"/>
                <a:ea typeface="Times New Roman"/>
                <a:cs typeface="Times New Roman"/>
              </a:endParaRPr>
            </a:p>
            <a:p>
              <a:pPr marL="507365" algn="l" rtl="0" eaLnBrk="0">
                <a:lnSpc>
                  <a:spcPts val="681"/>
                </a:lnSpc>
                <a:spcBef>
                  <a:spcPts val="652"/>
                </a:spcBef>
                <a:tabLst/>
              </a:pP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16-hole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500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dige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stion</a:t>
              </a:r>
              <a:r>
                <a:rPr sz="500" kern="0" spc="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instrument</a:t>
              </a:r>
              <a:endParaRPr sz="500" dirty="0">
                <a:latin typeface="Arial"/>
                <a:ea typeface="Arial"/>
                <a:cs typeface="Arial"/>
              </a:endParaRPr>
            </a:p>
            <a:p>
              <a:pPr marL="18415" algn="l" rtl="0" eaLnBrk="0">
                <a:lnSpc>
                  <a:spcPct val="79000"/>
                </a:lnSpc>
                <a:spcBef>
                  <a:spcPts val="681"/>
                </a:spcBef>
                <a:tabLst/>
              </a:pPr>
              <a:r>
                <a:rPr sz="500" kern="0" spc="-10" dirty="0">
                  <a:solidFill>
                    <a:srgbClr val="B0A0B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d with</a:t>
              </a:r>
              <a:r>
                <a:rPr sz="500" kern="0" spc="60" dirty="0">
                  <a:solidFill>
                    <a:srgbClr val="B0A0B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 </a:t>
              </a:r>
              <a:r>
                <a:rPr sz="500" kern="0" spc="-10" dirty="0">
                  <a:solidFill>
                    <a:srgbClr val="B0A0B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16-hole multi-parameter digestion instrument</a:t>
              </a:r>
              <a:endParaRPr sz="500" dirty="0">
                <a:latin typeface="Times New Roman"/>
                <a:ea typeface="Times New Roman"/>
                <a:cs typeface="Times New Roman"/>
              </a:endParaRPr>
            </a:p>
            <a:p>
              <a:pPr marL="12700" algn="l" rtl="0" eaLnBrk="0">
                <a:lnSpc>
                  <a:spcPct val="87000"/>
                </a:lnSpc>
                <a:spcBef>
                  <a:spcPts val="328"/>
                </a:spcBef>
                <a:tabLst/>
              </a:pPr>
              <a:r>
                <a:rPr sz="500" kern="0" spc="0" dirty="0">
                  <a:solidFill>
                    <a:srgbClr val="70609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mand</a:t>
              </a:r>
              <a:r>
                <a:rPr sz="500" kern="0" spc="110" dirty="0">
                  <a:solidFill>
                    <a:srgbClr val="70609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 </a:t>
              </a:r>
              <a:r>
                <a:rPr sz="500" kern="0" spc="0" dirty="0">
                  <a:solidFill>
                    <a:srgbClr val="90809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d   for</a:t>
              </a:r>
              <a:r>
                <a:rPr sz="500" kern="0" spc="10" dirty="0">
                  <a:solidFill>
                    <a:srgbClr val="90809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   </a:t>
              </a:r>
              <a:r>
                <a:rPr sz="500" kern="0" spc="0" dirty="0">
                  <a:solidFill>
                    <a:srgbClr val="90809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large-scale</a:t>
              </a:r>
              <a:r>
                <a:rPr sz="500" kern="0" spc="10" dirty="0">
                  <a:solidFill>
                    <a:srgbClr val="90809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   </a:t>
              </a:r>
              <a:r>
                <a:rPr sz="500" kern="0" spc="0" dirty="0">
                  <a:solidFill>
                    <a:srgbClr val="90809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batch</a:t>
              </a:r>
              <a:r>
                <a:rPr sz="500" kern="0" spc="10" dirty="0">
                  <a:solidFill>
                    <a:srgbClr val="90809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   </a:t>
              </a:r>
              <a:r>
                <a:rPr sz="500" kern="0" spc="0" dirty="0">
                  <a:solidFill>
                    <a:srgbClr val="90809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sa</a:t>
              </a:r>
              <a:r>
                <a:rPr sz="500" kern="0" spc="-10" dirty="0">
                  <a:solidFill>
                    <a:srgbClr val="90809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mple</a:t>
              </a:r>
              <a:r>
                <a:rPr sz="500" kern="0" spc="20" dirty="0">
                  <a:solidFill>
                    <a:srgbClr val="90809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   </a:t>
              </a:r>
              <a:r>
                <a:rPr sz="500" kern="0" spc="-10" dirty="0">
                  <a:solidFill>
                    <a:srgbClr val="90809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testing</a:t>
              </a:r>
              <a:endParaRPr sz="500" dirty="0">
                <a:latin typeface="Times New Roman"/>
                <a:ea typeface="Times New Roman"/>
                <a:cs typeface="Times New Roman"/>
              </a:endParaRPr>
            </a:p>
            <a:p>
              <a:pPr algn="l" rtl="0" eaLnBrk="0">
                <a:lnSpc>
                  <a:spcPct val="109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984250" algn="l" rtl="0" eaLnBrk="0">
                <a:lnSpc>
                  <a:spcPts val="681"/>
                </a:lnSpc>
                <a:spcBef>
                  <a:spcPts val="1"/>
                </a:spcBef>
                <a:tabLst/>
              </a:pP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Save</a:t>
              </a:r>
              <a:r>
                <a:rPr sz="500" kern="0" spc="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500" kern="0" spc="-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time</a:t>
              </a:r>
              <a:endParaRPr sz="5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4" name="textbox 44"/>
          <p:cNvSpPr/>
          <p:nvPr/>
        </p:nvSpPr>
        <p:spPr>
          <a:xfrm>
            <a:off x="1384300" y="1022083"/>
            <a:ext cx="2298700" cy="261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2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900" kern="0" spc="3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</a:t>
            </a:r>
            <a:r>
              <a:rPr sz="1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AILS</a:t>
            </a:r>
            <a:endParaRPr sz="1900" dirty="0">
              <a:latin typeface="Arial"/>
              <a:ea typeface="Arial"/>
              <a:cs typeface="Arial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514334" y="5619654"/>
            <a:ext cx="662305" cy="2597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5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700" b="1" kern="0" spc="10" dirty="0">
                <a:solidFill>
                  <a:srgbClr val="907888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Built-in</a:t>
            </a:r>
            <a:r>
              <a:rPr sz="700" b="1" kern="0" spc="130" dirty="0">
                <a:solidFill>
                  <a:srgbClr val="907888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700" b="1" kern="0" spc="10" dirty="0">
                <a:solidFill>
                  <a:srgbClr val="907888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</a:t>
            </a:r>
            <a:r>
              <a:rPr sz="700" b="1" kern="0" spc="100" dirty="0">
                <a:solidFill>
                  <a:srgbClr val="907888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700" b="1" kern="0" spc="10" dirty="0">
                <a:solidFill>
                  <a:srgbClr val="907888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hter</a:t>
            </a:r>
            <a:endParaRPr sz="7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1"/>
              </a:spcBef>
              <a:tabLst/>
            </a:pPr>
            <a:r>
              <a:rPr sz="700" b="1" kern="0" spc="-20" dirty="0">
                <a:solidFill>
                  <a:srgbClr val="705858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Fast data ppnting</a:t>
            </a:r>
            <a:endParaRPr sz="7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2870200" y="5755171"/>
            <a:ext cx="370204" cy="206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34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Standand e</a:t>
            </a:r>
            <a:r>
              <a:rPr sz="500" kern="0" spc="-2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qui</a:t>
            </a:r>
            <a:endParaRPr sz="5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07314" algn="l" rtl="0" eaLnBrk="0">
              <a:lnSpc>
                <a:spcPct val="79000"/>
              </a:lnSpc>
              <a:spcBef>
                <a:spcPts val="1"/>
              </a:spcBef>
              <a:tabLst/>
            </a:pP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Meet</a:t>
            </a:r>
            <a:r>
              <a:rPr sz="500" kern="0" spc="5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500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the</a:t>
            </a:r>
            <a:endParaRPr sz="5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7850" y="3809988"/>
            <a:ext cx="3930633" cy="2482855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1515" y="1403355"/>
            <a:ext cx="3930633" cy="1860550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1003299" y="6285671"/>
            <a:ext cx="3467100" cy="172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6360" algn="l" rtl="0" eaLnBrk="0">
              <a:lnSpc>
                <a:spcPts val="1156"/>
              </a:lnSpc>
              <a:tabLst>
                <a:tab pos="99694" algn="l"/>
              </a:tabLst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	</a:t>
            </a:r>
            <a:r>
              <a:rPr sz="600" kern="0" spc="0" baseline="8805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kern="0" spc="0" baseline="8805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300" kern="0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kern="0" spc="0" baseline="88054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comparisen</a:t>
            </a:r>
            <a:r>
              <a:rPr sz="3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100" b="1" kern="0" spc="0" baseline="10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Built</a:t>
            </a:r>
            <a:r>
              <a:rPr sz="1100" b="1" kern="0" spc="10" baseline="10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100" b="1" kern="0" spc="0" baseline="10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b="1" kern="0" spc="6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baseline="10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printer</a:t>
            </a:r>
            <a:r>
              <a:rPr sz="700" b="1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1100" kern="0" spc="0" baseline="1014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8-inch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baseline="1014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baseline="1014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Touch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kern="0" spc="0" baseline="10147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Screen</a:t>
            </a:r>
            <a:endParaRPr sz="1100" baseline="10147" dirty="0">
              <a:latin typeface="Arial"/>
              <a:ea typeface="Arial"/>
              <a:cs typeface="Arial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1090796" y="6391831"/>
            <a:ext cx="53975" cy="781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6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k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1115993" y="6314303"/>
            <a:ext cx="55880" cy="685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3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0000"/>
              </a:lnSpc>
              <a:tabLst/>
            </a:pP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1003300" y="6393660"/>
            <a:ext cx="113029" cy="76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2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Tan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1003299" y="6302816"/>
            <a:ext cx="95885" cy="800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54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9000"/>
              </a:lnSpc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endParaRPr sz="400" dirty="0">
              <a:latin typeface="Arial"/>
              <a:ea typeface="Arial"/>
              <a:cs typeface="Arial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1695434" y="752238"/>
            <a:ext cx="1789429" cy="261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4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tabLst/>
            </a:pP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1900" b="1" kern="0" spc="1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LIST</a:t>
            </a:r>
            <a:endParaRPr sz="1900" dirty="0">
              <a:latin typeface="Arial"/>
              <a:ea typeface="Arial"/>
              <a:cs typeface="Arial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1004563" y="3288654"/>
            <a:ext cx="3081654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909"/>
              </a:lnSpc>
              <a:tabLst/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Switch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Power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interface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Product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Name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Plate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Video</a:t>
            </a: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interface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444750" y="1149370"/>
            <a:ext cx="292083" cy="636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35025"/>
            <a:ext cx="5080000" cy="5080000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3594100" y="1233392"/>
            <a:ext cx="242570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41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Smart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pic>
        <p:nvPicPr>
          <p:cNvPr id="74" name="picture 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146300" y="1228725"/>
            <a:ext cx="2717800" cy="3213100"/>
          </a:xfrm>
          <a:prstGeom prst="rect">
            <a:avLst/>
          </a:prstGeom>
        </p:spPr>
      </p:pic>
      <p:sp>
        <p:nvSpPr>
          <p:cNvPr id="76" name="rect 76"/>
          <p:cNvSpPr/>
          <p:nvPr/>
        </p:nvSpPr>
        <p:spPr>
          <a:xfrm>
            <a:off x="196850" y="4645025"/>
            <a:ext cx="4686300" cy="1066800"/>
          </a:xfrm>
          <a:prstGeom prst="rect">
            <a:avLst/>
          </a:prstGeom>
          <a:solidFill>
            <a:srgbClr val="0032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8" name="textbox 78"/>
          <p:cNvSpPr/>
          <p:nvPr/>
        </p:nvSpPr>
        <p:spPr>
          <a:xfrm>
            <a:off x="330200" y="4785639"/>
            <a:ext cx="1722120" cy="8401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COD</a:t>
            </a:r>
            <a:r>
              <a:rPr sz="11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Range:0~15000mg/L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222"/>
              </a:spcBef>
              <a:tabLst/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Ammonia Nitr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ogen Range:0~50mg/L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6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Total</a:t>
            </a:r>
            <a:r>
              <a:rPr sz="700" b="1" kern="0" spc="2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phosphorus</a:t>
            </a:r>
            <a:r>
              <a:rPr sz="700" b="1" kern="0" spc="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7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:0~30</a:t>
            </a:r>
            <a:r>
              <a:rPr sz="700" b="1" kern="0" spc="18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mg</a:t>
            </a:r>
            <a:r>
              <a:rPr sz="700" b="1" kern="0" spc="7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/L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2667000" y="4815078"/>
            <a:ext cx="1776095" cy="7854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12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Total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:0~450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mg</a:t>
            </a:r>
            <a:r>
              <a:rPr sz="7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/L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31"/>
              </a:spcBef>
              <a:tabLst/>
            </a:pPr>
            <a:r>
              <a:rPr sz="11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Turbidity</a:t>
            </a:r>
            <a:r>
              <a:rPr sz="11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Range:0~4000N</a:t>
            </a:r>
            <a:r>
              <a:rPr sz="11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TU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79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1"/>
              </a:spcBef>
              <a:tabLst/>
            </a:pP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Color temperature range:0~5000 degree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330200" y="3684231"/>
            <a:ext cx="1511300" cy="7924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1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1000" b="1" kern="0" spc="-1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6"/>
              </a:spcBef>
              <a:tabLst/>
            </a:pPr>
            <a:r>
              <a:rPr sz="1000" b="1" kern="0" spc="-2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81000"/>
              </a:lnSpc>
              <a:spcBef>
                <a:spcPts val="19"/>
              </a:spcBef>
              <a:tabLst/>
            </a:pPr>
            <a:r>
              <a:rPr sz="1100" b="1" kern="0" spc="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1100" b="1" kern="0" spc="10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</a:t>
            </a:r>
            <a:r>
              <a:rPr sz="1100" b="1" kern="0" spc="-1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ity</a:t>
            </a:r>
            <a:r>
              <a:rPr sz="1100" b="1" kern="0" spc="12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detector</a:t>
            </a:r>
            <a:r>
              <a:rPr sz="1100" b="1" kern="0" spc="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b="1" kern="0" spc="2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WTS50-1</a:t>
            </a:r>
            <a:r>
              <a:rPr sz="700" b="1" kern="0" spc="10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b="1" kern="0" spc="2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single</a:t>
            </a:r>
            <a:r>
              <a:rPr sz="700" b="1" kern="0" spc="1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b="1" kern="0" spc="2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</a:t>
            </a:r>
            <a:endParaRPr sz="7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35025"/>
            <a:ext cx="5080000" cy="5080000"/>
          </a:xfrm>
          <a:prstGeom prst="rect">
            <a:avLst/>
          </a:prstGeom>
        </p:spPr>
      </p:pic>
      <p:sp>
        <p:nvSpPr>
          <p:cNvPr id="86" name="rect 86"/>
          <p:cNvSpPr/>
          <p:nvPr/>
        </p:nvSpPr>
        <p:spPr>
          <a:xfrm>
            <a:off x="196850" y="4645025"/>
            <a:ext cx="4686300" cy="1066800"/>
          </a:xfrm>
          <a:prstGeom prst="rect">
            <a:avLst/>
          </a:prstGeom>
          <a:solidFill>
            <a:srgbClr val="0032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8" name="textbox 88"/>
          <p:cNvSpPr/>
          <p:nvPr/>
        </p:nvSpPr>
        <p:spPr>
          <a:xfrm>
            <a:off x="2667000" y="4784978"/>
            <a:ext cx="1775460" cy="815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4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Total</a:t>
            </a:r>
            <a:r>
              <a:rPr sz="9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</a:t>
            </a:r>
            <a:r>
              <a:rPr sz="9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</a:t>
            </a: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ge:0~450mg/L</a:t>
            </a: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600"/>
              </a:lnSpc>
              <a:tabLst/>
            </a:pP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Turbidity</a:t>
            </a:r>
            <a:r>
              <a:rPr sz="1000" b="1" kern="0" spc="1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ange:0~4000NTU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5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Color  temperature</a:t>
            </a:r>
            <a:r>
              <a:rPr sz="600" b="1" kern="0" spc="10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range:0~5000</a:t>
            </a:r>
            <a:r>
              <a:rPr sz="6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degrees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323850" y="4797678"/>
            <a:ext cx="1724660" cy="8280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COD</a:t>
            </a:r>
            <a:r>
              <a:rPr sz="10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Range:0~15000mg/L</a:t>
            </a: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187"/>
              </a:spcBef>
              <a:tabLst/>
            </a:pPr>
            <a:r>
              <a:rPr sz="6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Ammonia   Nitro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</a:t>
            </a:r>
            <a:r>
              <a:rPr sz="6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Range:0~50mg/L</a:t>
            </a:r>
            <a:endParaRPr sz="6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6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7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Total</a:t>
            </a:r>
            <a:r>
              <a:rPr sz="6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phosphorus</a:t>
            </a:r>
            <a:r>
              <a:rPr sz="6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6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:0</a:t>
            </a:r>
            <a:r>
              <a:rPr sz="6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~30</a:t>
            </a:r>
            <a:r>
              <a:rPr sz="6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mg</a:t>
            </a:r>
            <a:r>
              <a:rPr sz="6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/L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323849" y="3695954"/>
            <a:ext cx="1511935" cy="791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17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000" b="1" kern="0" spc="-2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spcBef>
                <a:spcPts val="102"/>
              </a:spcBef>
              <a:tabLst/>
            </a:pPr>
            <a:r>
              <a:rPr sz="1000" b="1" kern="0" spc="-2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791"/>
              </a:spcBef>
              <a:tabLst/>
            </a:pPr>
            <a:r>
              <a:rPr sz="1200" b="1" kern="0" spc="-4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 quality detect</a:t>
            </a:r>
            <a:r>
              <a:rPr sz="1200" b="1" kern="0" spc="-5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endParaRPr sz="12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7"/>
              </a:spcBef>
              <a:tabLst/>
            </a:pPr>
            <a:r>
              <a:rPr sz="900" b="1" kern="0" spc="-20" dirty="0">
                <a:solidFill>
                  <a:srgbClr val="3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WTS50-2</a:t>
            </a:r>
            <a:r>
              <a:rPr sz="900" b="1" kern="0" spc="40" dirty="0">
                <a:solidFill>
                  <a:srgbClr val="3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20" dirty="0">
                <a:solidFill>
                  <a:srgbClr val="3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Dual</a:t>
            </a:r>
            <a:r>
              <a:rPr sz="900" b="1" kern="0" spc="60" dirty="0">
                <a:solidFill>
                  <a:srgbClr val="3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20" dirty="0">
                <a:solidFill>
                  <a:srgbClr val="3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</a:t>
            </a:r>
            <a:r>
              <a:rPr sz="900" b="1" kern="0" spc="-30" dirty="0">
                <a:solidFill>
                  <a:srgbClr val="3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ameter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4387850" y="1243012"/>
            <a:ext cx="362584" cy="178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3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spcBef>
                <a:spcPts val="1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3594100" y="1242929"/>
            <a:ext cx="33972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Smart</a:t>
            </a:r>
            <a:endParaRPr sz="600" dirty="0">
              <a:latin typeface="Arial"/>
              <a:ea typeface="Arial"/>
              <a:cs typeface="Arial"/>
            </a:endParaRPr>
          </a:p>
          <a:p>
            <a:pPr marL="25400" algn="l" rtl="0" eaLnBrk="0">
              <a:lnSpc>
                <a:spcPct val="85000"/>
              </a:lnSpc>
              <a:spcBef>
                <a:spcPts val="5"/>
              </a:spcBef>
              <a:tabLst/>
            </a:pPr>
            <a:r>
              <a:rPr sz="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Accurate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35025"/>
            <a:ext cx="5080000" cy="5080000"/>
          </a:xfrm>
          <a:prstGeom prst="rect">
            <a:avLst/>
          </a:prstGeom>
        </p:spPr>
      </p:pic>
      <p:sp>
        <p:nvSpPr>
          <p:cNvPr id="100" name="rect 100"/>
          <p:cNvSpPr/>
          <p:nvPr/>
        </p:nvSpPr>
        <p:spPr>
          <a:xfrm>
            <a:off x="196850" y="4645025"/>
            <a:ext cx="4686300" cy="1066800"/>
          </a:xfrm>
          <a:prstGeom prst="rect">
            <a:avLst/>
          </a:prstGeom>
          <a:solidFill>
            <a:srgbClr val="0032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2" name="textbox 102"/>
          <p:cNvSpPr/>
          <p:nvPr/>
        </p:nvSpPr>
        <p:spPr>
          <a:xfrm>
            <a:off x="330200" y="4785639"/>
            <a:ext cx="1722120" cy="8274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COD</a:t>
            </a:r>
            <a:r>
              <a:rPr sz="11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Range:0~15000mg/L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212"/>
              </a:spcBef>
              <a:tabLst/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Ammonia Nitrogen Rang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e:0~50mg/L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4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Total   phosphorus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nge:0~30   mg/L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04" name="textbox 104"/>
          <p:cNvSpPr/>
          <p:nvPr/>
        </p:nvSpPr>
        <p:spPr>
          <a:xfrm>
            <a:off x="2667000" y="4821097"/>
            <a:ext cx="1776095" cy="7791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6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Total        Nitroge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7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Range:0~450mg/L</a:t>
            </a: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331"/>
              </a:spcBef>
              <a:tabLst/>
            </a:pPr>
            <a:r>
              <a:rPr sz="11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Turbidity</a:t>
            </a:r>
            <a:r>
              <a:rPr sz="11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Range:0~4000N</a:t>
            </a:r>
            <a:r>
              <a:rPr sz="11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TU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81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7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Color temperature range:0~5000 degree</a:t>
            </a:r>
            <a:r>
              <a:rPr sz="700" b="1" kern="0" spc="-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06" name="textbox 106"/>
          <p:cNvSpPr/>
          <p:nvPr/>
        </p:nvSpPr>
        <p:spPr>
          <a:xfrm>
            <a:off x="330200" y="3684231"/>
            <a:ext cx="1511300" cy="793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1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1000" b="1" kern="0" spc="-1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6"/>
              </a:spcBef>
              <a:tabLst/>
            </a:pPr>
            <a:r>
              <a:rPr sz="1000" b="1" kern="0" spc="-2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884"/>
              </a:spcBef>
              <a:tabLst/>
            </a:pPr>
            <a:r>
              <a:rPr sz="1100" b="1" kern="0" spc="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1100" b="1" kern="0" spc="10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</a:t>
            </a:r>
            <a:r>
              <a:rPr sz="1100" b="1" kern="0" spc="-1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</a:t>
            </a:r>
            <a:r>
              <a:rPr sz="1100" b="1" kern="0" spc="12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detector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76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700" b="1" kern="0" spc="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WTS50-3   three   para</a:t>
            </a:r>
            <a:r>
              <a:rPr sz="700" b="1" kern="0" spc="-1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meters</a:t>
            </a:r>
            <a:endParaRPr sz="700" dirty="0">
              <a:latin typeface="Arial"/>
              <a:ea typeface="Arial"/>
              <a:cs typeface="Arial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4387850" y="1238250"/>
            <a:ext cx="375284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3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endParaRPr sz="600" dirty="0">
              <a:latin typeface="Arial"/>
              <a:ea typeface="Arial"/>
              <a:cs typeface="Arial"/>
            </a:endParaRPr>
          </a:p>
          <a:p>
            <a:pPr marL="19050" algn="l" rtl="0" eaLnBrk="0">
              <a:lnSpc>
                <a:spcPts val="638"/>
              </a:lnSpc>
              <a:tabLst/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3594100" y="1238161"/>
            <a:ext cx="339725" cy="1860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9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Smart</a:t>
            </a:r>
            <a:endParaRPr sz="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0000"/>
              </a:lnSpc>
              <a:spcBef>
                <a:spcPts val="6"/>
              </a:spcBef>
              <a:tabLst/>
            </a:pP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Accurate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35025"/>
            <a:ext cx="5080000" cy="5080000"/>
          </a:xfrm>
          <a:prstGeom prst="rect">
            <a:avLst/>
          </a:prstGeom>
        </p:spPr>
      </p:pic>
      <p:sp>
        <p:nvSpPr>
          <p:cNvPr id="114" name="rect 114"/>
          <p:cNvSpPr/>
          <p:nvPr/>
        </p:nvSpPr>
        <p:spPr>
          <a:xfrm>
            <a:off x="196850" y="4645025"/>
            <a:ext cx="4686300" cy="1066800"/>
          </a:xfrm>
          <a:prstGeom prst="rect">
            <a:avLst/>
          </a:prstGeom>
          <a:solidFill>
            <a:srgbClr val="0032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6" name="textbox 116"/>
          <p:cNvSpPr/>
          <p:nvPr/>
        </p:nvSpPr>
        <p:spPr>
          <a:xfrm>
            <a:off x="323850" y="3684231"/>
            <a:ext cx="1511300" cy="800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1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1000" b="1" kern="0" spc="-1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6"/>
              </a:spcBef>
              <a:tabLst/>
            </a:pPr>
            <a:r>
              <a:rPr sz="1000" b="1" kern="0" spc="-2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884"/>
              </a:spcBef>
              <a:tabLst/>
            </a:pPr>
            <a:r>
              <a:rPr sz="1100" b="1" kern="0" spc="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1100" b="1" kern="0" spc="10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</a:t>
            </a:r>
            <a:r>
              <a:rPr sz="1100" b="1" kern="0" spc="-1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</a:t>
            </a:r>
            <a:r>
              <a:rPr sz="1100" b="1" kern="0" spc="12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detector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2000"/>
              </a:lnSpc>
              <a:spcBef>
                <a:spcPts val="2"/>
              </a:spcBef>
              <a:tabLst/>
            </a:pPr>
            <a:r>
              <a:rPr sz="800" b="1" kern="0" spc="-3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WTS50-7 Seven</a:t>
            </a:r>
            <a:r>
              <a:rPr sz="800" b="1" kern="0" spc="7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-3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323850" y="4785639"/>
            <a:ext cx="1722120" cy="478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COD</a:t>
            </a:r>
            <a:r>
              <a:rPr sz="11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Range:0~15000mg/L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3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6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Ammonia   Nitro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</a:t>
            </a:r>
            <a:r>
              <a:rPr sz="6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Range:0~50mg/L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2667000" y="4809058"/>
            <a:ext cx="1776095" cy="4521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4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Total    Nitro</a:t>
            </a:r>
            <a:r>
              <a:rPr sz="8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    Range:0~450mg/L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600"/>
              </a:lnSpc>
              <a:tabLst/>
            </a:pPr>
            <a:r>
              <a:rPr sz="11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Turbidity</a:t>
            </a:r>
            <a:r>
              <a:rPr sz="11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Range:0~4000N</a:t>
            </a:r>
            <a:r>
              <a:rPr sz="11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TU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323850" y="5493867"/>
            <a:ext cx="4062095" cy="119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22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4000"/>
              </a:lnSpc>
              <a:tabLst/>
            </a:pPr>
            <a:r>
              <a:rPr sz="1000" b="1" kern="0" spc="0" baseline="-520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Total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b="1" kern="0" spc="0" baseline="-520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phosphorus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b="1" kern="0" spc="0" baseline="-520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1000" b="1" kern="0" spc="20" baseline="-520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:0~30</a:t>
            </a:r>
            <a:r>
              <a:rPr sz="6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000" b="1" kern="0" spc="0" baseline="-520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mg</a:t>
            </a:r>
            <a:r>
              <a:rPr sz="1000" b="1" kern="0" spc="10" baseline="-520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1000" b="1" kern="0" spc="0" baseline="-5208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6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Color</a:t>
            </a:r>
            <a:r>
              <a:rPr sz="6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6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600" b="1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:0~5000   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degrees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4387850" y="1243012"/>
            <a:ext cx="362584" cy="178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3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spcBef>
                <a:spcPts val="1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3594100" y="1242929"/>
            <a:ext cx="33972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Smart</a:t>
            </a:r>
            <a:endParaRPr sz="600" dirty="0">
              <a:latin typeface="Arial"/>
              <a:ea typeface="Arial"/>
              <a:cs typeface="Arial"/>
            </a:endParaRPr>
          </a:p>
          <a:p>
            <a:pPr marL="25400" algn="l" rtl="0" eaLnBrk="0">
              <a:lnSpc>
                <a:spcPct val="85000"/>
              </a:lnSpc>
              <a:spcBef>
                <a:spcPts val="5"/>
              </a:spcBef>
              <a:tabLst/>
            </a:pPr>
            <a:r>
              <a:rPr sz="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Accurate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35025"/>
            <a:ext cx="5080000" cy="5080000"/>
          </a:xfrm>
          <a:prstGeom prst="rect">
            <a:avLst/>
          </a:prstGeom>
        </p:spPr>
      </p:pic>
      <p:sp>
        <p:nvSpPr>
          <p:cNvPr id="130" name="rect 130"/>
          <p:cNvSpPr/>
          <p:nvPr/>
        </p:nvSpPr>
        <p:spPr>
          <a:xfrm>
            <a:off x="196850" y="4645025"/>
            <a:ext cx="4686300" cy="1066800"/>
          </a:xfrm>
          <a:prstGeom prst="rect">
            <a:avLst/>
          </a:prstGeom>
          <a:solidFill>
            <a:srgbClr val="0032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2" name="textbox 132"/>
          <p:cNvSpPr/>
          <p:nvPr/>
        </p:nvSpPr>
        <p:spPr>
          <a:xfrm>
            <a:off x="323850" y="3684231"/>
            <a:ext cx="1511300" cy="793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10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1000" b="1" kern="0" spc="-10" dirty="0">
                <a:solidFill>
                  <a:srgbClr val="2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spcBef>
                <a:spcPts val="6"/>
              </a:spcBef>
              <a:tabLst/>
            </a:pPr>
            <a:r>
              <a:rPr sz="1000" b="1" kern="0" spc="-2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884"/>
              </a:spcBef>
              <a:tabLst/>
            </a:pPr>
            <a:r>
              <a:rPr sz="1100" b="1" kern="0" spc="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r>
              <a:rPr sz="1100" b="1" kern="0" spc="10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</a:t>
            </a:r>
            <a:r>
              <a:rPr sz="1100" b="1" kern="0" spc="-1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ty</a:t>
            </a:r>
            <a:r>
              <a:rPr sz="1100" b="1" kern="0" spc="12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302060">
                    <a:alpha val="100000"/>
                  </a:srgbClr>
                </a:solidFill>
                <a:latin typeface="Arial"/>
                <a:ea typeface="Arial"/>
                <a:cs typeface="Arial"/>
              </a:rPr>
              <a:t>detector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5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800" b="1" kern="0" spc="0" dirty="0">
                <a:solidFill>
                  <a:srgbClr val="3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/WTS50-Q</a:t>
            </a:r>
            <a:r>
              <a:rPr sz="800" b="1" kern="0" spc="90" dirty="0">
                <a:solidFill>
                  <a:srgbClr val="3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3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800" b="1" kern="0" spc="60" dirty="0">
                <a:solidFill>
                  <a:srgbClr val="3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kern="0" spc="0" dirty="0">
                <a:solidFill>
                  <a:srgbClr val="302050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134" name="textbox 134"/>
          <p:cNvSpPr/>
          <p:nvPr/>
        </p:nvSpPr>
        <p:spPr>
          <a:xfrm>
            <a:off x="323850" y="4785639"/>
            <a:ext cx="1722120" cy="478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9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1000"/>
              </a:lnSpc>
              <a:tabLst/>
            </a:pP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COD</a:t>
            </a:r>
            <a:r>
              <a:rPr sz="1100" b="1" kern="0" spc="9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Range:0~15000mg/L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300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6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Ammonia   Nitro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</a:t>
            </a:r>
            <a:r>
              <a:rPr sz="600" b="1" kern="0" spc="3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b="1" kern="0" spc="2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Range:0~50mg/L</a:t>
            </a:r>
            <a:endParaRPr sz="600" dirty="0">
              <a:latin typeface="Arial"/>
              <a:ea typeface="Arial"/>
              <a:cs typeface="Arial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2667000" y="4803038"/>
            <a:ext cx="1776095" cy="4584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0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4000"/>
              </a:lnSpc>
              <a:tabLst/>
            </a:pP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Total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Nitrogen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:0~450</a:t>
            </a:r>
            <a:r>
              <a:rPr sz="8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mg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/L</a:t>
            </a: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2600"/>
              </a:lnSpc>
              <a:tabLst/>
            </a:pPr>
            <a:r>
              <a:rPr sz="11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Turbidity</a:t>
            </a:r>
            <a:r>
              <a:rPr sz="11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kern="0" spc="-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Range:0~4000N</a:t>
            </a:r>
            <a:r>
              <a:rPr sz="1100" b="1" kern="0" spc="-5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TU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323850" y="5493867"/>
            <a:ext cx="406209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816"/>
              </a:lnSpc>
              <a:tabLst/>
            </a:pPr>
            <a:r>
              <a:rPr sz="1000" b="1" kern="0" spc="0" baseline="-243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Total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b="1" kern="0" spc="0" baseline="-243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phosphorus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000" b="1" kern="0" spc="0" baseline="-243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range:0~30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b="1" kern="0" spc="0" baseline="-2432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mg/L</a:t>
            </a:r>
            <a:r>
              <a:rPr sz="600" b="1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</a:t>
            </a:r>
            <a:r>
              <a:rPr sz="600" b="1" kern="0" spc="-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1000" b="1" kern="0" spc="-10" baseline="13193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Color</a:t>
            </a:r>
            <a:r>
              <a:rPr sz="600" b="1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-10" baseline="13193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temperature</a:t>
            </a:r>
            <a:r>
              <a:rPr sz="6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-10" baseline="13193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range:0~5000</a:t>
            </a:r>
            <a:r>
              <a:rPr sz="600" b="1" kern="0" spc="6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b="1" kern="0" spc="-10" baseline="13193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degrees</a:t>
            </a:r>
            <a:endParaRPr sz="1000" baseline="13193" dirty="0">
              <a:latin typeface="Arial"/>
              <a:ea typeface="Arial"/>
              <a:cs typeface="Arial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4387850" y="1243012"/>
            <a:ext cx="362584" cy="1784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3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spcBef>
                <a:spcPts val="1"/>
              </a:spcBef>
              <a:tabLst/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</a:t>
            </a:r>
            <a:endParaRPr sz="500" dirty="0">
              <a:latin typeface="Arial"/>
              <a:ea typeface="Arial"/>
              <a:cs typeface="Arial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3594100" y="1242929"/>
            <a:ext cx="339725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43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5000"/>
              </a:lnSpc>
              <a:tabLst/>
            </a:pP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Smart</a:t>
            </a:r>
            <a:endParaRPr sz="600" dirty="0">
              <a:latin typeface="Arial"/>
              <a:ea typeface="Arial"/>
              <a:cs typeface="Arial"/>
            </a:endParaRPr>
          </a:p>
          <a:p>
            <a:pPr marL="25400" algn="l" rtl="0" eaLnBrk="0">
              <a:lnSpc>
                <a:spcPct val="85000"/>
              </a:lnSpc>
              <a:spcBef>
                <a:spcPts val="5"/>
              </a:spcBef>
              <a:tabLst/>
            </a:pPr>
            <a:r>
              <a:rPr sz="600" b="1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Accurate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2025-07-10T11:44:27Z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2025-07-10T11:44:29</vt:filetime>
  </property>
  <property fmtid="{D5CDD505-2E9C-101B-9397-08002B2CF9AE}" pid="4" name="UsrData">
    <vt:lpwstr>686f371a909bb1001fba50f0wl</vt:lpwstr>
  </property>
</Properties>
</file>