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2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6235700" cy="55499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8" Type="http://schemas.openxmlformats.org/officeDocument/2006/relationships/slide" Target="slides/slide7.xml"/><Relationship Id="rId7" Type="http://schemas.openxmlformats.org/officeDocument/2006/relationships/slide" Target="slides/slide6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3" Type="http://schemas.openxmlformats.org/officeDocument/2006/relationships/slide" Target="slides/slide2.xml"/><Relationship Id="rId2" Type="http://schemas.openxmlformats.org/officeDocument/2006/relationships/slide" Target="slides/slide1.xml"/><Relationship Id="rId18" Type="http://schemas.openxmlformats.org/officeDocument/2006/relationships/viewProps" Target="viewProps.xml"/><Relationship Id="rId17" Type="http://schemas.openxmlformats.org/officeDocument/2006/relationships/tableStyles" Target="tableStyles.xml"/><Relationship Id="rId16" Type="http://schemas.openxmlformats.org/officeDocument/2006/relationships/presProps" Target="presProps.xml"/><Relationship Id="rId15" Type="http://schemas.openxmlformats.org/officeDocument/2006/relationships/slide" Target="slides/slide14.xml"/><Relationship Id="rId14" Type="http://schemas.openxmlformats.org/officeDocument/2006/relationships/slide" Target="slides/slide13.xml"/><Relationship Id="rId13" Type="http://schemas.openxmlformats.org/officeDocument/2006/relationships/slide" Target="slides/slide12.xml"/><Relationship Id="rId12" Type="http://schemas.openxmlformats.org/officeDocument/2006/relationships/slide" Target="slides/slide11.xml"/><Relationship Id="rId11" Type="http://schemas.openxmlformats.org/officeDocument/2006/relationships/slide" Target="slides/slide10.xml"/><Relationship Id="rId10" Type="http://schemas.openxmlformats.org/officeDocument/2006/relationships/slide" Target="slides/slide9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image" Target="../media/image7.jpeg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image" Target="../media/image11.jpeg"/><Relationship Id="rId4" Type="http://schemas.openxmlformats.org/officeDocument/2006/relationships/image" Target="../media/image10.jpeg"/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133475" y="857250"/>
            <a:ext cx="3968750" cy="38354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/>
          <p:nvPr/>
        </p:nvSpPr>
        <p:spPr>
          <a:xfrm>
            <a:off x="1006494" y="2151312"/>
            <a:ext cx="4303395" cy="1898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294"/>
              </a:lnSpc>
              <a:tabLst/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High-quality</a:t>
            </a:r>
            <a:r>
              <a:rPr sz="900" kern="0" spc="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stainless</a:t>
            </a:r>
            <a:r>
              <a:rPr sz="9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steel      Anti-dry         burning      Dual-scale pressure gauge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759069" y="1323955"/>
            <a:ext cx="958875" cy="628679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276741" y="3235315"/>
            <a:ext cx="749303" cy="73025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2727326" y="3197211"/>
            <a:ext cx="654025" cy="806458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01746" y="1279540"/>
            <a:ext cx="723899" cy="717549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1152507" y="3267069"/>
            <a:ext cx="685816" cy="673094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4314823" y="1311293"/>
            <a:ext cx="647687" cy="641340"/>
          </a:xfrm>
          <a:prstGeom prst="rect">
            <a:avLst/>
          </a:prstGeom>
        </p:spPr>
      </p:pic>
      <p:sp>
        <p:nvSpPr>
          <p:cNvPr id="18" name="textbox 18"/>
          <p:cNvSpPr/>
          <p:nvPr/>
        </p:nvSpPr>
        <p:spPr>
          <a:xfrm>
            <a:off x="4111617" y="4089719"/>
            <a:ext cx="1232535" cy="2508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771"/>
              </a:lnSpc>
              <a:tabLst/>
            </a:pPr>
            <a:r>
              <a:rPr sz="13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Long</a:t>
            </a:r>
            <a:r>
              <a:rPr sz="1300" kern="0" spc="2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3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service</a:t>
            </a:r>
            <a:r>
              <a:rPr sz="1300" kern="0" spc="1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3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life</a:t>
            </a:r>
            <a:endParaRPr sz="1300" dirty="0">
              <a:latin typeface="Arial"/>
              <a:ea typeface="Arial"/>
              <a:cs typeface="Arial"/>
            </a:endParaRPr>
          </a:p>
        </p:txBody>
      </p:sp>
      <p:sp>
        <p:nvSpPr>
          <p:cNvPr id="20" name="textbox 20"/>
          <p:cNvSpPr/>
          <p:nvPr/>
        </p:nvSpPr>
        <p:spPr>
          <a:xfrm>
            <a:off x="911217" y="4143678"/>
            <a:ext cx="1332864" cy="1898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294"/>
              </a:lnSpc>
              <a:tabLst/>
            </a:pP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Automatic exhaust valve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sp>
        <p:nvSpPr>
          <p:cNvPr id="22" name="textbox 22"/>
          <p:cNvSpPr/>
          <p:nvPr/>
        </p:nvSpPr>
        <p:spPr>
          <a:xfrm>
            <a:off x="2447906" y="4115852"/>
            <a:ext cx="1096010" cy="22923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577" rIns="0" bIns="0"/>
          <a:lstStyle/>
          <a:p>
            <a:pPr marL="12700" indent="6350" algn="l" rtl="0" eaLnBrk="0">
              <a:lnSpc>
                <a:spcPct val="118000"/>
              </a:lnSpc>
              <a:spcBef>
                <a:spcPts val="5"/>
              </a:spcBef>
              <a:tabLst/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Overpressure   Self-Dra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inage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Protection</a:t>
            </a:r>
            <a:endParaRPr sz="6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09550" y="381000"/>
            <a:ext cx="5816600" cy="4787900"/>
          </a:xfrm>
          <a:prstGeom prst="rect">
            <a:avLst/>
          </a:prstGeom>
        </p:spPr>
      </p:pic>
      <p:sp>
        <p:nvSpPr>
          <p:cNvPr id="26" name="textbox 26"/>
          <p:cNvSpPr/>
          <p:nvPr/>
        </p:nvSpPr>
        <p:spPr>
          <a:xfrm>
            <a:off x="355584" y="546280"/>
            <a:ext cx="5187315" cy="15614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486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2000"/>
              </a:lnSpc>
              <a:tabLst/>
            </a:pPr>
            <a:r>
              <a:rPr sz="3100" b="1" kern="0" spc="-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Extensively ap</a:t>
            </a:r>
            <a:r>
              <a:rPr sz="3100" b="1" kern="0" spc="-6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plied</a:t>
            </a:r>
            <a:endParaRPr sz="31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88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2444114" algn="l" rtl="0" eaLnBrk="0">
              <a:lnSpc>
                <a:spcPts val="1179"/>
              </a:lnSpc>
              <a:spcBef>
                <a:spcPts val="216"/>
              </a:spcBef>
              <a:tabLst/>
            </a:pPr>
            <a:r>
              <a:rPr sz="700" kern="0" spc="10" dirty="0">
                <a:solidFill>
                  <a:srgbClr val="70706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··</a:t>
            </a:r>
            <a:endParaRPr sz="700" dirty="0">
              <a:latin typeface="SimHei"/>
              <a:ea typeface="SimHei"/>
              <a:cs typeface="SimHei"/>
            </a:endParaRPr>
          </a:p>
          <a:p>
            <a:pPr marL="12700" algn="l" rtl="0" eaLnBrk="0">
              <a:lnSpc>
                <a:spcPct val="111000"/>
              </a:lnSpc>
              <a:spcBef>
                <a:spcPts val="1007"/>
              </a:spcBef>
              <a:tabLst/>
            </a:pPr>
            <a:r>
              <a:rPr sz="1100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9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is suita</a:t>
            </a:r>
            <a:r>
              <a:rPr sz="1100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ble for educational</a:t>
            </a:r>
            <a:r>
              <a:rPr sz="1100" kern="0" spc="8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research</a:t>
            </a:r>
            <a:r>
              <a:rPr sz="1100" kern="0" spc="9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institutions to sterilize various</a:t>
            </a:r>
            <a:r>
              <a:rPr sz="1100" kern="0" spc="9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items such</a:t>
            </a:r>
            <a:r>
              <a:rPr sz="11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1100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as medical equipment,dressings,and glassware that can</a:t>
            </a:r>
            <a:r>
              <a:rPr sz="1100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withstand</a:t>
            </a:r>
            <a:r>
              <a:rPr sz="1100" kern="0" spc="8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high</a:t>
            </a:r>
            <a:endParaRPr sz="1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465"/>
              </a:lnSpc>
              <a:tabLst/>
            </a:pPr>
            <a:r>
              <a:rPr sz="1100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temperatures and</a:t>
            </a:r>
            <a:r>
              <a:rPr sz="1100" kern="0" spc="9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moistu</a:t>
            </a:r>
            <a:r>
              <a:rPr sz="1100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re.</a:t>
            </a:r>
            <a:endParaRPr sz="1100" dirty="0">
              <a:latin typeface="Arial"/>
              <a:ea typeface="Arial"/>
              <a:cs typeface="Arial"/>
            </a:endParaRPr>
          </a:p>
        </p:txBody>
      </p:sp>
      <p:pic>
        <p:nvPicPr>
          <p:cNvPr id="28" name="picture 2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089396" y="2438408"/>
            <a:ext cx="1384292" cy="2012928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2273279" y="2451096"/>
            <a:ext cx="1390690" cy="1930385"/>
          </a:xfrm>
          <a:prstGeom prst="rect">
            <a:avLst/>
          </a:prstGeom>
        </p:spPr>
      </p:pic>
      <p:pic>
        <p:nvPicPr>
          <p:cNvPr id="32" name="picture 3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463560" y="2451096"/>
            <a:ext cx="1358874" cy="1917697"/>
          </a:xfrm>
          <a:prstGeom prst="rect">
            <a:avLst/>
          </a:prstGeom>
        </p:spPr>
      </p:pic>
      <p:sp>
        <p:nvSpPr>
          <p:cNvPr id="34" name="textbox 34"/>
          <p:cNvSpPr/>
          <p:nvPr/>
        </p:nvSpPr>
        <p:spPr>
          <a:xfrm>
            <a:off x="1142978" y="4935289"/>
            <a:ext cx="4479290" cy="1644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090"/>
              </a:lnSpc>
              <a:tabLst/>
            </a:pPr>
            <a:r>
              <a:rPr sz="800" kern="0" spc="-10" dirty="0">
                <a:solidFill>
                  <a:srgbClr val="80808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This product is not suitable for sterilization</a:t>
            </a:r>
            <a:r>
              <a:rPr sz="800" kern="0" spc="10" dirty="0">
                <a:solidFill>
                  <a:srgbClr val="80808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-10" dirty="0">
                <a:solidFill>
                  <a:srgbClr val="80808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800" kern="0" spc="20" dirty="0">
                <a:solidFill>
                  <a:srgbClr val="80808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-10" dirty="0">
                <a:solidFill>
                  <a:srgbClr val="80808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medical</a:t>
            </a:r>
            <a:r>
              <a:rPr sz="800" kern="0" spc="20" dirty="0">
                <a:solidFill>
                  <a:srgbClr val="80808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-10" dirty="0">
                <a:solidFill>
                  <a:srgbClr val="80808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devices</a:t>
            </a:r>
            <a:r>
              <a:rPr sz="800" kern="0" spc="10" dirty="0">
                <a:solidFill>
                  <a:srgbClr val="80808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-10" dirty="0">
                <a:solidFill>
                  <a:srgbClr val="80808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800" kern="0" spc="20" dirty="0">
                <a:solidFill>
                  <a:srgbClr val="80808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-10" dirty="0">
                <a:solidFill>
                  <a:srgbClr val="80808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800" kern="0" spc="50" dirty="0">
                <a:solidFill>
                  <a:srgbClr val="80808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-10" dirty="0">
                <a:solidFill>
                  <a:srgbClr val="80808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resistant</a:t>
            </a:r>
            <a:r>
              <a:rPr sz="800" kern="0" spc="0" dirty="0">
                <a:solidFill>
                  <a:srgbClr val="80808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-10" dirty="0">
                <a:solidFill>
                  <a:srgbClr val="80808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800" kern="0" spc="50" dirty="0">
                <a:solidFill>
                  <a:srgbClr val="80808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-20" dirty="0">
                <a:solidFill>
                  <a:srgbClr val="80808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moisture</a:t>
            </a:r>
            <a:r>
              <a:rPr sz="800" kern="0" spc="20" dirty="0">
                <a:solidFill>
                  <a:srgbClr val="80808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-20" dirty="0">
                <a:solidFill>
                  <a:srgbClr val="80808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800" kern="0" spc="50" dirty="0">
                <a:solidFill>
                  <a:srgbClr val="80808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-20" dirty="0">
                <a:solidFill>
                  <a:srgbClr val="80808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heat.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sp>
        <p:nvSpPr>
          <p:cNvPr id="36" name="textbox 36"/>
          <p:cNvSpPr/>
          <p:nvPr/>
        </p:nvSpPr>
        <p:spPr>
          <a:xfrm>
            <a:off x="2552689" y="4389125"/>
            <a:ext cx="447675" cy="1644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090"/>
              </a:lnSpc>
              <a:tabLst/>
            </a:pPr>
            <a:r>
              <a:rPr sz="8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institution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sp>
        <p:nvSpPr>
          <p:cNvPr id="38" name="textbox 38"/>
          <p:cNvSpPr/>
          <p:nvPr/>
        </p:nvSpPr>
        <p:spPr>
          <a:xfrm>
            <a:off x="723892" y="4364995"/>
            <a:ext cx="401954" cy="1295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817"/>
              </a:lnSpc>
              <a:tabLst/>
            </a:pPr>
            <a:r>
              <a:rPr sz="6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universities</a:t>
            </a:r>
            <a:endParaRPr sz="6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4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155700" y="111125"/>
            <a:ext cx="3924300" cy="5327650"/>
          </a:xfrm>
          <a:prstGeom prst="rect">
            <a:avLst/>
          </a:prstGeom>
        </p:spPr>
      </p:pic>
      <p:sp>
        <p:nvSpPr>
          <p:cNvPr id="42" name="textbox 42"/>
          <p:cNvSpPr/>
          <p:nvPr/>
        </p:nvSpPr>
        <p:spPr>
          <a:xfrm>
            <a:off x="1212852" y="293697"/>
            <a:ext cx="2783839" cy="103441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90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3000"/>
              </a:lnSpc>
              <a:tabLst/>
            </a:pPr>
            <a:r>
              <a:rPr sz="17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Dual</a:t>
            </a:r>
            <a:r>
              <a:rPr sz="1700" b="1" kern="0" spc="7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-</a:t>
            </a:r>
            <a:r>
              <a:rPr sz="17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scale</a:t>
            </a:r>
            <a:r>
              <a:rPr sz="1700" b="1" kern="0" spc="7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7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Class</a:t>
            </a:r>
            <a:r>
              <a:rPr sz="1700" b="1" kern="0" spc="1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7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ll</a:t>
            </a:r>
            <a:endParaRPr sz="17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3000"/>
              </a:lnSpc>
              <a:spcBef>
                <a:spcPts val="1070"/>
              </a:spcBef>
              <a:tabLst/>
            </a:pPr>
            <a:r>
              <a:rPr sz="1700" b="1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reading</a:t>
            </a:r>
            <a:r>
              <a:rPr sz="1700" b="1" kern="0" spc="1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700" b="1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pressure gauge</a:t>
            </a:r>
            <a:endParaRPr sz="17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7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41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tabLst/>
            </a:pPr>
            <a:r>
              <a:rPr sz="11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Read</a:t>
            </a:r>
            <a:r>
              <a:rPr sz="1100" b="1" kern="0" spc="6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parameters</a:t>
            </a:r>
            <a:r>
              <a:rPr sz="1100" b="1" kern="0" spc="6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intuitively and accurate</a:t>
            </a:r>
            <a:r>
              <a:rPr sz="1100" b="1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ly</a:t>
            </a:r>
            <a:endParaRPr sz="1100" dirty="0">
              <a:latin typeface="Arial"/>
              <a:ea typeface="Arial"/>
              <a:cs typeface="Arial"/>
            </a:endParaRPr>
          </a:p>
        </p:txBody>
      </p:sp>
      <p:sp>
        <p:nvSpPr>
          <p:cNvPr id="44" name="textbox 44"/>
          <p:cNvSpPr/>
          <p:nvPr/>
        </p:nvSpPr>
        <p:spPr>
          <a:xfrm>
            <a:off x="2705106" y="3165386"/>
            <a:ext cx="898525" cy="124904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77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07314" algn="l" rtl="0" eaLnBrk="0">
              <a:lnSpc>
                <a:spcPct val="82000"/>
              </a:lnSpc>
              <a:tabLst/>
            </a:pPr>
            <a:r>
              <a:rPr sz="6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PRESSUREO</a:t>
            </a:r>
            <a:endParaRPr sz="6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8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8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342265" algn="l" rtl="0" eaLnBrk="0">
              <a:lnSpc>
                <a:spcPct val="81000"/>
              </a:lnSpc>
              <a:spcBef>
                <a:spcPts val="272"/>
              </a:spcBef>
              <a:tabLst/>
            </a:pPr>
            <a:r>
              <a:rPr sz="900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C</a:t>
            </a:r>
            <a:endParaRPr sz="900" dirty="0">
              <a:latin typeface="Arial"/>
              <a:ea typeface="Arial"/>
              <a:cs typeface="Arial"/>
            </a:endParaRPr>
          </a:p>
          <a:p>
            <a:pPr marL="335915" algn="l" rtl="0" eaLnBrk="0">
              <a:lnSpc>
                <a:spcPct val="85000"/>
              </a:lnSpc>
              <a:spcBef>
                <a:spcPts val="391"/>
              </a:spcBef>
              <a:tabLst/>
            </a:pPr>
            <a:r>
              <a:rPr sz="700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MPa</a:t>
            </a:r>
            <a:endParaRPr sz="7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spcBef>
                <a:spcPts val="294"/>
              </a:spcBef>
              <a:tabLst/>
            </a:pPr>
            <a:r>
              <a:rPr sz="6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138nZhi</a:t>
            </a:r>
            <a:r>
              <a:rPr sz="6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</a:t>
            </a:r>
            <a:r>
              <a:rPr sz="6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0500P037</a:t>
            </a:r>
            <a:endParaRPr sz="6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7000"/>
              </a:lnSpc>
              <a:spcBef>
                <a:spcPts val="249"/>
              </a:spcBef>
              <a:tabLst/>
            </a:pPr>
            <a:r>
              <a:rPr sz="6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Number  Ma</a:t>
            </a:r>
            <a:r>
              <a:rPr sz="6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'anshan</a:t>
            </a:r>
            <a:r>
              <a:rPr sz="6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6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Yige</a:t>
            </a:r>
            <a:r>
              <a:rPr sz="6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6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Instrument    </a:t>
            </a:r>
            <a:r>
              <a:rPr sz="6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Co.,Ltd.</a:t>
            </a:r>
            <a:endParaRPr sz="6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198"/>
              </a:lnSpc>
              <a:tabLst/>
            </a:pPr>
            <a:r>
              <a:rPr sz="900" kern="0" spc="-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19073672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sp>
        <p:nvSpPr>
          <p:cNvPr id="46" name="textbox 46"/>
          <p:cNvSpPr/>
          <p:nvPr/>
        </p:nvSpPr>
        <p:spPr>
          <a:xfrm>
            <a:off x="2933697" y="2774301"/>
            <a:ext cx="657225" cy="3048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304165" algn="l" rtl="0" eaLnBrk="0">
              <a:lnSpc>
                <a:spcPts val="817"/>
              </a:lnSpc>
              <a:tabLst/>
            </a:pPr>
            <a:r>
              <a:rPr sz="600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126</a:t>
            </a:r>
            <a:endParaRPr sz="6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7000"/>
              </a:lnSpc>
              <a:tabLst/>
            </a:pPr>
            <a:endParaRPr sz="4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817"/>
              </a:lnSpc>
              <a:spcBef>
                <a:spcPts val="2"/>
              </a:spcBef>
              <a:tabLst/>
            </a:pPr>
            <a:r>
              <a:rPr sz="500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129</a:t>
            </a:r>
            <a:r>
              <a:rPr sz="500" kern="0" spc="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Pressure G</a:t>
            </a:r>
            <a:r>
              <a:rPr sz="500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auge</a:t>
            </a:r>
            <a:endParaRPr sz="500" dirty="0">
              <a:latin typeface="Arial"/>
              <a:ea typeface="Arial"/>
              <a:cs typeface="Arial"/>
            </a:endParaRPr>
          </a:p>
        </p:txBody>
      </p:sp>
      <p:pic>
        <p:nvPicPr>
          <p:cNvPr id="48" name="picture 4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686314" y="142878"/>
            <a:ext cx="374652" cy="355620"/>
          </a:xfrm>
          <a:prstGeom prst="rect">
            <a:avLst/>
          </a:prstGeom>
        </p:spPr>
      </p:pic>
      <p:sp>
        <p:nvSpPr>
          <p:cNvPr id="50" name="textbox 50"/>
          <p:cNvSpPr/>
          <p:nvPr/>
        </p:nvSpPr>
        <p:spPr>
          <a:xfrm>
            <a:off x="2527296" y="3103579"/>
            <a:ext cx="180339" cy="6762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022"/>
              </a:lnSpc>
              <a:tabLst/>
            </a:pPr>
            <a:r>
              <a:rPr sz="7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115</a:t>
            </a:r>
            <a:endParaRPr sz="7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8400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9050" algn="l" rtl="0" eaLnBrk="0">
              <a:lnSpc>
                <a:spcPts val="1022"/>
              </a:lnSpc>
              <a:spcBef>
                <a:spcPts val="1"/>
              </a:spcBef>
              <a:tabLst/>
            </a:pPr>
            <a:r>
              <a:rPr sz="7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105</a:t>
            </a:r>
            <a:endParaRPr sz="700" dirty="0">
              <a:latin typeface="Arial"/>
              <a:ea typeface="Arial"/>
              <a:cs typeface="Arial"/>
            </a:endParaRPr>
          </a:p>
        </p:txBody>
      </p:sp>
      <p:sp>
        <p:nvSpPr>
          <p:cNvPr id="52" name="textbox 52"/>
          <p:cNvSpPr/>
          <p:nvPr/>
        </p:nvSpPr>
        <p:spPr>
          <a:xfrm>
            <a:off x="3689360" y="4061467"/>
            <a:ext cx="243204" cy="1816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226"/>
              </a:lnSpc>
              <a:tabLst/>
            </a:pPr>
            <a:r>
              <a:rPr sz="9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0.25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sp>
        <p:nvSpPr>
          <p:cNvPr id="54" name="textbox 54"/>
          <p:cNvSpPr/>
          <p:nvPr/>
        </p:nvSpPr>
        <p:spPr>
          <a:xfrm>
            <a:off x="3003549" y="5222117"/>
            <a:ext cx="158114" cy="1866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73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6000"/>
              </a:lnSpc>
              <a:tabLst/>
            </a:pPr>
            <a:r>
              <a:rPr sz="1100" kern="0" spc="-10" dirty="0">
                <a:solidFill>
                  <a:srgbClr val="202848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照</a:t>
            </a:r>
            <a:endParaRPr sz="1100" dirty="0">
              <a:latin typeface="SimHei"/>
              <a:ea typeface="SimHei"/>
              <a:cs typeface="SimHei"/>
            </a:endParaRPr>
          </a:p>
        </p:txBody>
      </p:sp>
      <p:sp>
        <p:nvSpPr>
          <p:cNvPr id="56" name="textbox 56"/>
          <p:cNvSpPr/>
          <p:nvPr/>
        </p:nvSpPr>
        <p:spPr>
          <a:xfrm>
            <a:off x="2781316" y="2843171"/>
            <a:ext cx="144779" cy="9969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37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600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121</a:t>
            </a:r>
            <a:endParaRPr sz="6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picture 5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168400" y="0"/>
            <a:ext cx="3898900" cy="5549900"/>
          </a:xfrm>
          <a:prstGeom prst="rect">
            <a:avLst/>
          </a:prstGeom>
        </p:spPr>
      </p:pic>
      <p:sp>
        <p:nvSpPr>
          <p:cNvPr id="60" name="textbox 60"/>
          <p:cNvSpPr/>
          <p:nvPr/>
        </p:nvSpPr>
        <p:spPr>
          <a:xfrm>
            <a:off x="1365265" y="136562"/>
            <a:ext cx="3233420" cy="12782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94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tabLst/>
            </a:pPr>
            <a:r>
              <a:rPr sz="14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LCD</a:t>
            </a:r>
            <a:r>
              <a:rPr sz="1400" b="1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4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digital</a:t>
            </a:r>
            <a:r>
              <a:rPr sz="1400" b="1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4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tube</a:t>
            </a:r>
            <a:r>
              <a:rPr sz="1400" b="1" kern="0" spc="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4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display</a:t>
            </a:r>
            <a:endParaRPr sz="14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2100"/>
              </a:lnSpc>
              <a:tabLst/>
            </a:pPr>
            <a:r>
              <a:rPr sz="1600" b="1" kern="0" spc="-6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 microcompute</a:t>
            </a:r>
            <a:r>
              <a:rPr sz="1600" b="1" kern="0" spc="-7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r</a:t>
            </a:r>
            <a:endParaRPr sz="16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spcBef>
                <a:spcPts val="641"/>
              </a:spcBef>
              <a:tabLst/>
            </a:pPr>
            <a:r>
              <a:rPr sz="1600" b="1" kern="0" spc="-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control</a:t>
            </a:r>
            <a:endParaRPr sz="16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30000"/>
              </a:lnSpc>
              <a:spcBef>
                <a:spcPts val="2"/>
              </a:spcBef>
              <a:tabLst/>
            </a:pPr>
            <a:r>
              <a:rPr sz="800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LCD  digital  tube  display,microcomputer  cont</a:t>
            </a:r>
            <a:r>
              <a:rPr sz="800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rol,adjustable  timing</a:t>
            </a: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800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from</a:t>
            </a:r>
            <a:r>
              <a:rPr sz="800" kern="0" spc="1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O</a:t>
            </a:r>
            <a:r>
              <a:rPr sz="800" kern="0" spc="8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800" kern="0" spc="1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9999minutes.T</a:t>
            </a:r>
            <a:r>
              <a:rPr sz="800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his</a:t>
            </a:r>
            <a:r>
              <a:rPr sz="800" kern="0" spc="8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function</a:t>
            </a:r>
            <a:r>
              <a:rPr sz="800" kern="0" spc="1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800" kern="0" spc="1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unique</a:t>
            </a:r>
            <a:r>
              <a:rPr sz="800" kern="0" spc="8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800" kern="0" spc="9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800" kern="0" spc="1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CB</a:t>
            </a:r>
            <a:r>
              <a:rPr sz="800" kern="0" spc="1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model.</a:t>
            </a:r>
            <a:endParaRPr sz="8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6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746250" y="390525"/>
            <a:ext cx="2743200" cy="4768850"/>
          </a:xfrm>
          <a:prstGeom prst="rect">
            <a:avLst/>
          </a:prstGeom>
        </p:spPr>
      </p:pic>
      <p:sp>
        <p:nvSpPr>
          <p:cNvPr id="64" name="textbox 64"/>
          <p:cNvSpPr/>
          <p:nvPr/>
        </p:nvSpPr>
        <p:spPr>
          <a:xfrm>
            <a:off x="1784354" y="470140"/>
            <a:ext cx="2695575" cy="103949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96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tabLst/>
            </a:pPr>
            <a:r>
              <a:rPr sz="12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High-quality st</a:t>
            </a:r>
            <a:r>
              <a:rPr sz="1200" b="1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ainless steel material</a:t>
            </a:r>
            <a:endParaRPr sz="12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spcBef>
                <a:spcPts val="920"/>
              </a:spcBef>
              <a:tabLst/>
            </a:pPr>
            <a:r>
              <a:rPr sz="2300" b="1" kern="0" spc="-8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Anti-dry bur</a:t>
            </a:r>
            <a:r>
              <a:rPr sz="2300" b="1" kern="0" spc="-9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ning</a:t>
            </a:r>
            <a:endParaRPr sz="23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954"/>
              </a:lnSpc>
              <a:spcBef>
                <a:spcPts val="1108"/>
              </a:spcBef>
              <a:tabLst/>
            </a:pPr>
            <a:r>
              <a:rPr sz="7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Use</a:t>
            </a:r>
            <a:r>
              <a:rPr sz="700" kern="0" spc="7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high-quality</a:t>
            </a:r>
            <a:r>
              <a:rPr sz="700" kern="0" spc="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stainless</a:t>
            </a:r>
            <a:r>
              <a:rPr sz="700" kern="0" spc="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steel</a:t>
            </a:r>
            <a:r>
              <a:rPr sz="700" kern="0" spc="7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im</a:t>
            </a:r>
            <a:r>
              <a:rPr sz="7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mersion</a:t>
            </a:r>
            <a:r>
              <a:rPr sz="700" kern="0" spc="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electricheating tubes</a:t>
            </a:r>
            <a:endParaRPr sz="7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665"/>
              </a:lnSpc>
              <a:spcBef>
                <a:spcPts val="246"/>
              </a:spcBef>
              <a:tabLst/>
            </a:pP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5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ealingpatof</a:t>
            </a:r>
            <a:r>
              <a:rPr sz="5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5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heating</a:t>
            </a:r>
            <a:r>
              <a:rPr sz="5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tube</a:t>
            </a:r>
            <a:r>
              <a:rPr sz="5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isealed</a:t>
            </a:r>
            <a:r>
              <a:rPr sz="5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wihaslicon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</a:t>
            </a:r>
            <a:r>
              <a:rPr sz="5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pad,whichas</a:t>
            </a:r>
            <a:r>
              <a:rPr sz="5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good</a:t>
            </a:r>
            <a:r>
              <a:rPr sz="5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sealing</a:t>
            </a:r>
            <a:r>
              <a:rPr sz="5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peformance</a:t>
            </a:r>
            <a:endParaRPr sz="5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665"/>
              </a:lnSpc>
              <a:tabLst/>
            </a:pPr>
            <a:r>
              <a:rPr sz="5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 is</a:t>
            </a:r>
            <a:r>
              <a:rPr sz="500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resistantto</a:t>
            </a:r>
            <a:r>
              <a:rPr sz="500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ag</a:t>
            </a:r>
            <a:r>
              <a:rPr sz="500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ing.</a:t>
            </a:r>
            <a:endParaRPr sz="5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6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362075" y="717550"/>
            <a:ext cx="3511550" cy="4114800"/>
          </a:xfrm>
          <a:prstGeom prst="rect">
            <a:avLst/>
          </a:prstGeom>
        </p:spPr>
      </p:pic>
      <p:sp>
        <p:nvSpPr>
          <p:cNvPr id="68" name="textbox 68"/>
          <p:cNvSpPr/>
          <p:nvPr/>
        </p:nvSpPr>
        <p:spPr>
          <a:xfrm>
            <a:off x="2035180" y="810239"/>
            <a:ext cx="1973579" cy="18275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50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25400" algn="l" rtl="0" eaLnBrk="0">
              <a:lnSpc>
                <a:spcPct val="83000"/>
              </a:lnSpc>
              <a:tabLst/>
            </a:pPr>
            <a:r>
              <a:rPr sz="14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Portable</a:t>
            </a:r>
            <a:endParaRPr sz="1400" dirty="0">
              <a:latin typeface="Arial"/>
              <a:ea typeface="Arial"/>
              <a:cs typeface="Arial"/>
            </a:endParaRPr>
          </a:p>
          <a:p>
            <a:pPr marL="50800" indent="-38100" algn="l" rtl="0" eaLnBrk="0">
              <a:lnSpc>
                <a:spcPct val="115000"/>
              </a:lnSpc>
              <a:spcBef>
                <a:spcPts val="186"/>
              </a:spcBef>
              <a:tabLst/>
            </a:pPr>
            <a:r>
              <a:rPr sz="1400" b="1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high-temperature steam</a:t>
            </a:r>
            <a:r>
              <a:rPr sz="14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400" b="1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sterilization oven</a:t>
            </a:r>
            <a:endParaRPr sz="1400" dirty="0">
              <a:latin typeface="Arial"/>
              <a:ea typeface="Arial"/>
              <a:cs typeface="Arial"/>
            </a:endParaRPr>
          </a:p>
          <a:p>
            <a:pPr marL="508000" algn="l" rtl="0" eaLnBrk="0">
              <a:lnSpc>
                <a:spcPct val="82000"/>
              </a:lnSpc>
              <a:spcBef>
                <a:spcPts val="1177"/>
              </a:spcBef>
              <a:tabLst/>
            </a:pPr>
            <a:r>
              <a:rPr sz="6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600" b="1" kern="0" spc="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Pressure </a:t>
            </a:r>
            <a:r>
              <a:rPr sz="6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Sterilizer</a:t>
            </a:r>
            <a:endParaRPr sz="6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367665" algn="l" rtl="0" eaLnBrk="0">
              <a:lnSpc>
                <a:spcPts val="817"/>
              </a:lnSpc>
              <a:spcBef>
                <a:spcPts val="189"/>
              </a:spcBef>
              <a:tabLst/>
            </a:pPr>
            <a:r>
              <a:rPr sz="6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High-qualit</a:t>
            </a:r>
            <a:r>
              <a:rPr sz="6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y</a:t>
            </a:r>
            <a:r>
              <a:rPr sz="600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6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stainless</a:t>
            </a:r>
            <a:r>
              <a:rPr sz="600" kern="0" spc="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6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steel,</a:t>
            </a:r>
            <a:endParaRPr sz="600" dirty="0">
              <a:latin typeface="Arial"/>
              <a:ea typeface="Arial"/>
              <a:cs typeface="Arial"/>
            </a:endParaRPr>
          </a:p>
          <a:p>
            <a:pPr marL="367665" algn="l" rtl="0" eaLnBrk="0">
              <a:lnSpc>
                <a:spcPts val="817"/>
              </a:lnSpc>
              <a:spcBef>
                <a:spcPts val="132"/>
              </a:spcBef>
              <a:tabLst/>
            </a:pPr>
            <a:r>
              <a:rPr sz="6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durable</a:t>
            </a:r>
            <a:r>
              <a:rPr sz="600" kern="0" spc="7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6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   </a:t>
            </a:r>
            <a:r>
              <a:rPr sz="6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long-lasting,with</a:t>
            </a:r>
            <a:r>
              <a:rPr sz="600" kern="0" spc="7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6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endParaRPr sz="600" dirty="0">
              <a:latin typeface="Arial"/>
              <a:ea typeface="Arial"/>
              <a:cs typeface="Arial"/>
            </a:endParaRPr>
          </a:p>
          <a:p>
            <a:pPr marL="367665" algn="l" rtl="0" eaLnBrk="0">
              <a:lnSpc>
                <a:spcPts val="817"/>
              </a:lnSpc>
              <a:spcBef>
                <a:spcPts val="32"/>
              </a:spcBef>
              <a:tabLst/>
            </a:pPr>
            <a:r>
              <a:rPr sz="6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longer  service</a:t>
            </a:r>
            <a:r>
              <a:rPr sz="600" kern="0" spc="6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6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life</a:t>
            </a:r>
            <a:endParaRPr sz="6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picture 7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343025" y="371475"/>
            <a:ext cx="3549650" cy="4806950"/>
          </a:xfrm>
          <a:prstGeom prst="rect">
            <a:avLst/>
          </a:prstGeom>
        </p:spPr>
      </p:pic>
      <p:sp>
        <p:nvSpPr>
          <p:cNvPr id="72" name="textbox 72"/>
          <p:cNvSpPr/>
          <p:nvPr/>
        </p:nvSpPr>
        <p:spPr>
          <a:xfrm>
            <a:off x="1711308" y="628849"/>
            <a:ext cx="2835275" cy="17926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295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3000"/>
              </a:lnSpc>
              <a:tabLst/>
            </a:pPr>
            <a:r>
              <a:rPr sz="2100" b="1" kern="0" spc="-7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Product structure</a:t>
            </a:r>
            <a:endParaRPr sz="21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5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073150" algn="l" rtl="0" eaLnBrk="0">
              <a:lnSpc>
                <a:spcPct val="89000"/>
              </a:lnSpc>
              <a:spcBef>
                <a:spcPts val="123"/>
              </a:spcBef>
              <a:tabLst/>
            </a:pPr>
            <a:r>
              <a:rPr sz="400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PRODUCT</a:t>
            </a:r>
            <a:r>
              <a:rPr sz="400" kern="0" spc="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400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MIX</a:t>
            </a:r>
            <a:endParaRPr sz="4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82550" algn="l" rtl="0" eaLnBrk="0">
              <a:lnSpc>
                <a:spcPct val="90000"/>
              </a:lnSpc>
              <a:spcBef>
                <a:spcPts val="123"/>
              </a:spcBef>
              <a:tabLst/>
            </a:pPr>
            <a:r>
              <a:rPr sz="400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Pressuregauge</a:t>
            </a:r>
            <a:endParaRPr sz="400" dirty="0">
              <a:latin typeface="Arial"/>
              <a:ea typeface="Arial"/>
              <a:cs typeface="Arial"/>
            </a:endParaRPr>
          </a:p>
          <a:p>
            <a:pPr marL="1181100" algn="l" rtl="0" eaLnBrk="0">
              <a:lnSpc>
                <a:spcPct val="96000"/>
              </a:lnSpc>
              <a:spcBef>
                <a:spcPts val="435"/>
              </a:spcBef>
              <a:tabLst/>
            </a:pPr>
            <a:r>
              <a:rPr sz="900" kern="0" spc="-10" baseline="11575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Safety</a:t>
            </a:r>
            <a:r>
              <a:rPr sz="5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baseline="11575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valve</a:t>
            </a:r>
            <a:r>
              <a:rPr sz="500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</a:t>
            </a:r>
            <a:r>
              <a:rPr sz="5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</a:t>
            </a:r>
            <a:r>
              <a:rPr sz="1400" kern="0" spc="-10" baseline="-14882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Set</a:t>
            </a:r>
            <a:r>
              <a:rPr sz="900" kern="0" spc="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400" kern="0" spc="-10" baseline="-14882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screw</a:t>
            </a:r>
            <a:endParaRPr sz="1400" baseline="-14882" dirty="0">
              <a:latin typeface="Arial"/>
              <a:ea typeface="Arial"/>
              <a:cs typeface="Arial"/>
            </a:endParaRPr>
          </a:p>
          <a:p>
            <a:pPr marL="196850" algn="l" rtl="0" eaLnBrk="0">
              <a:lnSpc>
                <a:spcPct val="81000"/>
              </a:lnSpc>
              <a:spcBef>
                <a:spcPts val="108"/>
              </a:spcBef>
              <a:tabLst/>
            </a:pPr>
            <a:r>
              <a:rPr sz="6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Handle</a:t>
            </a:r>
            <a:endParaRPr sz="6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9000"/>
              </a:lnSpc>
              <a:tabLst/>
            </a:pPr>
            <a:endParaRPr sz="6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613"/>
              </a:lnSpc>
              <a:spcBef>
                <a:spcPts val="6"/>
              </a:spcBef>
              <a:tabLst/>
            </a:pPr>
            <a:r>
              <a:rPr sz="400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Release</a:t>
            </a:r>
            <a:r>
              <a:rPr sz="400" kern="0" spc="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400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val</a:t>
            </a:r>
            <a:r>
              <a:rPr sz="400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ve</a:t>
            </a:r>
            <a:endParaRPr sz="400" dirty="0">
              <a:latin typeface="Arial"/>
              <a:ea typeface="Arial"/>
              <a:cs typeface="Arial"/>
            </a:endParaRPr>
          </a:p>
        </p:txBody>
      </p:sp>
      <p:sp>
        <p:nvSpPr>
          <p:cNvPr id="74" name="textbox 74"/>
          <p:cNvSpPr/>
          <p:nvPr/>
        </p:nvSpPr>
        <p:spPr>
          <a:xfrm>
            <a:off x="4067175" y="2680494"/>
            <a:ext cx="673734" cy="19627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8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9000"/>
              </a:lnSpc>
              <a:tabLst/>
            </a:pPr>
            <a:r>
              <a:rPr sz="6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Upperfange</a:t>
            </a:r>
            <a:endParaRPr sz="6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837"/>
              </a:lnSpc>
              <a:tabLst/>
            </a:pPr>
            <a:r>
              <a:rPr sz="600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600" kern="0" spc="6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lower</a:t>
            </a:r>
            <a:endParaRPr sz="6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831"/>
              </a:lnSpc>
              <a:tabLst/>
            </a:pPr>
            <a:r>
              <a:rPr sz="6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fange</a:t>
            </a:r>
            <a:endParaRPr sz="6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5000"/>
              </a:lnSpc>
              <a:spcBef>
                <a:spcPts val="2"/>
              </a:spcBef>
              <a:tabLst/>
            </a:pPr>
            <a:r>
              <a:rPr sz="800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Control</a:t>
            </a:r>
            <a:r>
              <a:rPr sz="800" kern="0" spc="7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Panel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sp>
        <p:nvSpPr>
          <p:cNvPr id="76" name="textbox 76"/>
          <p:cNvSpPr/>
          <p:nvPr/>
        </p:nvSpPr>
        <p:spPr>
          <a:xfrm>
            <a:off x="1425562" y="2591904"/>
            <a:ext cx="463550" cy="14503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25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96850" algn="l" rtl="0" eaLnBrk="0">
              <a:lnSpc>
                <a:spcPct val="87000"/>
              </a:lnSpc>
              <a:tabLst/>
            </a:pPr>
            <a:r>
              <a:rPr sz="400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Top</a:t>
            </a:r>
            <a:r>
              <a:rPr sz="400" kern="0" spc="10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400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cover</a:t>
            </a:r>
            <a:endParaRPr sz="400" dirty="0">
              <a:latin typeface="Arial"/>
              <a:ea typeface="Arial"/>
              <a:cs typeface="Arial"/>
            </a:endParaRPr>
          </a:p>
          <a:p>
            <a:pPr marL="69214" algn="l" rtl="0" eaLnBrk="0">
              <a:lnSpc>
                <a:spcPts val="2019"/>
              </a:lnSpc>
              <a:tabLst/>
            </a:pPr>
            <a:r>
              <a:rPr sz="600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Sealing</a:t>
            </a:r>
            <a:r>
              <a:rPr sz="600" kern="0" spc="8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ring</a:t>
            </a:r>
            <a:endParaRPr sz="6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800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613"/>
              </a:lnSpc>
              <a:spcBef>
                <a:spcPts val="1"/>
              </a:spcBef>
              <a:tabLst/>
            </a:pPr>
            <a:r>
              <a:rPr sz="400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Drainage  o</a:t>
            </a:r>
            <a:r>
              <a:rPr sz="400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utlet</a:t>
            </a:r>
            <a:endParaRPr sz="400" dirty="0">
              <a:latin typeface="Arial"/>
              <a:ea typeface="Arial"/>
              <a:cs typeface="Arial"/>
            </a:endParaRPr>
          </a:p>
        </p:txBody>
      </p:sp>
      <p:sp>
        <p:nvSpPr>
          <p:cNvPr id="78" name="textbox 78"/>
          <p:cNvSpPr/>
          <p:nvPr/>
        </p:nvSpPr>
        <p:spPr>
          <a:xfrm>
            <a:off x="2593964" y="5046085"/>
            <a:ext cx="1616075" cy="1295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817"/>
              </a:lnSpc>
              <a:tabLst/>
            </a:pPr>
            <a:r>
              <a:rPr sz="6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*Take  the  ZY-280CB</a:t>
            </a:r>
            <a:r>
              <a:rPr sz="600" kern="0" spc="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6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model</a:t>
            </a:r>
            <a:r>
              <a:rPr sz="600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6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as</a:t>
            </a:r>
            <a:r>
              <a:rPr sz="600" kern="0" spc="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6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an</a:t>
            </a:r>
            <a:r>
              <a:rPr sz="600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6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example</a:t>
            </a:r>
            <a:endParaRPr sz="6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picture 8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450975" y="381000"/>
            <a:ext cx="3333750" cy="4787900"/>
          </a:xfrm>
          <a:prstGeom prst="rect">
            <a:avLst/>
          </a:prstGeom>
        </p:spPr>
      </p:pic>
      <p:sp>
        <p:nvSpPr>
          <p:cNvPr id="82" name="textbox 82"/>
          <p:cNvSpPr/>
          <p:nvPr/>
        </p:nvSpPr>
        <p:spPr>
          <a:xfrm>
            <a:off x="1628765" y="566246"/>
            <a:ext cx="2851150" cy="13150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46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647700" algn="l" rtl="0" eaLnBrk="0">
              <a:lnSpc>
                <a:spcPct val="78000"/>
              </a:lnSpc>
              <a:tabLst/>
            </a:pPr>
            <a:r>
              <a:rPr sz="1700" b="1" kern="0" spc="-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Anti-dry-burning</a:t>
            </a:r>
            <a:endParaRPr sz="1700" dirty="0">
              <a:latin typeface="Arial"/>
              <a:ea typeface="Arial"/>
              <a:cs typeface="Arial"/>
            </a:endParaRPr>
          </a:p>
          <a:p>
            <a:pPr marL="698500" algn="l" rtl="0" eaLnBrk="0">
              <a:lnSpc>
                <a:spcPts val="2683"/>
              </a:lnSpc>
              <a:tabLst/>
            </a:pPr>
            <a:r>
              <a:rPr sz="1700" b="1" kern="0" spc="-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safety</a:t>
            </a:r>
            <a:endParaRPr sz="1700" dirty="0">
              <a:latin typeface="Arial"/>
              <a:ea typeface="Arial"/>
              <a:cs typeface="Arial"/>
            </a:endParaRPr>
          </a:p>
          <a:p>
            <a:pPr marL="660400" algn="l" rtl="0" eaLnBrk="0">
              <a:lnSpc>
                <a:spcPct val="81000"/>
              </a:lnSpc>
              <a:spcBef>
                <a:spcPts val="652"/>
              </a:spcBef>
              <a:tabLst/>
            </a:pPr>
            <a:r>
              <a:rPr sz="1700" b="1" kern="0" spc="-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sterilization</a:t>
            </a:r>
            <a:endParaRPr sz="1700" dirty="0">
              <a:latin typeface="Arial"/>
              <a:ea typeface="Arial"/>
              <a:cs typeface="Arial"/>
            </a:endParaRPr>
          </a:p>
          <a:p>
            <a:pPr marL="768350" algn="l" rtl="0" eaLnBrk="0">
              <a:lnSpc>
                <a:spcPts val="954"/>
              </a:lnSpc>
              <a:spcBef>
                <a:spcPts val="539"/>
              </a:spcBef>
              <a:tabLst/>
            </a:pPr>
            <a:r>
              <a:rPr sz="7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Anti-dry and safe steril</a:t>
            </a:r>
            <a:r>
              <a:rPr sz="7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ization</a:t>
            </a:r>
            <a:endParaRPr sz="7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11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93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749"/>
              </a:lnSpc>
              <a:tabLst/>
            </a:pP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5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botomadoptan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elipical  concave  sufcedeign,wichfeatuesastableplacement</a:t>
            </a:r>
            <a:r>
              <a:rPr sz="5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chancteriti.</a:t>
            </a:r>
            <a:endParaRPr sz="5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picture 8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28650"/>
            <a:ext cx="6235700" cy="4292600"/>
          </a:xfrm>
          <a:prstGeom prst="rect">
            <a:avLst/>
          </a:prstGeom>
        </p:spPr>
      </p:pic>
      <p:sp>
        <p:nvSpPr>
          <p:cNvPr id="86" name="textbox 86"/>
          <p:cNvSpPr/>
          <p:nvPr/>
        </p:nvSpPr>
        <p:spPr>
          <a:xfrm>
            <a:off x="146060" y="2636510"/>
            <a:ext cx="5878829" cy="22129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5485765" algn="l" rtl="0" eaLnBrk="0">
              <a:lnSpc>
                <a:spcPts val="1090"/>
              </a:lnSpc>
              <a:tabLst/>
            </a:pPr>
            <a:r>
              <a:rPr sz="800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0.05</a:t>
            </a:r>
            <a:endParaRPr sz="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2038350" algn="l" rtl="0" eaLnBrk="0">
              <a:lnSpc>
                <a:spcPts val="1090"/>
              </a:lnSpc>
              <a:spcBef>
                <a:spcPts val="249"/>
              </a:spcBef>
              <a:tabLst/>
            </a:pP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Take</a:t>
            </a:r>
            <a:r>
              <a:rPr sz="800" kern="0" spc="2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800" kern="0" spc="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easy.</a:t>
            </a:r>
            <a:endParaRPr sz="800" dirty="0">
              <a:latin typeface="Arial"/>
              <a:ea typeface="Arial"/>
              <a:cs typeface="Arial"/>
            </a:endParaRPr>
          </a:p>
          <a:p>
            <a:pPr marL="4679315" algn="l" rtl="0" eaLnBrk="0">
              <a:lnSpc>
                <a:spcPts val="613"/>
              </a:lnSpc>
              <a:spcBef>
                <a:spcPts val="386"/>
              </a:spcBef>
              <a:tabLst/>
            </a:pP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was that1suffered an</a:t>
            </a:r>
            <a:endParaRPr sz="400" dirty="0">
              <a:latin typeface="Arial"/>
              <a:ea typeface="Arial"/>
              <a:cs typeface="Arial"/>
            </a:endParaRPr>
          </a:p>
          <a:p>
            <a:pPr marL="5701665" algn="l" rtl="0" eaLnBrk="0">
              <a:lnSpc>
                <a:spcPct val="89000"/>
              </a:lnSpc>
              <a:spcBef>
                <a:spcPts val="540"/>
              </a:spcBef>
              <a:tabLst/>
            </a:pPr>
            <a:r>
              <a:rPr sz="500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(Sovi</a:t>
            </a:r>
            <a:endParaRPr sz="5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1000"/>
              </a:lnSpc>
              <a:spcBef>
                <a:spcPts val="340"/>
              </a:spcBef>
              <a:tabLst/>
            </a:pPr>
            <a:r>
              <a:rPr sz="800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Nar</a:t>
            </a:r>
            <a:endParaRPr sz="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3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3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3000"/>
              </a:lnSpc>
              <a:spcBef>
                <a:spcPts val="671"/>
              </a:spcBef>
              <a:tabLst/>
            </a:pPr>
            <a:r>
              <a:rPr sz="22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Steam releas</a:t>
            </a:r>
            <a:r>
              <a:rPr sz="22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 valve</a:t>
            </a:r>
            <a:endParaRPr sz="22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703"/>
              </a:lnSpc>
              <a:spcBef>
                <a:spcPts val="440"/>
              </a:spcBef>
              <a:tabLst/>
            </a:pP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When the</a:t>
            </a:r>
            <a:r>
              <a:rPr sz="12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pressure</a:t>
            </a:r>
            <a:r>
              <a:rPr sz="12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reac</a:t>
            </a:r>
            <a:r>
              <a:rPr sz="12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hes 0.15 Mpa</a:t>
            </a:r>
            <a:r>
              <a:rPr sz="12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,the overpressure will automatically release.</a:t>
            </a:r>
            <a:endParaRPr sz="12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989"/>
              </a:lnSpc>
              <a:tabLst/>
            </a:pP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r>
              <a:rPr sz="7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700" b="1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original</a:t>
            </a:r>
            <a:r>
              <a:rPr sz="700" b="1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model</a:t>
            </a:r>
            <a:r>
              <a:rPr sz="700" b="1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could</a:t>
            </a:r>
            <a:r>
              <a:rPr sz="700" b="1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only</a:t>
            </a:r>
            <a:r>
              <a:rPr sz="700" b="1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release</a:t>
            </a:r>
            <a:r>
              <a:rPr sz="700" b="1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steam</a:t>
            </a:r>
            <a:r>
              <a:rPr sz="700" b="1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manually</a:t>
            </a:r>
            <a:r>
              <a:rPr sz="700" b="1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7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700" b="1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new</a:t>
            </a:r>
            <a:r>
              <a:rPr sz="7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model</a:t>
            </a:r>
            <a:r>
              <a:rPr sz="700" b="1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integrates</a:t>
            </a:r>
            <a:r>
              <a:rPr sz="700" b="1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700" b="1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steam</a:t>
            </a:r>
            <a:r>
              <a:rPr sz="700" b="1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release</a:t>
            </a:r>
            <a:r>
              <a:rPr sz="700" b="1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valve</a:t>
            </a:r>
            <a:r>
              <a:rPr sz="700" b="1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7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7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safety</a:t>
            </a:r>
            <a:r>
              <a:rPr sz="700" b="1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valve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.)</a:t>
            </a:r>
            <a:endParaRPr sz="700" dirty="0">
              <a:latin typeface="Arial"/>
              <a:ea typeface="Arial"/>
              <a:cs typeface="Arial"/>
            </a:endParaRPr>
          </a:p>
        </p:txBody>
      </p:sp>
      <p:sp>
        <p:nvSpPr>
          <p:cNvPr id="88" name="textbox 88"/>
          <p:cNvSpPr/>
          <p:nvPr/>
        </p:nvSpPr>
        <p:spPr>
          <a:xfrm>
            <a:off x="4826016" y="3230678"/>
            <a:ext cx="523240" cy="1035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613"/>
              </a:lnSpc>
              <a:tabLst/>
            </a:pP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injury to</a:t>
            </a:r>
            <a:r>
              <a:rPr sz="4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4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body</a:t>
            </a:r>
            <a:r>
              <a:rPr sz="4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part</a:t>
            </a:r>
            <a:endParaRPr sz="4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picture 9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52400" y="739775"/>
            <a:ext cx="5930900" cy="4070350"/>
          </a:xfrm>
          <a:prstGeom prst="rect">
            <a:avLst/>
          </a:prstGeom>
        </p:spPr>
      </p:pic>
      <p:sp>
        <p:nvSpPr>
          <p:cNvPr id="92" name="textbox 92"/>
          <p:cNvSpPr/>
          <p:nvPr/>
        </p:nvSpPr>
        <p:spPr>
          <a:xfrm>
            <a:off x="152392" y="4145549"/>
            <a:ext cx="5534025" cy="56388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14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37465" algn="l" rtl="0" eaLnBrk="0">
              <a:lnSpc>
                <a:spcPct val="83000"/>
              </a:lnSpc>
              <a:tabLst/>
            </a:pPr>
            <a:r>
              <a:rPr sz="22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Safety valve</a:t>
            </a:r>
            <a:endParaRPr sz="22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2000"/>
              </a:lnSpc>
              <a:tabLst/>
            </a:pPr>
            <a:endParaRPr sz="6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ts val="1226"/>
              </a:lnSpc>
              <a:spcBef>
                <a:spcPts val="5"/>
              </a:spcBef>
              <a:tabLst/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When the </a:t>
            </a: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safety valve fails to function properly,it will automatically</a:t>
            </a:r>
            <a:r>
              <a:rPr sz="9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release steam</a:t>
            </a:r>
            <a:r>
              <a:rPr sz="9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(or</a:t>
            </a:r>
            <a:r>
              <a:rPr sz="9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9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released</a:t>
            </a:r>
            <a:r>
              <a:rPr sz="9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manually).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sp>
        <p:nvSpPr>
          <p:cNvPr id="94" name="textbox 94"/>
          <p:cNvSpPr/>
          <p:nvPr/>
        </p:nvSpPr>
        <p:spPr>
          <a:xfrm>
            <a:off x="1035028" y="2208169"/>
            <a:ext cx="983614" cy="1051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37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488950" algn="l" rtl="0" eaLnBrk="0">
              <a:lnSpc>
                <a:spcPct val="81000"/>
              </a:lnSpc>
              <a:tabLst/>
            </a:pPr>
            <a:r>
              <a:rPr sz="600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2</a:t>
            </a:r>
            <a:endParaRPr sz="600" dirty="0">
              <a:latin typeface="Arial"/>
              <a:ea typeface="Arial"/>
              <a:cs typeface="Arial"/>
            </a:endParaRPr>
          </a:p>
          <a:p>
            <a:pPr marL="736600" algn="l" rtl="0" eaLnBrk="0">
              <a:lnSpc>
                <a:spcPts val="616"/>
              </a:lnSpc>
              <a:spcBef>
                <a:spcPts val="749"/>
              </a:spcBef>
              <a:tabLst/>
            </a:pPr>
            <a:r>
              <a:rPr sz="9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2</a:t>
            </a:r>
            <a:endParaRPr sz="900" dirty="0">
              <a:latin typeface="Arial"/>
              <a:ea typeface="Arial"/>
              <a:cs typeface="Arial"/>
            </a:endParaRPr>
          </a:p>
          <a:p>
            <a:pPr marL="431800" algn="l" rtl="0" eaLnBrk="0">
              <a:lnSpc>
                <a:spcPts val="799"/>
              </a:lnSpc>
              <a:tabLst/>
            </a:pPr>
            <a:r>
              <a:rPr sz="600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0.15</a:t>
            </a:r>
            <a:endParaRPr sz="6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990"/>
              </a:lnSpc>
              <a:tabLst/>
            </a:pPr>
            <a:r>
              <a:rPr sz="600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Gauge</a:t>
            </a:r>
            <a:endParaRPr sz="6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ts val="817"/>
              </a:lnSpc>
              <a:spcBef>
                <a:spcPts val="1158"/>
              </a:spcBef>
              <a:tabLst/>
            </a:pPr>
            <a:r>
              <a:rPr sz="600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0.21</a:t>
            </a:r>
            <a:r>
              <a:rPr sz="600" kern="0" spc="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600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pull</a:t>
            </a:r>
            <a:endParaRPr sz="6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5700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33350" algn="l" rtl="0" eaLnBrk="0">
              <a:lnSpc>
                <a:spcPts val="817"/>
              </a:lnSpc>
              <a:tabLst/>
            </a:pPr>
            <a:r>
              <a:rPr sz="900" kern="0" spc="-40" baseline="965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МРа</a:t>
            </a:r>
            <a:r>
              <a:rPr sz="500" kern="0" spc="6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 </a:t>
            </a:r>
            <a:r>
              <a:rPr sz="600" kern="0" spc="-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0.25</a:t>
            </a:r>
            <a:endParaRPr sz="600" dirty="0">
              <a:latin typeface="Arial"/>
              <a:ea typeface="Arial"/>
              <a:cs typeface="Arial"/>
            </a:endParaRPr>
          </a:p>
        </p:txBody>
      </p:sp>
      <p:sp>
        <p:nvSpPr>
          <p:cNvPr id="96" name="textbox 96"/>
          <p:cNvSpPr/>
          <p:nvPr/>
        </p:nvSpPr>
        <p:spPr>
          <a:xfrm>
            <a:off x="152392" y="3292410"/>
            <a:ext cx="910589" cy="3803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349"/>
              </a:lnSpc>
              <a:tabLst/>
            </a:pPr>
            <a:r>
              <a:rPr sz="200" kern="0" spc="5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а!на!йте</a:t>
            </a:r>
            <a:endParaRPr sz="200" dirty="0">
              <a:latin typeface="SimSun"/>
              <a:ea typeface="SimSun"/>
              <a:cs typeface="SimSun"/>
            </a:endParaRPr>
          </a:p>
          <a:p>
            <a:pPr marL="12700" algn="l" rtl="0" eaLnBrk="0">
              <a:lnSpc>
                <a:spcPct val="79000"/>
              </a:lnSpc>
              <a:spcBef>
                <a:spcPts val="332"/>
              </a:spcBef>
              <a:tabLst/>
            </a:pPr>
            <a:r>
              <a:rPr sz="6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.1Operating</a:t>
            </a:r>
            <a:endParaRPr sz="6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733"/>
              </a:lnSpc>
              <a:tabLst/>
            </a:pPr>
            <a:r>
              <a:rPr sz="300" kern="0" spc="4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Мапиа!</a:t>
            </a:r>
            <a:endParaRPr sz="3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8900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1000"/>
              </a:lnSpc>
              <a:tabLst/>
            </a:pPr>
            <a:r>
              <a:rPr sz="600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2</a:t>
            </a:r>
            <a:endParaRPr sz="600" dirty="0">
              <a:latin typeface="Arial"/>
              <a:ea typeface="Arial"/>
              <a:cs typeface="Arial"/>
            </a:endParaRPr>
          </a:p>
        </p:txBody>
      </p:sp>
      <p:sp>
        <p:nvSpPr>
          <p:cNvPr id="98" name="textbox 98"/>
          <p:cNvSpPr/>
          <p:nvPr/>
        </p:nvSpPr>
        <p:spPr>
          <a:xfrm>
            <a:off x="2209821" y="3391152"/>
            <a:ext cx="485775" cy="1397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ts val="899"/>
              </a:lnSpc>
              <a:tabLst/>
            </a:pPr>
            <a:r>
              <a:rPr sz="400" kern="0" spc="-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Саийол!Ног</a:t>
            </a:r>
            <a:endParaRPr sz="400" dirty="0">
              <a:latin typeface="SimSun"/>
              <a:ea typeface="SimSun"/>
              <a:cs typeface="SimSu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picture 10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23825" y="755650"/>
            <a:ext cx="5988050" cy="4038600"/>
          </a:xfrm>
          <a:prstGeom prst="rect">
            <a:avLst/>
          </a:prstGeom>
        </p:spPr>
      </p:pic>
      <p:sp>
        <p:nvSpPr>
          <p:cNvPr id="102" name="textbox 102"/>
          <p:cNvSpPr/>
          <p:nvPr/>
        </p:nvSpPr>
        <p:spPr>
          <a:xfrm>
            <a:off x="161903" y="4114461"/>
            <a:ext cx="5769609" cy="66166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411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tabLst/>
            </a:pPr>
            <a:r>
              <a:rPr sz="2300" b="1" kern="0" spc="-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Heating</a:t>
            </a:r>
            <a:r>
              <a:rPr sz="2300" b="1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300" b="1" kern="0" spc="-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ring</a:t>
            </a:r>
            <a:endParaRPr sz="23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9000"/>
              </a:lnSpc>
              <a:tabLst/>
            </a:pPr>
            <a:endParaRPr sz="3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33000"/>
              </a:lnSpc>
              <a:spcBef>
                <a:spcPts val="3"/>
              </a:spcBef>
              <a:tabLst/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8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heating</a:t>
            </a:r>
            <a:r>
              <a:rPr sz="8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ring of the "Dry</a:t>
            </a:r>
            <a:r>
              <a:rPr sz="800" b="1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Burn</a:t>
            </a:r>
            <a:r>
              <a:rPr sz="800" b="1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Prevention</a:t>
            </a:r>
            <a:r>
              <a:rPr sz="800" b="1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Heating</a:t>
            </a:r>
            <a:r>
              <a:rPr sz="800" b="1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Ring</a:t>
            </a:r>
            <a:r>
              <a:rPr sz="800" b="1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Plus"is a custom-made model.It</a:t>
            </a:r>
            <a:r>
              <a:rPr sz="800" b="1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 easy</a:t>
            </a:r>
            <a:r>
              <a:rPr sz="8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800" b="1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connect</a:t>
            </a:r>
            <a:r>
              <a:rPr sz="8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800" b="1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has</a:t>
            </a:r>
            <a:r>
              <a:rPr sz="8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long   service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life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endParaRPr sz="7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picture 10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30175" y="714375"/>
            <a:ext cx="5975350" cy="4121150"/>
          </a:xfrm>
          <a:prstGeom prst="rect">
            <a:avLst/>
          </a:prstGeom>
        </p:spPr>
      </p:pic>
      <p:sp>
        <p:nvSpPr>
          <p:cNvPr id="106" name="textbox 106"/>
          <p:cNvSpPr/>
          <p:nvPr/>
        </p:nvSpPr>
        <p:spPr>
          <a:xfrm>
            <a:off x="161931" y="4216393"/>
            <a:ext cx="5875020" cy="5867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157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37465" algn="l" rtl="0" eaLnBrk="0">
              <a:lnSpc>
                <a:spcPct val="82000"/>
              </a:lnSpc>
              <a:tabLst/>
            </a:pPr>
            <a:r>
              <a:rPr sz="2500" b="1" kern="0" spc="-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Powerinterface</a:t>
            </a:r>
            <a:endParaRPr sz="25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703"/>
              </a:lnSpc>
              <a:spcBef>
                <a:spcPts val="269"/>
              </a:spcBef>
              <a:tabLst/>
            </a:pPr>
            <a:r>
              <a:rPr sz="12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High-quality co</a:t>
            </a:r>
            <a:r>
              <a:rPr sz="12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pper core,durable and long-lasting,with excellent sa</a:t>
            </a:r>
            <a:r>
              <a:rPr sz="12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fety  conductivity.</a:t>
            </a:r>
            <a:endParaRPr sz="12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picture 10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793750" y="1276332"/>
            <a:ext cx="4533900" cy="228641"/>
          </a:xfrm>
          <a:prstGeom prst="rect">
            <a:avLst/>
          </a:prstGeom>
        </p:spPr>
      </p:pic>
      <p:graphicFrame>
        <p:nvGraphicFramePr>
          <p:cNvPr id="110" name="table 110"/>
          <p:cNvGraphicFramePr>
            <a:graphicFrameLocks noGrp="1"/>
          </p:cNvGraphicFramePr>
          <p:nvPr/>
        </p:nvGraphicFramePr>
        <p:xfrm>
          <a:off x="742934" y="546081"/>
          <a:ext cx="4673600" cy="971550"/>
        </p:xfrm>
        <a:graphic>
          <a:graphicData uri="http://schemas.openxmlformats.org/drawingml/2006/table">
            <a:tbl>
              <a:tblPr/>
              <a:tblGrid>
                <a:gridCol w="1630679"/>
                <a:gridCol w="3042920"/>
              </a:tblGrid>
              <a:tr h="2730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7465" algn="l" rtl="0" eaLnBrk="0">
                        <a:lnSpc>
                          <a:spcPts val="1363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XFH-CA</a:t>
                      </a:r>
                      <a:r>
                        <a:rPr sz="10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automatic</a:t>
                      </a:r>
                      <a:r>
                        <a:rPr sz="10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model</a:t>
                      </a: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3339" algn="l" rtl="0" eaLnBrk="0">
                        <a:lnSpc>
                          <a:spcPts val="1363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is</a:t>
                      </a:r>
                      <a:r>
                        <a:rPr sz="10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available</a:t>
                      </a:r>
                      <a:r>
                        <a:rPr sz="10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in</a:t>
                      </a:r>
                      <a:r>
                        <a:rPr sz="10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customized</a:t>
                      </a:r>
                      <a:r>
                        <a:rPr sz="10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versions:</a:t>
                      </a: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65100" algn="l" rtl="0" eaLnBrk="0">
                        <a:lnSpc>
                          <a:spcPts val="613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4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Rated</a:t>
                      </a:r>
                      <a:r>
                        <a:rPr sz="4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</a:t>
                      </a:r>
                      <a:r>
                        <a:rPr sz="4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operating  temperature   is134de</a:t>
                      </a:r>
                      <a:r>
                        <a:rPr sz="4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grees.</a:t>
                      </a: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7F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4135" algn="l" rtl="0" eaLnBrk="0">
                        <a:lnSpc>
                          <a:spcPts val="885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Add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the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functons</a:t>
                      </a:r>
                      <a:r>
                        <a:rPr sz="6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of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automatic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water</a:t>
                      </a:r>
                      <a:r>
                        <a:rPr sz="6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intake</a:t>
                      </a:r>
                      <a:r>
                        <a:rPr sz="6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and</a:t>
                      </a:r>
                      <a:r>
                        <a:rPr sz="6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automatic</a:t>
                      </a:r>
                      <a:r>
                        <a:rPr sz="6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airdis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charge</a:t>
                      </a: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7F6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8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65100" algn="l" rtl="0" eaLnBrk="0">
                        <a:lnSpc>
                          <a:spcPts val="1362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Add drying fu</a:t>
                      </a:r>
                      <a:r>
                        <a:rPr sz="1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nction</a:t>
                      </a: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1119" algn="l" rtl="0" eaLnBrk="0">
                        <a:lnSpc>
                          <a:spcPts val="1022"/>
                        </a:lnSpc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Add</a:t>
                      </a:r>
                      <a:r>
                        <a:rPr sz="7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the</a:t>
                      </a:r>
                      <a:r>
                        <a:rPr sz="7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function</a:t>
                      </a:r>
                      <a:r>
                        <a:rPr sz="7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of</a:t>
                      </a:r>
                      <a:r>
                        <a:rPr sz="7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printing</a:t>
                      </a:r>
                      <a:r>
                        <a:rPr sz="7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the</a:t>
                      </a:r>
                      <a:r>
                        <a:rPr sz="7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steri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lization</a:t>
                      </a:r>
                      <a:r>
                        <a:rPr sz="7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effect</a:t>
                      </a:r>
                      <a:r>
                        <a:rPr sz="700" kern="0" spc="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Fo</a:t>
                      </a:r>
                      <a:r>
                        <a:rPr sz="7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value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13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9700" algn="l" rtl="0" eaLnBrk="0">
                        <a:lnSpc>
                          <a:spcPts val="1022"/>
                        </a:lnSpc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(WARNING:Forcustom-made</a:t>
                      </a:r>
                      <a:r>
                        <a:rPr sz="7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items,if there</a:t>
                      </a:r>
                      <a:r>
                        <a:rPr sz="7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is</a:t>
                      </a:r>
                      <a:r>
                        <a:rPr sz="7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noquality</a:t>
                      </a:r>
                      <a:r>
                        <a:rPr sz="7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issue,they</a:t>
                      </a:r>
                      <a:r>
                        <a:rPr sz="7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will</a:t>
                      </a:r>
                      <a:r>
                        <a:rPr sz="7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not</a:t>
                      </a:r>
                      <a:r>
                        <a:rPr sz="7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be</a:t>
                      </a:r>
                      <a:r>
                        <a:rPr sz="7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re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tumed</a:t>
                      </a:r>
                      <a:r>
                        <a:rPr sz="7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orexchanged.)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12" name="picture 1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61984" y="1809740"/>
            <a:ext cx="1314450" cy="1651027"/>
          </a:xfrm>
          <a:prstGeom prst="rect">
            <a:avLst/>
          </a:prstGeom>
        </p:spPr>
      </p:pic>
      <p:pic>
        <p:nvPicPr>
          <p:cNvPr id="114" name="picture 1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761984" y="3740159"/>
            <a:ext cx="1314450" cy="1638287"/>
          </a:xfrm>
          <a:prstGeom prst="rect">
            <a:avLst/>
          </a:prstGeom>
        </p:spPr>
      </p:pic>
      <p:sp>
        <p:nvSpPr>
          <p:cNvPr id="116" name="textbox 116"/>
          <p:cNvSpPr/>
          <p:nvPr/>
        </p:nvSpPr>
        <p:spPr>
          <a:xfrm>
            <a:off x="2120884" y="2227426"/>
            <a:ext cx="3099435" cy="5956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40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25000"/>
              </a:lnSpc>
              <a:tabLst/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Pressure</a:t>
            </a:r>
            <a:r>
              <a:rPr sz="6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release,computer-controlled</a:t>
            </a:r>
            <a:r>
              <a:rPr sz="6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automatic</a:t>
            </a:r>
            <a:r>
              <a:rPr sz="6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sterilization</a:t>
            </a:r>
            <a:r>
              <a:rPr sz="6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ycle,the</a:t>
            </a:r>
            <a:r>
              <a:rPr sz="600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machine</a:t>
            </a:r>
            <a:r>
              <a:rPr sz="6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automatically shut down after the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sterilization</a:t>
            </a:r>
            <a:r>
              <a:rPr sz="6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completed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6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beeping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alert,</a:t>
            </a:r>
            <a:endParaRPr sz="6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25000"/>
              </a:lnSpc>
              <a:tabLst/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digital window with</a:t>
            </a:r>
            <a:r>
              <a:rPr sz="6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LCD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display for showing the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working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status,handwheeltype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door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opening</a:t>
            </a:r>
            <a:r>
              <a:rPr sz="6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structure,mechanical</a:t>
            </a:r>
            <a:r>
              <a:rPr sz="6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safety</a:t>
            </a:r>
            <a:r>
              <a:rPr sz="600" kern="0" spc="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interlock</a:t>
            </a:r>
            <a:r>
              <a:rPr sz="6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device,allst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ainless</a:t>
            </a:r>
            <a:r>
              <a:rPr sz="6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steel</a:t>
            </a:r>
            <a:r>
              <a:rPr sz="600" kern="0" spc="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material.</a:t>
            </a:r>
            <a:endParaRPr sz="6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885"/>
              </a:lnSpc>
              <a:tabLst/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Optional</a:t>
            </a:r>
            <a:r>
              <a:rPr sz="600" kern="0" spc="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features:drying</a:t>
            </a:r>
            <a:r>
              <a:rPr sz="600" kern="0" spc="1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function;automatic</a:t>
            </a:r>
            <a:r>
              <a:rPr sz="600" kern="0" spc="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water</a:t>
            </a:r>
            <a:r>
              <a:rPr sz="600" kern="0" spc="1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addition,automatic</a:t>
            </a:r>
            <a:r>
              <a:rPr sz="600" kern="0" spc="1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dr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ainage</a:t>
            </a:r>
            <a:endParaRPr sz="600" dirty="0">
              <a:latin typeface="Arial"/>
              <a:ea typeface="Arial"/>
              <a:cs typeface="Arial"/>
            </a:endParaRPr>
          </a:p>
        </p:txBody>
      </p:sp>
      <p:sp>
        <p:nvSpPr>
          <p:cNvPr id="118" name="textbox 118"/>
          <p:cNvSpPr/>
          <p:nvPr/>
        </p:nvSpPr>
        <p:spPr>
          <a:xfrm>
            <a:off x="768334" y="2038355"/>
            <a:ext cx="986155" cy="9118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40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69000"/>
              </a:lnSpc>
              <a:tabLst/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Sterilizer</a:t>
            </a:r>
            <a:endParaRPr sz="9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950"/>
              </a:lnSpc>
              <a:tabLst/>
            </a:pP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Sterlize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</a:t>
            </a:r>
            <a:endParaRPr sz="7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1000"/>
              </a:lnSpc>
              <a:spcBef>
                <a:spcPts val="312"/>
              </a:spcBef>
              <a:tabLst/>
            </a:pPr>
            <a:r>
              <a:rPr sz="1000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B888</a:t>
            </a: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32000"/>
              </a:lnSpc>
              <a:tabLst/>
            </a:pPr>
            <a:endParaRPr sz="3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1000"/>
              </a:lnSpc>
              <a:spcBef>
                <a:spcPts val="3"/>
              </a:spcBef>
              <a:tabLst/>
            </a:pPr>
            <a:r>
              <a:rPr sz="1000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B888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grpSp>
        <p:nvGrpSpPr>
          <p:cNvPr id="2" name="group 2"/>
          <p:cNvGrpSpPr/>
          <p:nvPr/>
        </p:nvGrpSpPr>
        <p:grpSpPr>
          <a:xfrm rot="21600000">
            <a:off x="2108200" y="3873511"/>
            <a:ext cx="3289316" cy="228588"/>
            <a:chOff x="0" y="0"/>
            <a:chExt cx="3289316" cy="228588"/>
          </a:xfrm>
        </p:grpSpPr>
        <p:sp>
          <p:nvSpPr>
            <p:cNvPr id="120" name="rect 120"/>
            <p:cNvSpPr/>
            <p:nvPr/>
          </p:nvSpPr>
          <p:spPr>
            <a:xfrm>
              <a:off x="6334" y="6317"/>
              <a:ext cx="3225831" cy="222271"/>
            </a:xfrm>
            <a:prstGeom prst="rect">
              <a:avLst/>
            </a:prstGeom>
            <a:solidFill>
              <a:srgbClr val="E0E6F7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2" name="textbox 122"/>
            <p:cNvSpPr/>
            <p:nvPr/>
          </p:nvSpPr>
          <p:spPr>
            <a:xfrm>
              <a:off x="88884" y="49375"/>
              <a:ext cx="2763520" cy="13842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342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12700" algn="l" rtl="0" eaLnBrk="0">
                <a:lnSpc>
                  <a:spcPts val="885"/>
                </a:lnSpc>
                <a:tabLst/>
              </a:pPr>
              <a:r>
                <a:rPr sz="600" kern="0" spc="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Watercut-off protection control,indicatorlightdisplay of workingstatus</a:t>
              </a:r>
              <a:r>
                <a:rPr sz="6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,automatic</a:t>
              </a:r>
              <a:endParaRPr sz="600" dirty="0">
                <a:latin typeface="Arial"/>
                <a:ea typeface="Arial"/>
                <a:cs typeface="Arial"/>
              </a:endParaRPr>
            </a:p>
          </p:txBody>
        </p:sp>
        <p:pic>
          <p:nvPicPr>
            <p:cNvPr id="124" name="picture 12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-16"/>
              <a:ext cx="3289316" cy="6350"/>
            </a:xfrm>
            <a:prstGeom prst="rect">
              <a:avLst/>
            </a:prstGeom>
          </p:spPr>
        </p:pic>
      </p:grpSp>
      <p:sp>
        <p:nvSpPr>
          <p:cNvPr id="126" name="textbox 126"/>
          <p:cNvSpPr/>
          <p:nvPr/>
        </p:nvSpPr>
        <p:spPr>
          <a:xfrm>
            <a:off x="2114534" y="1949463"/>
            <a:ext cx="3226435" cy="228600"/>
          </a:xfrm>
          <a:prstGeom prst="rect">
            <a:avLst/>
          </a:prstGeom>
          <a:solidFill>
            <a:srgbClr val="DCE4F3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4000"/>
              </a:lnSpc>
              <a:tabLst/>
            </a:pPr>
            <a:endParaRPr sz="500" dirty="0">
              <a:latin typeface="Arial"/>
              <a:ea typeface="Arial"/>
              <a:cs typeface="Arial"/>
            </a:endParaRPr>
          </a:p>
          <a:p>
            <a:pPr marL="95250" algn="l" rtl="0" eaLnBrk="0">
              <a:lnSpc>
                <a:spcPts val="613"/>
              </a:lnSpc>
              <a:spcBef>
                <a:spcPts val="4"/>
              </a:spcBef>
              <a:tabLst/>
            </a:pP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Temperature  can  be  setarbitrarily</a:t>
            </a:r>
            <a:r>
              <a:rPr sz="4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(50</a:t>
            </a: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℃</a:t>
            </a: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-134C),time</a:t>
            </a:r>
            <a:r>
              <a:rPr sz="4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4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4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set</a:t>
            </a:r>
            <a:r>
              <a:rPr sz="4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arbitranly</a:t>
            </a:r>
            <a:r>
              <a:rPr sz="4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(O-9999minutes),overmhe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at</a:t>
            </a:r>
            <a:endParaRPr sz="400" dirty="0">
              <a:latin typeface="Arial"/>
              <a:ea typeface="Arial"/>
              <a:cs typeface="Arial"/>
            </a:endParaRPr>
          </a:p>
        </p:txBody>
      </p:sp>
      <p:sp>
        <p:nvSpPr>
          <p:cNvPr id="128" name="textbox 128"/>
          <p:cNvSpPr/>
          <p:nvPr/>
        </p:nvSpPr>
        <p:spPr>
          <a:xfrm>
            <a:off x="2101865" y="4343375"/>
            <a:ext cx="3238500" cy="222884"/>
          </a:xfrm>
          <a:prstGeom prst="rect">
            <a:avLst/>
          </a:prstGeom>
          <a:solidFill>
            <a:srgbClr val="E1EAF9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40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marL="31115" algn="l" rtl="0" eaLnBrk="0">
              <a:lnSpc>
                <a:spcPct val="91000"/>
              </a:lnSpc>
              <a:spcBef>
                <a:spcPts val="2"/>
              </a:spcBef>
              <a:tabLst/>
            </a:pPr>
            <a:r>
              <a:rPr sz="10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Working temperat</a:t>
            </a:r>
            <a:r>
              <a:rPr sz="10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ure:126</a:t>
            </a:r>
            <a:r>
              <a:rPr sz="1000" b="1" kern="0" spc="-5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℃</a:t>
            </a:r>
            <a:r>
              <a:rPr sz="10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.Easy to operate.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sp>
        <p:nvSpPr>
          <p:cNvPr id="130" name="textbox 130"/>
          <p:cNvSpPr/>
          <p:nvPr/>
        </p:nvSpPr>
        <p:spPr>
          <a:xfrm>
            <a:off x="2089150" y="2882873"/>
            <a:ext cx="3251834" cy="216534"/>
          </a:xfrm>
          <a:prstGeom prst="rect">
            <a:avLst/>
          </a:prstGeom>
          <a:solidFill>
            <a:srgbClr val="E3E8FA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47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marL="43815" algn="l" rtl="0" eaLnBrk="0">
              <a:lnSpc>
                <a:spcPct val="90000"/>
              </a:lnSpc>
              <a:spcBef>
                <a:spcPts val="2"/>
              </a:spcBef>
              <a:tabLst/>
            </a:pPr>
            <a:r>
              <a:rPr sz="9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Gas function;Printing of sterilization effect with</a:t>
            </a:r>
            <a:r>
              <a:rPr sz="900" b="1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 value.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sp>
        <p:nvSpPr>
          <p:cNvPr id="132" name="textbox 132"/>
          <p:cNvSpPr/>
          <p:nvPr/>
        </p:nvSpPr>
        <p:spPr>
          <a:xfrm>
            <a:off x="1295400" y="3891639"/>
            <a:ext cx="626109" cy="75056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54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44450" algn="l" rtl="0" eaLnBrk="0">
              <a:lnSpc>
                <a:spcPct val="66000"/>
              </a:lnSpc>
              <a:tabLst/>
            </a:pP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presreg</a:t>
            </a:r>
            <a:endParaRPr sz="4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2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3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613"/>
              </a:lnSpc>
              <a:spcBef>
                <a:spcPts val="1"/>
              </a:spcBef>
              <a:tabLst/>
            </a:pP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电源</a:t>
            </a:r>
            <a:r>
              <a:rPr sz="400" kern="0" spc="9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 level</a:t>
            </a: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Wangkou</a:t>
            </a:r>
            <a:endParaRPr sz="400" dirty="0">
              <a:latin typeface="Arial"/>
              <a:ea typeface="Arial"/>
              <a:cs typeface="Arial"/>
            </a:endParaRPr>
          </a:p>
        </p:txBody>
      </p:sp>
      <p:sp>
        <p:nvSpPr>
          <p:cNvPr id="134" name="textbox 134"/>
          <p:cNvSpPr/>
          <p:nvPr/>
        </p:nvSpPr>
        <p:spPr>
          <a:xfrm>
            <a:off x="2120884" y="4161053"/>
            <a:ext cx="2915285" cy="1555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022"/>
              </a:lnSpc>
              <a:tabLst/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Expansion-type</a:t>
            </a:r>
            <a:r>
              <a:rPr sz="700" kern="0" spc="1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seal,dual-scale</a:t>
            </a:r>
            <a:r>
              <a:rPr sz="700" kern="0" spc="1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type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reading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pressure</a:t>
            </a:r>
            <a:r>
              <a:rPr sz="700" kern="0" spc="1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ga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uge,rated</a:t>
            </a:r>
            <a:endParaRPr sz="700" dirty="0">
              <a:latin typeface="Arial"/>
              <a:ea typeface="Arial"/>
              <a:cs typeface="Arial"/>
            </a:endParaRPr>
          </a:p>
        </p:txBody>
      </p:sp>
      <p:sp>
        <p:nvSpPr>
          <p:cNvPr id="136" name="textbox 136"/>
          <p:cNvSpPr/>
          <p:nvPr/>
        </p:nvSpPr>
        <p:spPr>
          <a:xfrm>
            <a:off x="2197084" y="166752"/>
            <a:ext cx="1857375" cy="2247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587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tabLst/>
            </a:pPr>
            <a:r>
              <a:rPr sz="16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 series,MA serie</a:t>
            </a:r>
            <a:r>
              <a:rPr sz="1600" b="1" kern="0" spc="-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endParaRPr sz="1600" dirty="0">
              <a:latin typeface="Arial"/>
              <a:ea typeface="Arial"/>
              <a:cs typeface="Arial"/>
            </a:endParaRPr>
          </a:p>
        </p:txBody>
      </p:sp>
      <p:sp>
        <p:nvSpPr>
          <p:cNvPr id="138" name="textbox 138"/>
          <p:cNvSpPr/>
          <p:nvPr/>
        </p:nvSpPr>
        <p:spPr>
          <a:xfrm>
            <a:off x="825484" y="3581422"/>
            <a:ext cx="1484630" cy="1987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363"/>
              </a:lnSpc>
              <a:tabLst/>
            </a:pP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Self-controlled  MA</a:t>
            </a:r>
            <a:r>
              <a:rPr sz="1000" kern="0" spc="3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series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sp>
        <p:nvSpPr>
          <p:cNvPr id="140" name="textbox 140"/>
          <p:cNvSpPr/>
          <p:nvPr/>
        </p:nvSpPr>
        <p:spPr>
          <a:xfrm>
            <a:off x="819150" y="1695473"/>
            <a:ext cx="1300480" cy="1498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22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Automatic</a:t>
            </a:r>
            <a:r>
              <a:rPr sz="10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</a:t>
            </a:r>
            <a:r>
              <a:rPr sz="10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Series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pic>
        <p:nvPicPr>
          <p:cNvPr id="142" name="picture 14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5384791" y="533393"/>
            <a:ext cx="6350" cy="4883168"/>
          </a:xfrm>
          <a:prstGeom prst="rect">
            <a:avLst/>
          </a:prstGeom>
        </p:spPr>
      </p:pic>
      <p:sp>
        <p:nvSpPr>
          <p:cNvPr id="144" name="textbox 144"/>
          <p:cNvSpPr/>
          <p:nvPr/>
        </p:nvSpPr>
        <p:spPr>
          <a:xfrm rot="5400000">
            <a:off x="1616313" y="4926759"/>
            <a:ext cx="121285" cy="977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3200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508"/>
              </a:lnSpc>
              <a:tabLst/>
            </a:pP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刚</a:t>
            </a:r>
            <a:r>
              <a:rPr sz="400" kern="0" spc="-7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W</a:t>
            </a:r>
            <a:endParaRPr sz="400" dirty="0">
              <a:latin typeface="SimSun"/>
              <a:ea typeface="SimSun"/>
              <a:cs typeface="SimSun"/>
            </a:endParaRPr>
          </a:p>
        </p:txBody>
      </p:sp>
      <p:sp>
        <p:nvSpPr>
          <p:cNvPr id="146" name="textbox 146"/>
          <p:cNvSpPr/>
          <p:nvPr/>
        </p:nvSpPr>
        <p:spPr>
          <a:xfrm>
            <a:off x="1276350" y="4917610"/>
            <a:ext cx="86360" cy="1092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ts val="659"/>
              </a:lnSpc>
              <a:tabLst/>
            </a:pPr>
            <a:r>
              <a:rPr sz="500" kern="0" spc="-40" dirty="0">
                <a:solidFill>
                  <a:srgbClr val="30305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养</a:t>
            </a:r>
            <a:endParaRPr sz="500" dirty="0">
              <a:latin typeface="SimHei"/>
              <a:ea typeface="SimHei"/>
              <a:cs typeface="SimHe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ap:Properties xmlns:vt="http://schemas.openxmlformats.org/officeDocument/2006/docPropsVTypes" xmlns:ap="http://schemas.openxmlformats.org/officeDocument/2006/extended-properties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2025-06-21T11:21:44Z</dcterms:creat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wqlLaW5nc29mdCBQREYgdG8gV1BTIDExMEI</vt:lpwstr>
  </property>
  <property fmtid="{D5CDD505-2E9C-101B-9397-08002B2CF9AE}" pid="3" name="Created">
    <vt:filetime>2025-06-21T11:21:47</vt:filetime>
  </property>
  <property fmtid="{D5CDD505-2E9C-101B-9397-08002B2CF9AE}" pid="4" name="UsrData">
    <vt:lpwstr>68562546fa31aa001f7781d8wl</vt:lpwstr>
  </property>
</Properties>
</file>