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5748000" cy="2438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2" Type="http://schemas.openxmlformats.org/officeDocument/2006/relationships/viewProps" Target="viewProps.xml"/><Relationship Id="rId11" Type="http://schemas.openxmlformats.org/officeDocument/2006/relationships/tableStyles" Target="tableStyle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jpeg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65750" y="9102725"/>
            <a:ext cx="5016500" cy="61785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5702298" y="13373155"/>
            <a:ext cx="4173220" cy="164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064"/>
              </a:lnSpc>
              <a:tabLst/>
            </a:pP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magnification is continuously adjustable,the enla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rged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image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 a</a:t>
            </a: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endParaRPr sz="7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007"/>
              </a:lnSpc>
              <a:tabLst/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three-dimensio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nal sense,high resolution,and the image surface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flat.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79"/>
              </a:lnSpc>
              <a:spcBef>
                <a:spcPts val="591"/>
              </a:spcBef>
              <a:tabLst/>
            </a:pP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 focusing  component  has</a:t>
            </a:r>
            <a:r>
              <a:rPr sz="8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  feature,and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excessive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2000"/>
              </a:lnSpc>
              <a:spcBef>
                <a:spcPts val="3"/>
              </a:spcBef>
              <a:tabLst/>
            </a:pP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force</a:t>
            </a:r>
            <a:r>
              <a:rPr sz="800" kern="0" spc="1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800" kern="0" spc="1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1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800" kern="0" spc="2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position</a:t>
            </a:r>
            <a:r>
              <a:rPr sz="8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800" kern="0" spc="2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ot</a:t>
            </a:r>
            <a:r>
              <a:rPr sz="800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damage</a:t>
            </a:r>
            <a:r>
              <a:rPr sz="800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gear</a:t>
            </a:r>
            <a:r>
              <a:rPr sz="800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kern="0" spc="2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rack.It</a:t>
            </a:r>
            <a:r>
              <a:rPr sz="800" kern="0" spc="2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800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kern="0" spc="2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8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stroke,suitable  for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various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types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8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products.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4000"/>
              </a:lnSpc>
              <a:spcBef>
                <a:spcPts val="648"/>
              </a:spcBef>
              <a:tabLst/>
            </a:pP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Two-color working board to meet the</a:t>
            </a:r>
            <a:r>
              <a:rPr sz="8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 of different color samples,products with</a:t>
            </a:r>
            <a:r>
              <a:rPr sz="8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source also have transparent working bo</a:t>
            </a:r>
            <a:r>
              <a:rPr sz="8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ard</a:t>
            </a:r>
            <a:endParaRPr sz="8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004"/>
              </a:lnSpc>
              <a:spcBef>
                <a:spcPts val="165"/>
              </a:spcBef>
              <a:tabLst/>
            </a:pP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oModel with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 features built-in top and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bottom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ight</a:t>
            </a:r>
            <a:endParaRPr sz="800" dirty="0">
              <a:latin typeface="Arial"/>
              <a:ea typeface="Arial"/>
              <a:cs typeface="Arial"/>
            </a:endParaRPr>
          </a:p>
          <a:p>
            <a:pPr marL="145414" algn="l" rtl="0" eaLnBrk="0">
              <a:lnSpc>
                <a:spcPts val="1000"/>
              </a:lnSpc>
              <a:tabLst/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sources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infinitely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adjustable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brightness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4"/>
              </a:lnSpc>
              <a:tabLst/>
            </a:pP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 three-eyed   model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800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  to   a</a:t>
            </a:r>
            <a:r>
              <a:rPr sz="8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amera  for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computer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1"/>
              </a:spcBef>
              <a:tabLst/>
            </a:pP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800" b="1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800" b="1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</a:t>
            </a:r>
            <a:r>
              <a:rPr sz="800" b="1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directly</a:t>
            </a:r>
            <a:r>
              <a:rPr sz="800" b="1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b="1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b="1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nitor</a:t>
            </a:r>
            <a:r>
              <a:rPr sz="8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800" b="1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intuitive</a:t>
            </a:r>
            <a:r>
              <a:rPr sz="800" b="1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display.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26106" y="11922121"/>
            <a:ext cx="4489467" cy="1339879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5702298" y="10293086"/>
            <a:ext cx="3630295" cy="15195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8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Features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2000"/>
              </a:lnSpc>
              <a:spcBef>
                <a:spcPts val="250"/>
              </a:spcBef>
              <a:tabLst/>
            </a:pP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Wide-angle</a:t>
            </a:r>
            <a:r>
              <a:rPr sz="800" kern="0" spc="2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8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field</a:t>
            </a:r>
            <a:r>
              <a:rPr sz="800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800" kern="0" spc="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view</a:t>
            </a:r>
            <a:r>
              <a:rPr sz="800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eyepiece</a:t>
            </a:r>
            <a:r>
              <a:rPr sz="800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quipped</a:t>
            </a:r>
            <a:r>
              <a:rPr sz="800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8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WF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10x</a:t>
            </a:r>
            <a:r>
              <a:rPr sz="800" kern="0" spc="1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eyepiece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  a  larger  field  of  view  and  more  comfortab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le  observation;binocular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vision  adjustable  to  accommodate  any</a:t>
            </a:r>
            <a:r>
              <a:rPr sz="8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eyesight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clearly  visibl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without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glasses;vision  compensatio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8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  meet  different   user</a:t>
            </a:r>
            <a:r>
              <a:rPr sz="8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45414" algn="l" rtl="0" eaLnBrk="0">
              <a:lnSpc>
                <a:spcPct val="100000"/>
              </a:lnSpc>
              <a:spcBef>
                <a:spcPts val="5"/>
              </a:spcBef>
              <a:tabLst/>
            </a:pP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Coated objective eyepiece,more clear imaging,tube made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8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copper,excellent 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032875"/>
            <a:ext cx="4762500" cy="631825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5708634" y="14404967"/>
            <a:ext cx="4318634" cy="857885"/>
          </a:xfrm>
          <a:prstGeom prst="rect">
            <a:avLst/>
          </a:prstGeom>
          <a:solidFill>
            <a:srgbClr val="F5F6F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12850" algn="l" rtl="0" eaLnBrk="0">
              <a:lnSpc>
                <a:spcPct val="84000"/>
              </a:lnSpc>
              <a:spcBef>
                <a:spcPts val="6"/>
              </a:spcBef>
              <a:tabLst/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Coated objective</a:t>
            </a:r>
            <a:r>
              <a:rPr sz="14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lens</a:t>
            </a:r>
            <a:endParaRPr sz="1400" dirty="0">
              <a:latin typeface="Arial"/>
              <a:ea typeface="Arial"/>
              <a:cs typeface="Arial"/>
            </a:endParaRPr>
          </a:p>
          <a:p>
            <a:pPr marL="317500" algn="l" rtl="0" eaLnBrk="0">
              <a:lnSpc>
                <a:spcPct val="74000"/>
              </a:lnSpc>
              <a:spcBef>
                <a:spcPts val="921"/>
              </a:spcBef>
              <a:tabLst/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imaging</a:t>
            </a:r>
            <a:r>
              <a:rPr sz="11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clearer,with the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barrel made of pu</a:t>
            </a: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copper</a:t>
            </a:r>
            <a:endParaRPr sz="1100" dirty="0">
              <a:latin typeface="Arial"/>
              <a:ea typeface="Arial"/>
              <a:cs typeface="Arial"/>
            </a:endParaRPr>
          </a:p>
          <a:p>
            <a:pPr marL="317500" algn="l" rtl="0" eaLnBrk="0">
              <a:lnSpc>
                <a:spcPts val="1438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 high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-quality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material.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6508750" y="9798843"/>
            <a:ext cx="2715895" cy="723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7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0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Details</a:t>
            </a:r>
            <a:r>
              <a:rPr sz="2000" b="1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highlight quality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1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79450" algn="l" rtl="0" eaLnBrk="0">
              <a:lnSpc>
                <a:spcPct val="86000"/>
              </a:lnSpc>
              <a:spcBef>
                <a:spcPts val="1"/>
              </a:spcBef>
              <a:tabLst/>
            </a:pP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DETAILS</a:t>
            </a:r>
            <a:r>
              <a:rPr sz="7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HIGHLIGHTQUALITY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5748000" cy="2438400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730290" y="18924578"/>
            <a:ext cx="13722985" cy="49549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2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267565" algn="l" rtl="0" eaLnBrk="0">
              <a:lnSpc>
                <a:spcPct val="83000"/>
              </a:lnSpc>
              <a:tabLst/>
            </a:pPr>
            <a:r>
              <a:rPr sz="2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</a:t>
            </a:r>
            <a:endParaRPr sz="2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94814" algn="l" rtl="0" eaLnBrk="0">
              <a:lnSpc>
                <a:spcPct val="89000"/>
              </a:lnSpc>
              <a:spcBef>
                <a:spcPts val="311"/>
              </a:spcBef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Compressing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682750" algn="l" rtl="0" eaLnBrk="0">
              <a:lnSpc>
                <a:spcPts val="760"/>
              </a:lnSpc>
              <a:spcBef>
                <a:spcPts val="109"/>
              </a:spcBef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tablets</a:t>
            </a:r>
            <a:endParaRPr sz="1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spcBef>
                <a:spcPts val="3"/>
              </a:spcBef>
              <a:tabLst/>
            </a:pPr>
            <a:r>
              <a:rPr sz="2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</a:t>
            </a:r>
            <a:endParaRPr sz="2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385"/>
              </a:lnSpc>
              <a:spcBef>
                <a:spcPts val="512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platform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4799965" algn="l" rtl="0" eaLnBrk="0">
              <a:lnSpc>
                <a:spcPct val="83000"/>
              </a:lnSpc>
              <a:spcBef>
                <a:spcPts val="3"/>
              </a:spcBef>
              <a:tabLst/>
            </a:pPr>
            <a:r>
              <a:rPr sz="2300" kern="0" spc="10" dirty="0">
                <a:solidFill>
                  <a:srgbClr val="3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</a:t>
            </a:r>
            <a:r>
              <a:rPr sz="2300" kern="0" spc="10" dirty="0">
                <a:solidFill>
                  <a:srgbClr val="A0B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HEN</a:t>
            </a:r>
            <a:endParaRPr sz="2300" dirty="0">
              <a:latin typeface="Arial"/>
              <a:ea typeface="Arial"/>
              <a:cs typeface="Arial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1022416" y="1891399"/>
            <a:ext cx="8775700" cy="67583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ct val="79000"/>
              </a:lnSpc>
              <a:tabLst/>
            </a:pPr>
            <a:r>
              <a:rPr sz="5600" b="1" kern="0" spc="-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Binocular Microscope</a:t>
            </a:r>
            <a:endParaRPr sz="5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950"/>
              </a:lnSpc>
              <a:tabLst/>
            </a:pPr>
            <a:r>
              <a:rPr sz="57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Structural displa</a:t>
            </a:r>
            <a:r>
              <a:rPr sz="57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5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6514" algn="l" rtl="0" eaLnBrk="0">
              <a:lnSpc>
                <a:spcPts val="3884"/>
              </a:lnSpc>
              <a:spcBef>
                <a:spcPts val="847"/>
              </a:spcBef>
              <a:tabLst/>
            </a:pP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CTV</a:t>
            </a:r>
            <a:r>
              <a:rPr sz="2800" kern="0" spc="2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r>
              <a:rPr sz="2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2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</a:t>
            </a:r>
            <a:r>
              <a:rPr sz="2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2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2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</a:t>
            </a:r>
            <a:r>
              <a:rPr sz="2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computer</a:t>
            </a:r>
            <a:endParaRPr sz="2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6514" algn="l" rtl="0" eaLnBrk="0">
              <a:lnSpc>
                <a:spcPct val="81000"/>
              </a:lnSpc>
              <a:spcBef>
                <a:spcPts val="1152"/>
              </a:spcBef>
              <a:tabLst/>
            </a:pPr>
            <a:r>
              <a:rPr sz="3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  model:LC-SMS-4T</a:t>
            </a:r>
            <a:r>
              <a:rPr sz="3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type</a:t>
            </a:r>
            <a:endParaRPr sz="3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56514" algn="l" rtl="0" eaLnBrk="0">
              <a:lnSpc>
                <a:spcPct val="82000"/>
              </a:lnSpc>
              <a:tabLst/>
            </a:pPr>
            <a:r>
              <a:rPr sz="2000" kern="0" spc="-40" dirty="0">
                <a:solidFill>
                  <a:srgbClr val="4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STEREOMICROSCOPE STRUC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94165" y="9226661"/>
            <a:ext cx="5283139" cy="518160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9867909" y="9442502"/>
            <a:ext cx="2326639" cy="2483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726"/>
              </a:lnSpc>
              <a:tabLst/>
            </a:pP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CTV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endParaRPr sz="2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475"/>
              </a:lnSpc>
              <a:tabLst/>
            </a:pPr>
            <a:r>
              <a:rPr sz="1700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mask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385"/>
              </a:lnSpc>
              <a:spcBef>
                <a:spcPts val="5"/>
              </a:spcBef>
              <a:tabLst/>
            </a:pP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Diopter</a:t>
            </a:r>
            <a:r>
              <a:rPr sz="17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ment</a:t>
            </a:r>
            <a:r>
              <a:rPr sz="17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1657375" y="16008412"/>
            <a:ext cx="2635250" cy="1601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1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2300" b="1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23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ocking scre</a:t>
            </a:r>
            <a:r>
              <a:rPr sz="2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00" algn="l" rtl="0" eaLnBrk="0">
              <a:lnSpc>
                <a:spcPct val="95000"/>
              </a:lnSpc>
              <a:spcBef>
                <a:spcPts val="5"/>
              </a:spcBef>
              <a:tabLst/>
            </a:pP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Objective</a:t>
            </a: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2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Lens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1123990" y="8799534"/>
            <a:ext cx="1786254" cy="2257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TURE</a:t>
            </a:r>
            <a:r>
              <a:rPr sz="17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13664" algn="l" rtl="0" eaLnBrk="0">
              <a:lnSpc>
                <a:spcPct val="80000"/>
              </a:lnSpc>
              <a:spcBef>
                <a:spcPts val="2"/>
              </a:spcBef>
              <a:tabLst/>
            </a:pP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Eyepiece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12585700" y="12905333"/>
            <a:ext cx="2259329" cy="1769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203"/>
              </a:lnSpc>
              <a:tabLst/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Microscope</a:t>
            </a:r>
            <a:r>
              <a:rPr sz="23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15265" algn="l" rtl="0" eaLnBrk="0">
              <a:lnSpc>
                <a:spcPts val="2385"/>
              </a:lnSpc>
              <a:spcBef>
                <a:spcPts val="3"/>
              </a:spcBef>
              <a:tabLst/>
            </a:pP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Zoom</a:t>
            </a:r>
            <a:r>
              <a:rPr sz="1700" kern="0" spc="3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handwheel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353525" y="13239781"/>
            <a:ext cx="1644721" cy="1923898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13239714" y="16209396"/>
            <a:ext cx="1751964" cy="876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04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2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Focusing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handwheel</a:t>
            </a:r>
            <a:endParaRPr sz="2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5748000" cy="24371320"/>
          </a:xfrm>
          <a:prstGeom prst="rect">
            <a:avLst/>
          </a:prstGeom>
        </p:spPr>
      </p:pic>
      <p:graphicFrame>
        <p:nvGraphicFramePr>
          <p:cNvPr id="38" name="table 38"/>
          <p:cNvGraphicFramePr>
            <a:graphicFrameLocks noGrp="1"/>
          </p:cNvGraphicFramePr>
          <p:nvPr/>
        </p:nvGraphicFramePr>
        <p:xfrm>
          <a:off x="1120759" y="14798643"/>
          <a:ext cx="13527405" cy="9512300"/>
        </p:xfrm>
        <a:graphic>
          <a:graphicData uri="http://schemas.openxmlformats.org/drawingml/2006/table">
            <a:tbl>
              <a:tblPr/>
              <a:tblGrid>
                <a:gridCol w="4124325"/>
                <a:gridCol w="2578100"/>
                <a:gridCol w="3371850"/>
                <a:gridCol w="3453129"/>
              </a:tblGrid>
              <a:tr h="568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33475" algn="l" rtl="0" eaLnBrk="0">
                        <a:lnSpc>
                          <a:spcPts val="279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22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</a:t>
                      </a:r>
                      <a:r>
                        <a:rPr sz="2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7550" algn="l" rtl="0" eaLnBrk="0">
                        <a:lnSpc>
                          <a:spcPts val="279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2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SMS</a:t>
                      </a:r>
                      <a:r>
                        <a:rPr sz="2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-4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0764" algn="l" rtl="0" eaLnBrk="0">
                        <a:lnSpc>
                          <a:spcPct val="8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SMS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-4T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50" algn="l" rtl="0" eaLnBrk="0">
                        <a:lnSpc>
                          <a:spcPct val="8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22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SMS</a:t>
                      </a:r>
                      <a:r>
                        <a:rPr sz="22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-4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TL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3625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2800" kern="0" spc="5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</a:t>
                      </a:r>
                      <a:r>
                        <a:rPr sz="2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3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3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115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3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3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74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8714" algn="l" rtl="0" eaLnBrk="0">
                        <a:lnSpc>
                          <a:spcPts val="2792"/>
                        </a:lnSpc>
                        <a:tabLst/>
                      </a:pP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100-240V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2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7139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2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Frequency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0" algn="l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3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3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1150" algn="l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3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3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19200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50/60Hz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4975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2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8745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3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3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115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3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3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tabLst/>
                      </a:pPr>
                      <a:r>
                        <a:rPr sz="2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Upper</a:t>
                      </a:r>
                      <a:r>
                        <a:rPr sz="2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20,0</a:t>
                      </a:r>
                      <a:r>
                        <a:rPr sz="22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00/Lower</a:t>
                      </a:r>
                      <a:r>
                        <a:rPr sz="22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30,000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6290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Eyepiece</a:t>
                      </a:r>
                      <a:r>
                        <a:rPr sz="2800" kern="0" spc="5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count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12850" algn="l" rtl="0" eaLnBrk="0">
                        <a:lnSpc>
                          <a:spcPts val="281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12264" algn="l" rtl="0" eaLnBrk="0">
                        <a:lnSpc>
                          <a:spcPts val="279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0" algn="l" rtl="0" eaLnBrk="0">
                        <a:lnSpc>
                          <a:spcPts val="279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531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772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2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22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04289" algn="l" rtl="0" eaLnBrk="0">
                        <a:lnSpc>
                          <a:spcPct val="81000"/>
                        </a:lnSpc>
                        <a:spcBef>
                          <a:spcPts val="16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</a:t>
                      </a: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3150" algn="l" rtl="0" eaLnBrk="0">
                        <a:lnSpc>
                          <a:spcPts val="279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10x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6850" algn="l" rtl="0" eaLnBrk="0">
                        <a:lnSpc>
                          <a:spcPts val="279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10x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04314" algn="l" rtl="0" eaLnBrk="0">
                        <a:lnSpc>
                          <a:spcPts val="279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10x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004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3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CTV</a:t>
                      </a:r>
                      <a:r>
                        <a:rPr sz="3100" kern="0" spc="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3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connecting</a:t>
                      </a:r>
                      <a:r>
                        <a:rPr sz="31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3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3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800" algn="l" rtl="0" eaLnBrk="0">
                        <a:lnSpc>
                          <a:spcPts val="259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3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</a:t>
                      </a:r>
                      <a:endParaRPr sz="3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0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6850" algn="l" rtl="0" eaLnBrk="0">
                        <a:lnSpc>
                          <a:spcPct val="67000"/>
                        </a:lnSpc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Yes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0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04314" algn="l" rtl="0" eaLnBrk="0">
                        <a:lnSpc>
                          <a:spcPct val="67000"/>
                        </a:lnSpc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Yes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2190"/>
                        </a:lnSpc>
                        <a:tabLst/>
                      </a:pP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Does it</a:t>
                      </a:r>
                      <a:r>
                        <a:rPr sz="1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include</a:t>
                      </a:r>
                      <a:r>
                        <a:rPr sz="1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</a:t>
                      </a:r>
                      <a:r>
                        <a:rPr sz="1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</a:t>
                      </a:r>
                      <a:r>
                        <a:rPr sz="1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ght</a:t>
                      </a:r>
                      <a:r>
                        <a:rPr sz="1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source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8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04900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2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43050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04314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Yes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6985" indent="-842010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 range of</a:t>
                      </a:r>
                      <a:r>
                        <a:rPr sz="1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spotlight</a:t>
                      </a:r>
                      <a:r>
                        <a:rPr sz="1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source</a:t>
                      </a:r>
                      <a:r>
                        <a:rPr sz="2200" kern="0" spc="5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97350" algn="l" rtl="0" eaLnBrk="0">
                        <a:lnSpc>
                          <a:spcPts val="279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796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0000"/>
                        </a:lnSpc>
                        <a:tabLst/>
                      </a:pPr>
                      <a:r>
                        <a:rPr sz="1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base light</a:t>
                      </a: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1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ource</a:t>
                      </a:r>
                      <a:r>
                        <a:rPr sz="1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 adjustment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01164" algn="l" rtl="0" eaLnBrk="0">
                        <a:lnSpc>
                          <a:spcPct val="8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1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97350" algn="l" rtl="0" eaLnBrk="0">
                        <a:lnSpc>
                          <a:spcPts val="2792"/>
                        </a:lnSpc>
                        <a:tabLst/>
                      </a:pPr>
                      <a:r>
                        <a:rPr sz="2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0-150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75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tabLst/>
                      </a:pPr>
                      <a:r>
                        <a:rPr sz="22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</a:t>
                      </a:r>
                      <a:r>
                        <a:rPr sz="22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andard objective magnificatio</a:t>
                      </a:r>
                      <a:r>
                        <a:rPr sz="2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6865" algn="l" rtl="0" eaLnBrk="0">
                        <a:lnSpc>
                          <a:spcPts val="278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0.7-4.5x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5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tabLst/>
                      </a:pP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</a:t>
                      </a:r>
                      <a:r>
                        <a:rPr sz="2200" kern="0" spc="4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lifting</a:t>
                      </a:r>
                      <a:r>
                        <a:rPr sz="22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travel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70300" algn="l" rtl="0" eaLnBrk="0">
                        <a:lnSpc>
                          <a:spcPts val="279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130mm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200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66139" indent="-571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2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Binocular</a:t>
                      </a:r>
                      <a:r>
                        <a:rPr sz="2000" kern="0" spc="8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eyepiece</a:t>
                      </a:r>
                      <a:r>
                        <a:rPr sz="2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2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adjustment</a:t>
                      </a:r>
                      <a:r>
                        <a:rPr sz="2000" kern="0" spc="8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distance</a:t>
                      </a:r>
                      <a:endParaRPr sz="2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23615" algn="l" rtl="0" eaLnBrk="0">
                        <a:lnSpc>
                          <a:spcPts val="2792"/>
                        </a:lnSpc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55-75mm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7240" algn="l" rtl="0" eaLnBrk="0">
                        <a:lnSpc>
                          <a:spcPts val="279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Worktable</a:t>
                      </a:r>
                      <a:r>
                        <a:rPr sz="22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86050" algn="l" rtl="0" eaLnBrk="0">
                        <a:lnSpc>
                          <a:spcPts val="279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95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5250" algn="l" rtl="0" eaLnBrk="0">
                        <a:lnSpc>
                          <a:spcPts val="279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125mm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237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2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Worktable</a:t>
                      </a:r>
                      <a:r>
                        <a:rPr sz="22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115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Black</a:t>
                      </a:r>
                      <a:r>
                        <a:rPr sz="22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22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white</a:t>
                      </a:r>
                      <a:r>
                        <a:rPr sz="22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acrylic</a:t>
                      </a:r>
                      <a:r>
                        <a:rPr sz="22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859"/>
                        </a:lnSpc>
                        <a:tabLst/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Window gl</a:t>
                      </a:r>
                      <a:r>
                        <a:rPr sz="1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ass,black and white acrylic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48739" algn="l" rtl="0" eaLnBrk="0">
                        <a:lnSpc>
                          <a:spcPct val="94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2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22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10965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5KG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1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2200" kern="0" spc="7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22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38450" algn="l" rtl="0" eaLnBrk="0">
                        <a:lnSpc>
                          <a:spcPts val="279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256×200×450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99" y="38039"/>
            <a:ext cx="15690836" cy="5480059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159980" y="6870679"/>
            <a:ext cx="4578415" cy="730252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1066769" y="6388120"/>
            <a:ext cx="4140306" cy="7804100"/>
            <a:chOff x="0" y="0"/>
            <a:chExt cx="4140306" cy="7804100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4140306" cy="7804099"/>
            </a:xfrm>
            <a:prstGeom prst="rect">
              <a:avLst/>
            </a:prstGeom>
          </p:spPr>
        </p:pic>
        <p:sp>
          <p:nvSpPr>
            <p:cNvPr id="46" name="textbox 46"/>
            <p:cNvSpPr/>
            <p:nvPr/>
          </p:nvSpPr>
          <p:spPr>
            <a:xfrm>
              <a:off x="-12700" y="-12700"/>
              <a:ext cx="4166234" cy="79222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965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097914" algn="l" rtl="0" eaLnBrk="0">
                <a:lnSpc>
                  <a:spcPct val="82000"/>
                </a:lnSpc>
                <a:tabLst/>
              </a:pPr>
              <a:r>
                <a:rPr sz="32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LC-SMS-4</a:t>
              </a:r>
              <a:endParaRPr sz="32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48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835578" y="6673901"/>
            <a:ext cx="3994165" cy="654685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6210223" y="13607978"/>
            <a:ext cx="2940151" cy="584241"/>
            <a:chOff x="0" y="0"/>
            <a:chExt cx="2940151" cy="584241"/>
          </a:xfrm>
        </p:grpSpPr>
        <p:pic>
          <p:nvPicPr>
            <p:cNvPr id="50" name="picture 5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940151" cy="584241"/>
            </a:xfrm>
            <a:prstGeom prst="rect">
              <a:avLst/>
            </a:prstGeom>
          </p:spPr>
        </p:pic>
        <p:sp>
          <p:nvSpPr>
            <p:cNvPr id="52" name="textbox 52"/>
            <p:cNvSpPr/>
            <p:nvPr/>
          </p:nvSpPr>
          <p:spPr>
            <a:xfrm>
              <a:off x="-12700" y="-12700"/>
              <a:ext cx="2966085" cy="7023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25450" algn="l" rtl="0" eaLnBrk="0">
                <a:lnSpc>
                  <a:spcPct val="82000"/>
                </a:lnSpc>
                <a:spcBef>
                  <a:spcPts val="1"/>
                </a:spcBef>
                <a:tabLst/>
              </a:pPr>
              <a:r>
                <a:rPr sz="3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32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32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SMS</a:t>
              </a:r>
              <a:r>
                <a:rPr sz="32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-4T</a:t>
              </a:r>
              <a:endParaRPr sz="32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4" name="textbox 54"/>
          <p:cNvSpPr/>
          <p:nvPr/>
        </p:nvSpPr>
        <p:spPr>
          <a:xfrm>
            <a:off x="11042711" y="13913922"/>
            <a:ext cx="2445385" cy="4279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76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3200" b="1" kern="0" spc="0" dirty="0">
                <a:solidFill>
                  <a:srgbClr val="A0A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LC-SMS-4TL</a:t>
            </a:r>
            <a:endParaRPr sz="3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table 56"/>
          <p:cNvGraphicFramePr>
            <a:graphicFrameLocks noGrp="1"/>
          </p:cNvGraphicFramePr>
          <p:nvPr/>
        </p:nvGraphicFramePr>
        <p:xfrm>
          <a:off x="5832475" y="12030057"/>
          <a:ext cx="4076700" cy="2876550"/>
        </p:xfrm>
        <a:graphic>
          <a:graphicData uri="http://schemas.openxmlformats.org/drawingml/2006/table">
            <a:tbl>
              <a:tblPr/>
              <a:tblGrid>
                <a:gridCol w="1317625"/>
                <a:gridCol w="1435100"/>
                <a:gridCol w="1323975"/>
              </a:tblGrid>
              <a:tr h="168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2444" algn="l" rtl="0" eaLnBrk="0">
                        <a:lnSpc>
                          <a:spcPts val="90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AB0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101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SMS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-6L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AB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846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SMS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-6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AB01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687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 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050" algn="l" rtl="0" eaLnBrk="0">
                        <a:lnSpc>
                          <a:spcPts val="89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100-240V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9900" algn="l" rtl="0" eaLnBrk="0">
                        <a:lnSpc>
                          <a:spcPts val="89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100-240V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132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Frequency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6100" algn="l" rtl="0" eaLnBrk="0">
                        <a:lnSpc>
                          <a:spcPts val="86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50/60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0" algn="l" rtl="0" eaLnBrk="0">
                        <a:lnSpc>
                          <a:spcPts val="86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/60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6575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Upper 20,000/Lower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30,000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Upper 20,000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/Lower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30,000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702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Eyepiece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coun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1515" algn="l" rtl="0" eaLnBrk="0">
                        <a:lnSpc>
                          <a:spcPts val="89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0" algn="l" rtl="0" eaLnBrk="0">
                        <a:lnSpc>
                          <a:spcPts val="89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eyepie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 magnification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1350" algn="l" rtl="0" eaLnBrk="0">
                        <a:lnSpc>
                          <a:spcPts val="89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4200" algn="l" rtl="0" eaLnBrk="0">
                        <a:lnSpc>
                          <a:spcPts val="89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CTV connect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ing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0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3565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Does it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include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source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2619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356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275590" indent="-133350" algn="l" rtl="0" eaLnBrk="0">
                        <a:lnSpc>
                          <a:spcPct val="10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 rangeof spotli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gh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source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sity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473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26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63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base light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source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ensity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adjustment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8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9275" algn="l" rtl="0" eaLnBrk="0">
                        <a:lnSpc>
                          <a:spcPts val="316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265" algn="l" rtl="0" eaLnBrk="0">
                        <a:lnSpc>
                          <a:spcPts val="89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0" algn="l" rtl="0" eaLnBrk="0">
                        <a:lnSpc>
                          <a:spcPts val="89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ob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jective magnification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500" algn="l" rtl="0" eaLnBrk="0">
                        <a:lnSpc>
                          <a:spcPts val="89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0.8-5x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3715" algn="l" rtl="0" eaLnBrk="0">
                        <a:lnSpc>
                          <a:spcPts val="89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0.8-5x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224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</a:t>
                      </a:r>
                      <a:r>
                        <a:rPr sz="7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lifting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travel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265" algn="l" rtl="0" eaLnBrk="0">
                        <a:lnSpc>
                          <a:spcPts val="89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0" algn="l" rtl="0" eaLnBrk="0">
                        <a:lnSpc>
                          <a:spcPts val="89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743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6090" indent="-221615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Binocular eyepiece adjustment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distance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6100" algn="l" rtl="0" eaLnBrk="0">
                        <a:lnSpc>
                          <a:spcPts val="89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55-75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50" algn="l" rtl="0" eaLnBrk="0">
                        <a:lnSpc>
                          <a:spcPts val="89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55-75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9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Worktable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diameter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265" algn="l" rtl="0" eaLnBrk="0">
                        <a:lnSpc>
                          <a:spcPts val="89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0" algn="l" rtl="0" eaLnBrk="0">
                        <a:lnSpc>
                          <a:spcPts val="89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9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Worktable material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Window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black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white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acrylic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4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Window glass,black and whi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acrylic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227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 Weight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1350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4200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6375" algn="l" rtl="0" eaLnBrk="0">
                        <a:lnSpc>
                          <a:spcPts val="85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size(LxWxH)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560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300×293×39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300×293×39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077215" y="9347193"/>
            <a:ext cx="1530334" cy="2197123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146784" y="9359872"/>
            <a:ext cx="1473231" cy="2171704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6400815" y="11633193"/>
            <a:ext cx="888968" cy="177816"/>
            <a:chOff x="0" y="0"/>
            <a:chExt cx="888968" cy="177816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888968" cy="177816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914400" cy="2292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  <a:tabLst/>
              </a:pPr>
              <a:endParaRPr sz="500" dirty="0">
                <a:latin typeface="Arial"/>
                <a:ea typeface="Arial"/>
                <a:cs typeface="Arial"/>
              </a:endParaRPr>
            </a:p>
            <a:p>
              <a:pPr marL="139064" algn="l" rtl="0" eaLnBrk="0">
                <a:lnSpc>
                  <a:spcPct val="85000"/>
                </a:lnSpc>
                <a:spcBef>
                  <a:spcPts val="3"/>
                </a:spcBef>
                <a:tabLst/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SMS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-6L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8534415" y="11633193"/>
            <a:ext cx="888968" cy="171445"/>
            <a:chOff x="0" y="0"/>
            <a:chExt cx="888968" cy="171445"/>
          </a:xfrm>
        </p:grpSpPr>
        <p:pic>
          <p:nvPicPr>
            <p:cNvPr id="66" name="picture 6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888968" cy="171445"/>
            </a:xfrm>
            <a:prstGeom prst="rect">
              <a:avLst/>
            </a:prstGeom>
          </p:spPr>
        </p:pic>
        <p:sp>
          <p:nvSpPr>
            <p:cNvPr id="68" name="textbox 68"/>
            <p:cNvSpPr/>
            <p:nvPr/>
          </p:nvSpPr>
          <p:spPr>
            <a:xfrm>
              <a:off x="-12700" y="-12700"/>
              <a:ext cx="914400" cy="2228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  <a:tabLst/>
              </a:pPr>
              <a:endParaRPr sz="600" dirty="0">
                <a:latin typeface="Arial"/>
                <a:ea typeface="Arial"/>
                <a:cs typeface="Arial"/>
              </a:endParaRPr>
            </a:p>
            <a:p>
              <a:pPr marL="94614" algn="l" rtl="0" eaLnBrk="0">
                <a:lnSpc>
                  <a:spcPct val="85000"/>
                </a:lnSpc>
                <a:spcBef>
                  <a:spcPts val="2"/>
                </a:spcBef>
                <a:tabLst/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9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SMS</a:t>
              </a:r>
              <a:r>
                <a:rPr sz="9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-6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TL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24025" y="5689600"/>
            <a:ext cx="12299950" cy="13004800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2327306" y="5858716"/>
            <a:ext cx="7501890" cy="38804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780"/>
              </a:lnSpc>
              <a:tabLst/>
            </a:pPr>
            <a:r>
              <a:rPr sz="62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endParaRPr sz="62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spcBef>
                <a:spcPts val="1811"/>
              </a:spcBef>
              <a:tabLst/>
            </a:pPr>
            <a:r>
              <a:rPr sz="6000" b="1" kern="0" spc="-2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</a:t>
            </a:r>
            <a:r>
              <a:rPr sz="6000" b="1" kern="0" spc="-2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6000" b="1" kern="0" spc="4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0" b="1" kern="0" spc="-2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</a:t>
            </a:r>
            <a:r>
              <a:rPr sz="6000" b="1" kern="0" spc="-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6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4730115" algn="l" rtl="0" eaLnBrk="0">
              <a:lnSpc>
                <a:spcPct val="83000"/>
              </a:lnSpc>
              <a:spcBef>
                <a:spcPts val="1"/>
              </a:spcBef>
              <a:tabLst/>
            </a:pPr>
            <a:r>
              <a:rPr sz="19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1900" kern="0" spc="1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1900" dirty="0">
              <a:latin typeface="Arial"/>
              <a:ea typeface="Arial"/>
              <a:cs typeface="Arial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1952649" y="15505019"/>
            <a:ext cx="7757159" cy="2591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97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0000"/>
              </a:lnSpc>
              <a:tabLst/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Two-color workbench with anti-glass wo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rkbench</a:t>
            </a:r>
            <a:endParaRPr sz="1200" dirty="0">
              <a:latin typeface="Arial"/>
              <a:ea typeface="Arial"/>
              <a:cs typeface="Arial"/>
            </a:endParaRPr>
          </a:p>
          <a:p>
            <a:pPr marL="3269615" algn="l" rtl="0" eaLnBrk="0">
              <a:lnSpc>
                <a:spcPts val="1840"/>
              </a:lnSpc>
              <a:spcBef>
                <a:spcPts val="946"/>
              </a:spcBef>
              <a:tabLst/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CTV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endParaRPr sz="1300" dirty="0">
              <a:latin typeface="Arial"/>
              <a:ea typeface="Arial"/>
              <a:cs typeface="Arial"/>
            </a:endParaRPr>
          </a:p>
          <a:p>
            <a:pPr marL="3269615" algn="l" rtl="0" eaLnBrk="0">
              <a:lnSpc>
                <a:spcPts val="2500"/>
              </a:lnSpc>
              <a:tabLst/>
            </a:pP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</a:t>
            </a:r>
            <a:r>
              <a:rPr sz="13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sz="1300" dirty="0">
              <a:latin typeface="Arial"/>
              <a:ea typeface="Arial"/>
              <a:cs typeface="Arial"/>
            </a:endParaRPr>
          </a:p>
          <a:p>
            <a:pPr marL="3269615" algn="l" rtl="0" eaLnBrk="0">
              <a:lnSpc>
                <a:spcPct val="85000"/>
              </a:lnSpc>
              <a:spcBef>
                <a:spcPts val="240"/>
              </a:spcBef>
              <a:tabLst/>
            </a:pP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Conformity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013"/>
              </a:spcBef>
              <a:tabLst/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13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4806950" algn="l" rtl="0" eaLnBrk="0">
              <a:lnSpc>
                <a:spcPct val="83000"/>
              </a:lnSpc>
              <a:spcBef>
                <a:spcPts val="1"/>
              </a:spcBef>
              <a:tabLst/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Eyepiece  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Mirror cover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8632876" y="12409306"/>
            <a:ext cx="4469129" cy="19551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4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840"/>
              </a:lnSpc>
              <a:spcBef>
                <a:spcPts val="2"/>
              </a:spcBef>
              <a:tabLst/>
            </a:pP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Mirror body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0893484" y="15435211"/>
            <a:ext cx="2660650" cy="268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9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tabLst/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Cab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3"/>
              </a:spcBef>
              <a:tabLst/>
            </a:pP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Dust</a:t>
            </a:r>
            <a:r>
              <a:rPr sz="1300" b="1" kern="0" spc="2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2060520" y="11351824"/>
            <a:ext cx="2073275" cy="26663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9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2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2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SMS</a:t>
            </a:r>
            <a:r>
              <a:rPr sz="2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-4</a:t>
            </a:r>
            <a:r>
              <a:rPr sz="2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TL</a:t>
            </a:r>
            <a:endParaRPr sz="2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723900" algn="l" rtl="0" eaLnBrk="0">
              <a:lnSpc>
                <a:spcPts val="1439"/>
              </a:lnSpc>
              <a:spcBef>
                <a:spcPts val="578"/>
              </a:spcBef>
              <a:tabLst/>
            </a:pP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Mirror</a:t>
            </a:r>
            <a:endParaRPr sz="1900" dirty="0">
              <a:latin typeface="Arial"/>
              <a:ea typeface="Arial"/>
              <a:cs typeface="Arial"/>
            </a:endParaRPr>
          </a:p>
          <a:p>
            <a:pPr marL="736600" algn="l" rtl="0" eaLnBrk="0">
              <a:lnSpc>
                <a:spcPts val="2775"/>
              </a:lnSpc>
              <a:tabLst/>
            </a:pPr>
            <a:r>
              <a:rPr sz="1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endParaRPr sz="1900" dirty="0">
              <a:latin typeface="Arial"/>
              <a:ea typeface="Arial"/>
              <a:cs typeface="Arial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2168514" y="15003820"/>
            <a:ext cx="983614" cy="295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6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Lighting</a:t>
            </a:r>
            <a:endParaRPr sz="2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 84"/>
          <p:cNvSpPr/>
          <p:nvPr/>
        </p:nvSpPr>
        <p:spPr>
          <a:xfrm>
            <a:off x="5492750" y="9242425"/>
            <a:ext cx="4762500" cy="5899150"/>
          </a:xfrm>
          <a:prstGeom prst="rect">
            <a:avLst/>
          </a:prstGeom>
          <a:solidFill>
            <a:srgbClr val="F4F4F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5759450" y="11896747"/>
            <a:ext cx="4203716" cy="2686001"/>
            <a:chOff x="0" y="0"/>
            <a:chExt cx="4203716" cy="2686001"/>
          </a:xfrm>
        </p:grpSpPr>
        <p:pic>
          <p:nvPicPr>
            <p:cNvPr id="86" name="picture 8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203716" cy="2686001"/>
            </a:xfrm>
            <a:prstGeom prst="rect">
              <a:avLst/>
            </a:prstGeom>
          </p:spPr>
        </p:pic>
        <p:sp>
          <p:nvSpPr>
            <p:cNvPr id="88" name="textbox 88"/>
            <p:cNvSpPr/>
            <p:nvPr/>
          </p:nvSpPr>
          <p:spPr>
            <a:xfrm>
              <a:off x="76215" y="108479"/>
              <a:ext cx="3999865" cy="21990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ts val="1045"/>
                </a:lnSpc>
                <a:tabLst/>
              </a:pPr>
              <a:r>
                <a:rPr sz="1200" b="1" kern="0" spc="0" baseline="-2903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Biology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</a:t>
              </a:r>
              <a:r>
                <a:rPr sz="1200" b="1" kern="0" spc="0" baseline="14459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Industrial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b="1" kern="0" spc="0" baseline="14459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and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b="1" kern="0" spc="0" baseline="14459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mining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</a:t>
              </a:r>
              <a:r>
                <a:rPr sz="1200" b="1" kern="0" spc="0" baseline="5778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Industry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</a:t>
              </a:r>
              <a:r>
                <a:rPr sz="7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Scientific   research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176"/>
                </a:lnSpc>
                <a:spcBef>
                  <a:spcPts val="1"/>
                </a:spcBef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Insect</a:t>
              </a:r>
              <a:r>
                <a:rPr sz="8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research</a:t>
              </a:r>
              <a:r>
                <a:rPr sz="8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Mineral</a:t>
              </a:r>
              <a:r>
                <a:rPr sz="8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analysis</a:t>
              </a:r>
              <a:r>
                <a:rPr sz="8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</a:t>
              </a:r>
              <a:r>
                <a:rPr sz="8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kern="0" spc="0" baseline="29041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Precision</a:t>
              </a:r>
              <a:r>
                <a:rPr sz="5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</a:t>
              </a:r>
              <a:r>
                <a:rPr sz="900" kern="0" spc="0" baseline="29041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parts</a:t>
              </a:r>
              <a:endParaRPr sz="900" baseline="29041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0" name="textbox 90"/>
          <p:cNvSpPr/>
          <p:nvPr/>
        </p:nvSpPr>
        <p:spPr>
          <a:xfrm>
            <a:off x="5803900" y="10733315"/>
            <a:ext cx="3836670" cy="907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54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Widely  used  in</a:t>
            </a:r>
            <a:r>
              <a:rPr sz="8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textiles,chemical  indust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ry,plastics,electronic  instruments,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3000"/>
              </a:lnSpc>
              <a:spcBef>
                <a:spcPts val="1"/>
              </a:spcBef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machinery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manufacturing,printing,higher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education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nstitutions,archaeological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research,and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ny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fields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APPLICATION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FIELD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9124966" y="9248796"/>
            <a:ext cx="774668" cy="1250914"/>
            <a:chOff x="0" y="0"/>
            <a:chExt cx="774668" cy="1250914"/>
          </a:xfrm>
        </p:grpSpPr>
        <p:pic>
          <p:nvPicPr>
            <p:cNvPr id="92" name="picture 9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74668" cy="1250914"/>
            </a:xfrm>
            <a:prstGeom prst="rect">
              <a:avLst/>
            </a:prstGeom>
          </p:spPr>
        </p:pic>
        <p:sp>
          <p:nvSpPr>
            <p:cNvPr id="94" name="textbox 94"/>
            <p:cNvSpPr/>
            <p:nvPr/>
          </p:nvSpPr>
          <p:spPr>
            <a:xfrm>
              <a:off x="-12700" y="-12700"/>
              <a:ext cx="800100" cy="12795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84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45414" algn="l" rtl="0" eaLnBrk="0">
                <a:lnSpc>
                  <a:spcPct val="85000"/>
                </a:lnSpc>
                <a:tabLst/>
              </a:pPr>
              <a:r>
                <a:rPr sz="8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Wide</a:t>
              </a:r>
              <a:r>
                <a:rPr sz="800" b="1" kern="0" spc="1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range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6" name="textbox 96"/>
          <p:cNvSpPr/>
          <p:nvPr/>
        </p:nvSpPr>
        <p:spPr>
          <a:xfrm>
            <a:off x="5803900" y="10129949"/>
            <a:ext cx="1813560" cy="246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8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Application Areas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9105884" y="14005083"/>
            <a:ext cx="595630" cy="231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3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Higher education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institutions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8449344" y="14044029"/>
            <a:ext cx="363854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inspection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10045700"/>
            <a:ext cx="4762500" cy="4292600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84834" y="11290296"/>
            <a:ext cx="4171950" cy="2609857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5505465" y="10045700"/>
            <a:ext cx="4730734" cy="850878"/>
            <a:chOff x="0" y="0"/>
            <a:chExt cx="4730734" cy="850878"/>
          </a:xfrm>
        </p:grpSpPr>
        <p:pic>
          <p:nvPicPr>
            <p:cNvPr id="106" name="picture 10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30734" cy="850878"/>
            </a:xfrm>
            <a:prstGeom prst="rect">
              <a:avLst/>
            </a:prstGeom>
          </p:spPr>
        </p:pic>
        <p:sp>
          <p:nvSpPr>
            <p:cNvPr id="108" name="textbox 108"/>
            <p:cNvSpPr/>
            <p:nvPr/>
          </p:nvSpPr>
          <p:spPr>
            <a:xfrm>
              <a:off x="-12700" y="-12700"/>
              <a:ext cx="4756150" cy="8807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24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523364" algn="l" rtl="0" eaLnBrk="0">
                <a:lnSpc>
                  <a:spcPct val="81000"/>
                </a:lnSpc>
                <a:tabLst/>
              </a:pPr>
              <a:r>
                <a:rPr sz="12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Two-color workbench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500" dirty="0">
                <a:latin typeface="Arial"/>
                <a:ea typeface="Arial"/>
                <a:cs typeface="Arial"/>
              </a:endParaRPr>
            </a:p>
            <a:p>
              <a:pPr marL="570865" indent="5714" algn="l" rtl="0" eaLnBrk="0">
                <a:lnSpc>
                  <a:spcPct val="103000"/>
                </a:lnSpc>
                <a:spcBef>
                  <a:spcPts val="3"/>
                </a:spcBef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Meet</a:t>
              </a:r>
              <a:r>
                <a:rPr sz="8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800" kern="0" spc="10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needs</a:t>
              </a:r>
              <a:r>
                <a:rPr sz="8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 differe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nt</a:t>
              </a:r>
              <a:r>
                <a:rPr sz="8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color</a:t>
              </a:r>
              <a:r>
                <a:rPr sz="8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samples,products with</a:t>
              </a:r>
              <a:r>
                <a:rPr sz="800" kern="0" spc="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</a:t>
              </a:r>
              <a:r>
                <a:rPr sz="8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sources</a:t>
              </a:r>
              <a:r>
                <a:rPr sz="8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also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         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have transpa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rent workbenches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10" name="textbox 110"/>
          <p:cNvSpPr/>
          <p:nvPr/>
        </p:nvSpPr>
        <p:spPr>
          <a:xfrm>
            <a:off x="6172184" y="13667024"/>
            <a:ext cx="3343275" cy="1790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White workbench    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Black workbench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2025-08-07T12:26:33Z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2025-08-07T12:26:38</vt:filetime>
  </property>
  <property fmtid="{D5CDD505-2E9C-101B-9397-08002B2CF9AE}" pid="4" name="UsrData">
    <vt:lpwstr>68942af4362ef7001fca5d06wl</vt:lpwstr>
  </property>
</Properties>
</file>