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7054850" cy="548005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1.jpeg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4.jpeg"/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568450" y="777875"/>
            <a:ext cx="3917950" cy="392430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1695464" y="995375"/>
            <a:ext cx="2061845" cy="26384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2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Container</a:t>
            </a:r>
            <a:endParaRPr sz="1200" b="1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260"/>
              </a:spcBef>
            </a:pP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compatibility and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500"/>
              </a:lnSpc>
            </a:pP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flexible</a:t>
            </a:r>
            <a:r>
              <a:rPr sz="12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adaptation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05"/>
              </a:lnSpc>
              <a:spcBef>
                <a:spcPts val="895"/>
              </a:spcBef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Flexible adaptation of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round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bottom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10"/>
              </a:lnSpc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flasks/flat bottom beakers wi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     specification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ranging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from  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mL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    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1000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mL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15"/>
              </a:lnSpc>
              <a:spcBef>
                <a:spcPts val="35"/>
              </a:spcBef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supporting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arbitrary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interchange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ability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90"/>
              </a:lnSpc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different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ainers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8000"/>
              </a:lnSpc>
            </a:pPr>
            <a:endParaRPr sz="6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911349" y="777875"/>
            <a:ext cx="901716" cy="215915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432044" y="4448194"/>
            <a:ext cx="679450" cy="25398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349763" y="3990974"/>
            <a:ext cx="228572" cy="17780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616075" y="847725"/>
            <a:ext cx="3822700" cy="3784600"/>
          </a:xfrm>
          <a:prstGeom prst="rect">
            <a:avLst/>
          </a:prstGeom>
        </p:spPr>
      </p:pic>
      <p:sp>
        <p:nvSpPr>
          <p:cNvPr id="22" name="textbox 22"/>
          <p:cNvSpPr/>
          <p:nvPr/>
        </p:nvSpPr>
        <p:spPr>
          <a:xfrm>
            <a:off x="1704982" y="1067110"/>
            <a:ext cx="3467100" cy="270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sz="12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Dual</a:t>
            </a:r>
            <a:r>
              <a:rPr sz="12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  <a:spcBef>
                <a:spcPts val="270"/>
              </a:spcBef>
            </a:pP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operation with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  <a:spcBef>
                <a:spcPts val="275"/>
              </a:spcBef>
            </a:pP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strong stirring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  <a:spcBef>
                <a:spcPts val="810"/>
              </a:spcBef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  can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used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independent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45"/>
              </a:lnSpc>
              <a:spcBef>
                <a:spcPts val="45"/>
              </a:spcBef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  as  a  stan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dalone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unit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5"/>
              </a:lnSpc>
              <a:spcBef>
                <a:spcPts val="45"/>
              </a:spcBef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split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into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one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30"/>
              </a:lnSpc>
              <a:spcBef>
                <a:spcPts val="20"/>
              </a:spcBef>
            </a:pP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one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mixing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device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402965" algn="l" rtl="0" eaLnBrk="0">
              <a:lnSpc>
                <a:spcPts val="565"/>
              </a:lnSpc>
              <a:spcBef>
                <a:spcPts val="0"/>
              </a:spcBef>
            </a:pPr>
            <a:r>
              <a:rPr sz="800" kern="0" spc="-10" dirty="0">
                <a:solidFill>
                  <a:srgbClr val="60507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n</a:t>
            </a:r>
            <a:endParaRPr sz="8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24" name="textbox 24"/>
          <p:cNvSpPr/>
          <p:nvPr/>
        </p:nvSpPr>
        <p:spPr>
          <a:xfrm>
            <a:off x="4194171" y="3945395"/>
            <a:ext cx="438150" cy="3219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0650" algn="l" rtl="0" eaLnBrk="0">
              <a:lnSpc>
                <a:spcPts val="445"/>
              </a:lnSpc>
            </a:pPr>
            <a:r>
              <a:rPr sz="600" kern="0" spc="20" dirty="0">
                <a:solidFill>
                  <a:srgbClr val="40305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man</a:t>
            </a:r>
            <a:endParaRPr sz="6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algn="l" rtl="0" eaLnBrk="0">
              <a:lnSpc>
                <a:spcPct val="107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9000"/>
              </a:lnSpc>
              <a:spcBef>
                <a:spcPts val="5"/>
              </a:spcBef>
            </a:pPr>
            <a:r>
              <a:rPr sz="900" i="1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Zhongjia</a:t>
            </a:r>
            <a:endParaRPr sz="9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26" name="textbox 26"/>
          <p:cNvSpPr/>
          <p:nvPr/>
        </p:nvSpPr>
        <p:spPr>
          <a:xfrm>
            <a:off x="2124064" y="4003291"/>
            <a:ext cx="341629" cy="1009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600" i="1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022002</a:t>
            </a:r>
            <a:r>
              <a:rPr sz="600" i="1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so</a:t>
            </a:r>
            <a:endParaRPr sz="6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635125" y="895350"/>
            <a:ext cx="3784600" cy="3689350"/>
          </a:xfrm>
          <a:prstGeom prst="rect">
            <a:avLst/>
          </a:prstGeom>
        </p:spPr>
      </p:pic>
      <p:sp>
        <p:nvSpPr>
          <p:cNvPr id="30" name="textbox 30"/>
          <p:cNvSpPr/>
          <p:nvPr/>
        </p:nvSpPr>
        <p:spPr>
          <a:xfrm>
            <a:off x="1717683" y="1007109"/>
            <a:ext cx="2169160" cy="10775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</a:pP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Intelligent waste heat warning</a:t>
            </a:r>
            <a:r>
              <a:rPr sz="1200" b="1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system”HOT”flashing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  <a:spcBef>
                <a:spcPts val="340"/>
              </a:spcBef>
            </a:pPr>
            <a:r>
              <a:rPr sz="12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warning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70"/>
              </a:lnSpc>
              <a:spcBef>
                <a:spcPts val="785"/>
              </a:spcBef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When</a:t>
            </a:r>
            <a:r>
              <a:rPr sz="9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exceeds</a:t>
            </a:r>
            <a:r>
              <a:rPr sz="9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50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℃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,the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20"/>
              </a:lnSpc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will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automatically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cut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off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75"/>
              </a:lnSpc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screen</a:t>
            </a:r>
            <a:r>
              <a:rPr sz="9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willcontinue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flashing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warn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ing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25"/>
              </a:lnSpc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"HOT"(including  power-off  reminder  f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unct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50"/>
              </a:lnSpc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ion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sz="900" kern="0" spc="3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616075" y="825500"/>
            <a:ext cx="3822700" cy="38290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822450" y="238125"/>
            <a:ext cx="3409950" cy="5003800"/>
          </a:xfrm>
          <a:prstGeom prst="rect">
            <a:avLst/>
          </a:prstGeom>
        </p:spPr>
      </p:pic>
      <p:sp>
        <p:nvSpPr>
          <p:cNvPr id="36" name="textbox 36"/>
          <p:cNvSpPr/>
          <p:nvPr/>
        </p:nvSpPr>
        <p:spPr>
          <a:xfrm>
            <a:off x="1987544" y="363997"/>
            <a:ext cx="2845435" cy="13633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17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Dual design</a:t>
            </a:r>
            <a:r>
              <a:rPr sz="1700" b="1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7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475"/>
              </a:lnSpc>
            </a:pPr>
            <a:r>
              <a:rPr sz="17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high-efficiency</a:t>
            </a: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  <a:spcBef>
                <a:spcPts val="275"/>
              </a:spcBef>
            </a:pPr>
            <a:r>
              <a:rPr sz="17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insulation structure</a:t>
            </a: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63000"/>
              </a:lnSpc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Double</a:t>
            </a:r>
            <a:r>
              <a:rPr sz="8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design</a:t>
            </a:r>
            <a:r>
              <a:rPr sz="8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8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glass</a:t>
            </a:r>
            <a:r>
              <a:rPr sz="8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fiber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inner</a:t>
            </a:r>
            <a:r>
              <a:rPr sz="8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sleeve</a:t>
            </a:r>
            <a:r>
              <a:rPr sz="8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800" kern="0" spc="2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aluminum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silicate  cotton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layer  en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sures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uniform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38" name="picture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511534" y="1838340"/>
            <a:ext cx="1720865" cy="1727161"/>
          </a:xfrm>
          <a:prstGeom prst="rect">
            <a:avLst/>
          </a:prstGeom>
        </p:spPr>
      </p:pic>
      <p:sp>
        <p:nvSpPr>
          <p:cNvPr id="40" name="textbox 40"/>
          <p:cNvSpPr/>
          <p:nvPr/>
        </p:nvSpPr>
        <p:spPr>
          <a:xfrm>
            <a:off x="2237620" y="1835334"/>
            <a:ext cx="484505" cy="1466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55"/>
              </a:lnSpc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warming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2" name="textbox 42"/>
          <p:cNvSpPr/>
          <p:nvPr/>
        </p:nvSpPr>
        <p:spPr>
          <a:xfrm>
            <a:off x="1987544" y="1863071"/>
            <a:ext cx="250825" cy="1117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Rapid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3363597"/>
            <a:ext cx="3200383" cy="2031997"/>
          </a:xfrm>
          <a:prstGeom prst="rect">
            <a:avLst/>
          </a:prstGeom>
        </p:spPr>
      </p:pic>
      <p:sp>
        <p:nvSpPr>
          <p:cNvPr id="46" name="textbox 46"/>
          <p:cNvSpPr/>
          <p:nvPr/>
        </p:nvSpPr>
        <p:spPr>
          <a:xfrm>
            <a:off x="3352800" y="0"/>
            <a:ext cx="3702050" cy="41503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4615" algn="l" rtl="0" eaLnBrk="0">
              <a:lnSpc>
                <a:spcPct val="96000"/>
              </a:lnSpc>
            </a:pPr>
            <a:r>
              <a:rPr sz="1500" b="1" kern="0" spc="0" dirty="0">
                <a:solidFill>
                  <a:srgbClr val="50603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MS-H280-Pro   </a:t>
            </a:r>
            <a:r>
              <a:rPr sz="1500" b="1" kern="0" spc="0" dirty="0">
                <a:solidFill>
                  <a:srgbClr val="50603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(型号)</a:t>
            </a:r>
            <a:endParaRPr sz="15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  <a:p>
            <a:pPr marL="94615" algn="l" rtl="0" eaLnBrk="0">
              <a:lnSpc>
                <a:spcPct val="82000"/>
              </a:lnSpc>
              <a:spcBef>
                <a:spcPts val="785"/>
              </a:spcBef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LED digital display</a:t>
            </a:r>
            <a:r>
              <a:rPr sz="1100" b="1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</a:t>
            </a: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ating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4615" algn="l" rtl="0" eaLnBrk="0">
              <a:lnSpc>
                <a:spcPts val="1700"/>
              </a:lnSpc>
            </a:pP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type magnetic stirrer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4615" algn="l" rtl="0" eaLnBrk="0">
              <a:lnSpc>
                <a:spcPts val="665"/>
              </a:lnSpc>
              <a:spcBef>
                <a:spcPts val="575"/>
              </a:spcBef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MS-H280-Pro i</a:t>
            </a: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 a low-temperature magnetic stirerwitha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maximum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4615" algn="l" rtl="0" eaLnBrk="0">
              <a:lnSpc>
                <a:spcPct val="106000"/>
              </a:lnSpc>
              <a:spcBef>
                <a:spcPts val="10"/>
              </a:spcBef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 of 280°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℃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.Iti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 perfectly capable of handling daly small-volume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liquid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processing</a:t>
            </a: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tasks.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6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  <a:spcBef>
                <a:spcPts val="395"/>
              </a:spcBef>
            </a:pPr>
            <a:r>
              <a:rPr sz="1300" b="1" kern="0" spc="-10" dirty="0">
                <a:solidFill>
                  <a:srgbClr val="5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Strengths and </a:t>
            </a:r>
            <a:r>
              <a:rPr sz="1300" b="1" kern="0" spc="-20" dirty="0">
                <a:solidFill>
                  <a:srgbClr val="506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Advantages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  <a:spcBef>
                <a:spcPts val="1090"/>
              </a:spcBef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.Digtal temperature control,with the maximum temperature reaching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 to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280°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℃</a:t>
            </a:r>
            <a:r>
              <a:rPr sz="800" kern="0" spc="-2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4615" algn="l" rtl="0" eaLnBrk="0">
              <a:lnSpc>
                <a:spcPct val="114000"/>
              </a:lnSpc>
              <a:spcBef>
                <a:spcPts val="135"/>
              </a:spcBef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CNC speed r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egulation,with the maximum rotational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reaching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1500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pm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4615" algn="l" rtl="0" eaLnBrk="0">
              <a:lnSpc>
                <a:spcPct val="127000"/>
              </a:lnSpc>
              <a:spcBef>
                <a:spcPts val="10"/>
              </a:spcBef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Thestainless s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teel ceramic-coated working plateis extremey resistant to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chemical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comosion.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4615" algn="l" rtl="0" eaLnBrk="0">
              <a:lnSpc>
                <a:spcPct val="134000"/>
              </a:lnSpc>
              <a:spcBef>
                <a:spcPts val="0"/>
              </a:spcBef>
            </a:pP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itcan be externaly connected wth a temperature sensor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PT1000 to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precisely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sample temperature C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ontrol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4615" algn="l" rtl="0" eaLnBrk="0">
              <a:lnSpc>
                <a:spcPts val="680"/>
              </a:lnSpc>
              <a:spcBef>
                <a:spcPts val="245"/>
              </a:spcBef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temperature accuracy is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 to±0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.2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℃</a:t>
            </a:r>
            <a:r>
              <a:rPr sz="800" kern="0" spc="-2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3980" indent="-81915" algn="l" rtl="0" eaLnBrk="0">
              <a:lnSpc>
                <a:spcPct val="156000"/>
              </a:lnSpc>
              <a:spcBef>
                <a:spcPts val="515"/>
              </a:spcBef>
            </a:pP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·The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LED display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screen shows both temperature and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rotatonalspeedsimuitaneousy.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Waming from rsidual heat:Once th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 temperature on the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pan surfaceeuceeds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50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℃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after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heatingis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stopped,</a:t>
            </a:r>
            <a:r>
              <a:rPr lang="en-US" altLang="zh-CN" sz="800" dirty="0">
                <a:latin typeface="Arial" panose="020B0604020202020204"/>
                <a:ea typeface="Arial" panose="020B0604020202020204"/>
                <a:cs typeface="Arial" panose="020B0604020202020204"/>
              </a:rPr>
              <a:t>protecting the operator's safety.</a:t>
            </a:r>
            <a:endParaRPr lang="en-US" altLang="zh-CN"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4615" algn="l" rtl="0" eaLnBrk="0">
              <a:lnSpc>
                <a:spcPct val="125000"/>
              </a:lnSpc>
              <a:spcBef>
                <a:spcPts val="205"/>
              </a:spcBef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Even    if   the    poweris    turned    off    withou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tunplugging    the    powercord,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awaningaboutoverheatingof             thedisksurfacewillstill              ap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pear,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00150" algn="l" rtl="0" eaLnBrk="0">
              <a:lnSpc>
                <a:spcPct val="81000"/>
              </a:lnSpc>
              <a:spcBef>
                <a:spcPts val="150"/>
              </a:spcBef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Package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2:Suppor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         Frame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00150" algn="l" rtl="0" eaLnBrk="0">
              <a:lnSpc>
                <a:spcPct val="86000"/>
              </a:lnSpc>
              <a:spcBef>
                <a:spcPts val="0"/>
              </a:spcBef>
            </a:pP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Package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2:Probe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48" name="picture 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57292" y="714363"/>
            <a:ext cx="1955787" cy="243840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" name="table 56"/>
          <p:cNvGraphicFramePr>
            <a:graphicFrameLocks noGrp="1"/>
          </p:cNvGraphicFramePr>
          <p:nvPr/>
        </p:nvGraphicFramePr>
        <p:xfrm>
          <a:off x="15873" y="438129"/>
          <a:ext cx="3987800" cy="4559300"/>
        </p:xfrm>
        <a:graphic>
          <a:graphicData uri="http://schemas.openxmlformats.org/drawingml/2006/table">
            <a:tbl>
              <a:tblPr/>
              <a:tblGrid>
                <a:gridCol w="1108075"/>
                <a:gridCol w="781050"/>
                <a:gridCol w="2098675"/>
              </a:tblGrid>
              <a:tr h="22542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61000"/>
                        </a:lnSpc>
                      </a:pPr>
                      <a:r>
                        <a:rPr sz="600" b="1" kern="0" spc="-1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ZhongshiTechnical</a:t>
                      </a:r>
                      <a:endParaRPr sz="6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588010" algn="ctr" rtl="0" eaLnBrk="0">
                        <a:lnSpc>
                          <a:spcPct val="78000"/>
                        </a:lnSpc>
                        <a:spcBef>
                          <a:spcPts val="170"/>
                        </a:spcBef>
                      </a:pPr>
                      <a:r>
                        <a:rPr sz="600" b="1" kern="0" spc="-1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Parameter</a:t>
                      </a:r>
                      <a:endParaRPr sz="600" b="1" kern="0" spc="-10" dirty="0">
                        <a:solidFill>
                          <a:schemeClr val="tx1">
                            <a:alpha val="10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EAE4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7000"/>
                        </a:lnSpc>
                      </a:pPr>
                      <a:r>
                        <a:rPr sz="600" b="1" kern="0" spc="1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Zhongshi</a:t>
                      </a:r>
                      <a:endParaRPr sz="6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ctr" rtl="0" eaLnBrk="0">
                        <a:lnSpc>
                          <a:spcPct val="71000"/>
                        </a:lnSpc>
                        <a:spcBef>
                          <a:spcPts val="80"/>
                        </a:spcBef>
                      </a:pPr>
                      <a:r>
                        <a:rPr sz="600" b="1" kern="0" spc="1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Instrument</a:t>
                      </a:r>
                      <a:endParaRPr sz="600" b="1" kern="0" spc="10" dirty="0">
                        <a:solidFill>
                          <a:schemeClr val="tx1">
                            <a:alpha val="10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EAE4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47000"/>
                        </a:lnSpc>
                      </a:pPr>
                      <a:r>
                        <a:rPr sz="800" b="1" kern="0" spc="-10" dirty="0">
                          <a:solidFill>
                            <a:schemeClr val="tx1">
                              <a:alpha val="10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MS-H-S10</a:t>
                      </a:r>
                      <a:endParaRPr sz="800" b="1" kern="0" spc="-10" dirty="0">
                        <a:solidFill>
                          <a:schemeClr val="tx1">
                            <a:alpha val="10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2D3"/>
                    </a:solidFill>
                  </a:tcPr>
                </a:tc>
              </a:tr>
              <a:tr h="209550"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40000"/>
                        </a:lnSpc>
                      </a:pPr>
                      <a:endParaRPr sz="800" b="1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ctr" rtl="0" eaLnBrk="0">
                        <a:lnSpc>
                          <a:spcPct val="40000"/>
                        </a:lnSpc>
                      </a:pP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Work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disk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ze</a:t>
                      </a:r>
                      <a:r>
                        <a:rPr sz="8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[length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x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wid</a:t>
                      </a:r>
                      <a:r>
                        <a:rPr lang="en-US" sz="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</a:t>
                      </a:r>
                      <a:endParaRPr lang="en-US" sz="800" b="1" kern="0" spc="-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99000"/>
                        </a:lnSpc>
                      </a:pPr>
                      <a:r>
                        <a:rPr lang="en-US" sz="1200" kern="0" spc="-10" baseline="4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sz="1200" kern="0" spc="-10" baseline="4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80x450mm</a:t>
                      </a:r>
                      <a:endParaRPr sz="1200" baseline="4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Disk mater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ial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Aluminum dis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surface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00"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15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Motor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type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000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brushless dc m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otor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Number of mixing poin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ts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Maximum mixing volume[</a:t>
                      </a:r>
                      <a:r>
                        <a:rPr lang="en-US"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water</a:t>
                      </a:r>
                      <a:r>
                        <a:rPr sz="800" kern="0" baseline="7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]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  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47000"/>
                        </a:lnSpc>
                      </a:pPr>
                      <a:r>
                        <a:rPr sz="1200" kern="0" spc="0" baseline="-2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0.4Lx10</a:t>
                      </a:r>
                      <a:endParaRPr sz="1200" baseline="-2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92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Maximum size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of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agitator</a:t>
                      </a:r>
                      <a:r>
                        <a:rPr sz="8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[len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gth]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30000"/>
                        </a:lnSpc>
                      </a:pPr>
                      <a:r>
                        <a:rPr sz="1200" kern="0" spc="-10" baseline="9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40mm</a:t>
                      </a:r>
                      <a:endParaRPr sz="1200" baseline="9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27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r>
                        <a:rPr sz="8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range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6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0-1100rpm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00"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15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0000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scale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250"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1300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TEMPERATURE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7000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scale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Heating temperature ran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ge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Room</a:t>
                      </a:r>
                      <a:r>
                        <a:rPr sz="8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tempera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ture-120℃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2600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Overheat protec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tion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6000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140℃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00"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1500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degrees of protoction provided byenclosur</a:t>
                      </a:r>
                      <a:r>
                        <a:rPr lang="en-US"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</a:t>
                      </a:r>
                      <a:endParaRPr lang="en-US" sz="80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IP20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Motor output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ower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4W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00"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0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490W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2600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Thermal output po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wer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5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470W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900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100-120/200-2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40V,50/60Hz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Size[length xwidth x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heigh</a:t>
                      </a:r>
                      <a:r>
                        <a:rPr lang="en-US"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</a:t>
                      </a:r>
                      <a:endParaRPr lang="en-US" sz="800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7000"/>
                        </a:lnSpc>
                      </a:pPr>
                      <a:r>
                        <a:rPr sz="1200" kern="0" spc="0" baseline="4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182X622X65</a:t>
                      </a:r>
                      <a:r>
                        <a:rPr sz="1200" kern="0" spc="-10" baseline="4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endParaRPr sz="1200" baseline="4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00"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16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weight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6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3.2kg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475"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32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ts val="650"/>
                        </a:lnSpc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Environmental temperature and hu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midity</a:t>
                      </a:r>
                      <a:endParaRPr sz="8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9000"/>
                        </a:lnSpc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5-40°℃,80%RH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8" name="textbox 58"/>
          <p:cNvSpPr/>
          <p:nvPr/>
        </p:nvSpPr>
        <p:spPr>
          <a:xfrm>
            <a:off x="4298942" y="633415"/>
            <a:ext cx="2494279" cy="18637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ct val="84000"/>
              </a:lnSpc>
            </a:pPr>
            <a:r>
              <a:rPr sz="1200" b="1" kern="0" spc="-10" dirty="0">
                <a:solidFill>
                  <a:srgbClr val="60703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Characteristics and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  <a:spcBef>
                <a:spcPts val="150"/>
              </a:spcBef>
            </a:pPr>
            <a:r>
              <a:rPr sz="1200" b="1" kern="0" spc="-10" dirty="0">
                <a:solidFill>
                  <a:srgbClr val="608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advantages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6515" algn="l" rtl="0" eaLnBrk="0">
              <a:lnSpc>
                <a:spcPct val="118000"/>
              </a:lnSpc>
              <a:spcBef>
                <a:spcPts val="1070"/>
              </a:spcBef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DC   brushless    motor,maintenance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free,capable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long-term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continuous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eration,strong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6515" algn="l" rtl="0" eaLnBrk="0">
              <a:lnSpc>
                <a:spcPct val="69000"/>
              </a:lnSpc>
              <a:spcBef>
                <a:spcPts val="350"/>
              </a:spcBef>
            </a:pP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6515" algn="l" rtl="0" eaLnBrk="0">
              <a:lnSpc>
                <a:spcPts val="1020"/>
              </a:lnSpc>
              <a:spcBef>
                <a:spcPts val="940"/>
              </a:spcBef>
            </a:pP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Maximum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1100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rpm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70815" algn="l" rtl="0" eaLnBrk="0">
              <a:lnSpc>
                <a:spcPts val="665"/>
              </a:lnSpc>
              <a:spcBef>
                <a:spcPts val="830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maximum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  temperature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of  the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work   panel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70815" algn="l" rtl="0" eaLnBrk="0">
              <a:lnSpc>
                <a:spcPts val="665"/>
              </a:lnSpc>
            </a:pP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120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℃</a:t>
            </a:r>
            <a:endParaRPr sz="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20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70180" indent="-113665" algn="l" rtl="0" eaLnBrk="0">
              <a:lnSpc>
                <a:spcPct val="156000"/>
              </a:lnSpc>
              <a:spcBef>
                <a:spcPts val="0"/>
              </a:spcBef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.Aluminum  laser  engraving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surface,anti  slip,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corrosion-resistant,wear-re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sistant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60" name="picture 6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464026" y="3648085"/>
            <a:ext cx="615958" cy="609572"/>
          </a:xfrm>
          <a:prstGeom prst="rect">
            <a:avLst/>
          </a:prstGeom>
        </p:spPr>
      </p:pic>
      <p:pic>
        <p:nvPicPr>
          <p:cNvPr id="62" name="picture 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470375" y="4410062"/>
            <a:ext cx="603260" cy="615942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470375" y="2898752"/>
            <a:ext cx="609609" cy="603250"/>
          </a:xfrm>
          <a:prstGeom prst="rect">
            <a:avLst/>
          </a:prstGeom>
        </p:spPr>
      </p:pic>
      <p:sp>
        <p:nvSpPr>
          <p:cNvPr id="66" name="textbox 66"/>
          <p:cNvSpPr/>
          <p:nvPr/>
        </p:nvSpPr>
        <p:spPr>
          <a:xfrm>
            <a:off x="5124429" y="4015018"/>
            <a:ext cx="1223644" cy="1727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60"/>
              </a:lnSpc>
            </a:pP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Multiple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stirring    points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8" name="textbox 68"/>
          <p:cNvSpPr/>
          <p:nvPr/>
        </p:nvSpPr>
        <p:spPr>
          <a:xfrm>
            <a:off x="5124430" y="4766614"/>
            <a:ext cx="1003935" cy="1727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60"/>
              </a:lnSpc>
            </a:pP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brushless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dc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0" name="textbox 70"/>
          <p:cNvSpPr/>
          <p:nvPr/>
        </p:nvSpPr>
        <p:spPr>
          <a:xfrm>
            <a:off x="5124429" y="3260550"/>
            <a:ext cx="396240" cy="1727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60"/>
              </a:lnSpc>
            </a:pP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non-slip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72" name="picture 7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137129" y="4232272"/>
            <a:ext cx="1549386" cy="6370"/>
          </a:xfrm>
          <a:prstGeom prst="rect">
            <a:avLst/>
          </a:prstGeom>
        </p:spPr>
      </p:pic>
      <p:pic>
        <p:nvPicPr>
          <p:cNvPr id="74" name="picture 7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130780" y="3476617"/>
            <a:ext cx="1543037" cy="6370"/>
          </a:xfrm>
          <a:prstGeom prst="rect">
            <a:avLst/>
          </a:prstGeom>
        </p:spPr>
      </p:pic>
      <p:pic>
        <p:nvPicPr>
          <p:cNvPr id="76" name="picture 7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130780" y="4987927"/>
            <a:ext cx="1543037" cy="637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icture 8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873250" y="19050"/>
            <a:ext cx="3143250" cy="1542415"/>
          </a:xfrm>
          <a:prstGeom prst="rect">
            <a:avLst/>
          </a:prstGeom>
        </p:spPr>
      </p:pic>
      <p:sp>
        <p:nvSpPr>
          <p:cNvPr id="82" name="textbox 82"/>
          <p:cNvSpPr/>
          <p:nvPr/>
        </p:nvSpPr>
        <p:spPr>
          <a:xfrm>
            <a:off x="1650365" y="2499360"/>
            <a:ext cx="4757420" cy="9080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corrosion-resistantall-metal casing features esxcellent heat dissipation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per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formance and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reliable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fire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protection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capability.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  <a:spcBef>
                <a:spcPts val="970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Theficient dr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anuge patformandwaterprofedge desigm prevent aqis tromentering the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machieinerior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ndcorodngelectronic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comporens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  <a:spcBef>
                <a:spcPts val="670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Selected high-temperature-resistant stro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ng magnetic magnets,withstrong stiring force,suitable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forstiringviscousliquids.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1040"/>
              </a:spcBef>
            </a:pPr>
            <a:r>
              <a:rPr sz="8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Safety</a:t>
            </a:r>
            <a:r>
              <a:rPr sz="8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lock</a:t>
            </a:r>
            <a:r>
              <a:rPr sz="8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toprevent accidental alteration of the running status.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2000"/>
              </a:lnSpc>
              <a:spcBef>
                <a:spcPts val="105"/>
              </a:spcBef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Buzzer When the machine malfunctions or the countdown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 the timing function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end</a:t>
            </a: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s,the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buzzerwill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emit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"beep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beep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beep"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waming sou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nd.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4" name="textbox 84"/>
          <p:cNvSpPr/>
          <p:nvPr/>
        </p:nvSpPr>
        <p:spPr>
          <a:xfrm>
            <a:off x="1746250" y="1553210"/>
            <a:ext cx="3298825" cy="5295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5000"/>
              </a:lnSpc>
            </a:pPr>
            <a:r>
              <a:rPr sz="900" kern="0" spc="0" baseline="15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7-inch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900" kern="0" spc="0" baseline="15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Glass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                                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4-inch glass ceramic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47700" algn="l" rtl="0" eaLnBrk="0">
              <a:lnSpc>
                <a:spcPct val="79000"/>
              </a:lnSpc>
              <a:spcBef>
                <a:spcPts val="100"/>
              </a:spcBef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Ceramic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DMS7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47700" algn="l" rtl="0" eaLnBrk="0">
              <a:lnSpc>
                <a:spcPct val="91000"/>
              </a:lnSpc>
              <a:spcBef>
                <a:spcPts val="10"/>
              </a:spcBef>
            </a:pPr>
            <a:r>
              <a:rPr sz="700" kern="0" spc="0" baseline="-7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                                                          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DMS4/DHP4 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3000"/>
              </a:lnSpc>
            </a:pP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Key advantages: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6" name="textbox 86"/>
          <p:cNvSpPr/>
          <p:nvPr/>
        </p:nvSpPr>
        <p:spPr>
          <a:xfrm>
            <a:off x="1663065" y="2183130"/>
            <a:ext cx="4545330" cy="215900"/>
          </a:xfrm>
          <a:prstGeom prst="rect">
            <a:avLst/>
          </a:prstGeom>
          <a:solidFill>
            <a:srgbClr val="DDE8F4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5000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ceramic plate suface has extremely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strong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coosion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resistan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ce.It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withstand strong acids and strong alkalis,as well as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 temperatures.Itis</a:t>
            </a:r>
            <a:r>
              <a:rPr lang="en-US"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convenient forcleaning accidental dips of solvents,oils,or other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contaminants.</a:t>
            </a:r>
            <a:endParaRPr sz="600" kern="0" spc="-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1701800" y="4044950"/>
            <a:ext cx="3728085" cy="388620"/>
          </a:xfrm>
          <a:prstGeom prst="rect">
            <a:avLst/>
          </a:prstGeom>
          <a:solidFill>
            <a:srgbClr val="DEEAF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5000"/>
              </a:lnSpc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residual heatwaming function:When the suface temperature of the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panel exceeds50°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℃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,the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 will</a:t>
            </a:r>
            <a:r>
              <a:rPr lang="en-US"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 tumed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off.The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screen wil flash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"HOT"asa waming.Evenif the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poweris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cutoff,the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play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willsillflash</a:t>
            </a:r>
            <a:r>
              <a:rPr lang="en-US"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"HOT"to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remind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ig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temperature.</a:t>
            </a:r>
            <a:endParaRPr sz="700" kern="0" spc="-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1670066" y="3476744"/>
            <a:ext cx="3536950" cy="2857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Two independent safety ciuts are designed.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Theycontinuously monitorthe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equipment.When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overheating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occurs,sensor failure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2000"/>
              </a:lnSpc>
              <a:spcBef>
                <a:spcPts val="20"/>
              </a:spcBef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happens,or the machine reportsan emor and stops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heating,when there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shortcircuit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line,the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machin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automaticallycutsoff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power supply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to ensure the safety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 the operators.</a:t>
            </a:r>
            <a:endParaRPr sz="700" kern="0" spc="-2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2" name="textbox 92"/>
          <p:cNvSpPr/>
          <p:nvPr/>
        </p:nvSpPr>
        <p:spPr>
          <a:xfrm>
            <a:off x="1670041" y="4433562"/>
            <a:ext cx="3664584" cy="190500"/>
          </a:xfrm>
          <a:prstGeom prst="rect">
            <a:avLst/>
          </a:prstGeom>
          <a:solidFill>
            <a:srgbClr val="DEEAF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1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8100" algn="l" rtl="0" eaLnBrk="0">
              <a:lnSpc>
                <a:spcPts val="885"/>
              </a:lnSpc>
              <a:spcBef>
                <a:spcPts val="5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Brushless</a:t>
            </a:r>
            <a:r>
              <a:rPr sz="6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DC</a:t>
            </a:r>
            <a:r>
              <a:rPr sz="6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motor,no</a:t>
            </a:r>
            <a:r>
              <a:rPr sz="6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sparks,long</a:t>
            </a:r>
            <a:r>
              <a:rPr sz="6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service</a:t>
            </a:r>
            <a:r>
              <a:rPr sz="6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life;low</a:t>
            </a:r>
            <a:r>
              <a:rPr sz="6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noise,maintenance-fr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ee,smooth</a:t>
            </a:r>
            <a:r>
              <a:rPr sz="6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operation.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4" name="textbox 94"/>
          <p:cNvSpPr/>
          <p:nvPr/>
        </p:nvSpPr>
        <p:spPr>
          <a:xfrm>
            <a:off x="1701800" y="4898390"/>
            <a:ext cx="3689350" cy="253365"/>
          </a:xfrm>
          <a:prstGeom prst="rect">
            <a:avLst/>
          </a:prstGeom>
          <a:solidFill>
            <a:srgbClr val="DEE6F7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0000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 has a timing function.The timing range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 from1minute to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99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hours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nd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59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minutes.Heating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stopswhen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countdown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ends.</a:t>
            </a:r>
            <a:endParaRPr sz="600" kern="0" spc="-2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6" name="textbox 96"/>
          <p:cNvSpPr/>
          <p:nvPr/>
        </p:nvSpPr>
        <p:spPr>
          <a:xfrm>
            <a:off x="1663065" y="4624070"/>
            <a:ext cx="3338830" cy="2749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LCD displays theset valus and realtime w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alues of speed,time and temperature,which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are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presented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anintuitive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cear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manner.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picture 9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416050" y="50800"/>
            <a:ext cx="4222750" cy="5378450"/>
          </a:xfrm>
          <a:prstGeom prst="rect">
            <a:avLst/>
          </a:prstGeom>
        </p:spPr>
      </p:pic>
      <p:pic>
        <p:nvPicPr>
          <p:cNvPr id="100" name="picture 1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492270" y="50800"/>
            <a:ext cx="3924285" cy="2286002"/>
          </a:xfrm>
          <a:prstGeom prst="rect">
            <a:avLst/>
          </a:prstGeom>
        </p:spPr>
      </p:pic>
      <p:sp>
        <p:nvSpPr>
          <p:cNvPr id="102" name="textbox 102"/>
          <p:cNvSpPr/>
          <p:nvPr/>
        </p:nvSpPr>
        <p:spPr>
          <a:xfrm>
            <a:off x="1689103" y="2448086"/>
            <a:ext cx="3351529" cy="7943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12115" indent="-349250" algn="l" rtl="0" eaLnBrk="0">
              <a:lnSpc>
                <a:spcPct val="122000"/>
              </a:lnSpc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LCD-controlled7-inch squa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 plate magnetic stirrer            Standard7-inch square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plate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MS7-H550-Pro</a:t>
            </a:r>
            <a:r>
              <a:rPr sz="700" kern="0" spc="2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  <a:spcBef>
                <a:spcPts val="0"/>
              </a:spcBef>
            </a:pP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Key advantage</a:t>
            </a:r>
            <a:r>
              <a:rPr sz="9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s: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4" name="textbox 104"/>
          <p:cNvSpPr/>
          <p:nvPr/>
        </p:nvSpPr>
        <p:spPr>
          <a:xfrm>
            <a:off x="1739903" y="4632489"/>
            <a:ext cx="3451859" cy="5391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55"/>
              </a:lnSpc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rotational speed and temperature can be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conveniently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adjusted through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two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knobs.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2000"/>
              </a:lnSpc>
              <a:spcBef>
                <a:spcPts val="705"/>
              </a:spcBef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When the residal heat from the heating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paelexee:50C,even when the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device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isin the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 state,the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sreenwl flash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anddplyahightemperature waming       </a:t>
            </a: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messageQ.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  <a:spcBef>
                <a:spcPts val="5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Datacan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 saved and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remote c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ontrolrealized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by connectingto acomputer through the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R232interface.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6" name="textbox 106"/>
          <p:cNvSpPr/>
          <p:nvPr/>
        </p:nvSpPr>
        <p:spPr>
          <a:xfrm>
            <a:off x="1682758" y="4425953"/>
            <a:ext cx="3790950" cy="191135"/>
          </a:xfrm>
          <a:prstGeom prst="rect">
            <a:avLst/>
          </a:prstGeom>
          <a:solidFill>
            <a:srgbClr val="E2EBF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8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9215" algn="l" rtl="0" eaLnBrk="0">
              <a:lnSpc>
                <a:spcPts val="955"/>
              </a:lnSpc>
              <a:spcBef>
                <a:spcPts val="0"/>
              </a:spcBef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Strong  DC</a:t>
            </a:r>
            <a:r>
              <a:rPr sz="7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brushless</a:t>
            </a:r>
            <a:r>
              <a:rPr sz="7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8" name="textbox 108"/>
          <p:cNvSpPr/>
          <p:nvPr/>
        </p:nvSpPr>
        <p:spPr>
          <a:xfrm>
            <a:off x="1689093" y="4038598"/>
            <a:ext cx="3771900" cy="191135"/>
          </a:xfrm>
          <a:prstGeom prst="rect">
            <a:avLst/>
          </a:prstGeom>
          <a:solidFill>
            <a:srgbClr val="DDEAF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4000"/>
              </a:lnSpc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Itcan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etemallyconnected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PT1000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sensor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enhance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temperaturecontrol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accuracy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to±0.2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℃</a:t>
            </a:r>
            <a:endParaRPr sz="600" kern="0" spc="20" dirty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10" name="textbox 110"/>
          <p:cNvSpPr/>
          <p:nvPr/>
        </p:nvSpPr>
        <p:spPr>
          <a:xfrm>
            <a:off x="1676382" y="3657588"/>
            <a:ext cx="3791584" cy="184785"/>
          </a:xfrm>
          <a:prstGeom prst="rect">
            <a:avLst/>
          </a:prstGeom>
          <a:solidFill>
            <a:srgbClr val="E1E9F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8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6200" algn="l" rtl="0" eaLnBrk="0">
              <a:lnSpc>
                <a:spcPts val="955"/>
              </a:lnSpc>
              <a:spcBef>
                <a:spcPts val="0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 maximum  heating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temperature  can  reach  up  to550°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℃</a:t>
            </a:r>
            <a:r>
              <a:rPr sz="700" kern="0" spc="-2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2" name="textbox 112"/>
          <p:cNvSpPr/>
          <p:nvPr/>
        </p:nvSpPr>
        <p:spPr>
          <a:xfrm>
            <a:off x="1670048" y="3270232"/>
            <a:ext cx="3790950" cy="184785"/>
          </a:xfrm>
          <a:prstGeom prst="rect">
            <a:avLst/>
          </a:prstGeom>
          <a:solidFill>
            <a:srgbClr val="E0EAF8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4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2550" algn="l" rtl="0" eaLnBrk="0">
              <a:lnSpc>
                <a:spcPts val="955"/>
              </a:lnSpc>
              <a:spcBef>
                <a:spcPts val="0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 digital  display  shows  the  real-time  temperat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ure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rotational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speed.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4" name="textbox 114"/>
          <p:cNvSpPr/>
          <p:nvPr/>
        </p:nvSpPr>
        <p:spPr>
          <a:xfrm>
            <a:off x="1739903" y="3476822"/>
            <a:ext cx="3481704" cy="1466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55"/>
              </a:lnSpc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Embedded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PID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 with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over-temperature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protect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ion function,ensuring safe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heating.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6" name="textbox 116"/>
          <p:cNvSpPr/>
          <p:nvPr/>
        </p:nvSpPr>
        <p:spPr>
          <a:xfrm>
            <a:off x="1739903" y="3876871"/>
            <a:ext cx="3291204" cy="1466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55"/>
              </a:lnSpc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 glass-ceramic  heating  panel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resista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nt  to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corrosion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easy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clean.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8" name="textbox 118"/>
          <p:cNvSpPr/>
          <p:nvPr/>
        </p:nvSpPr>
        <p:spPr>
          <a:xfrm>
            <a:off x="1739903" y="4254724"/>
            <a:ext cx="2635250" cy="1644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90"/>
              </a:lnSpc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CNC speed regulation,maxi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mum rotational speed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1500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rpm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0" name="textbox 120"/>
          <p:cNvSpPr/>
          <p:nvPr/>
        </p:nvSpPr>
        <p:spPr>
          <a:xfrm>
            <a:off x="1619259" y="1919956"/>
            <a:ext cx="410844" cy="1708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ct val="88000"/>
              </a:lnSpc>
            </a:pPr>
            <a:r>
              <a:rPr sz="400" kern="0" spc="10" dirty="0">
                <a:solidFill>
                  <a:srgbClr val="B0A0B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Networld</a:t>
            </a:r>
            <a:r>
              <a:rPr sz="400" kern="0" spc="20" dirty="0">
                <a:solidFill>
                  <a:srgbClr val="B0A0B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400" kern="0" spc="10" dirty="0">
                <a:solidFill>
                  <a:srgbClr val="B0A0B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Real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0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0000"/>
              </a:lnSpc>
              <a:spcBef>
                <a:spcPts val="0"/>
              </a:spcBef>
            </a:pPr>
            <a:r>
              <a:rPr sz="4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Estate  Agency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2" name="textbox 122"/>
          <p:cNvSpPr/>
          <p:nvPr/>
        </p:nvSpPr>
        <p:spPr>
          <a:xfrm>
            <a:off x="2228855" y="1970096"/>
            <a:ext cx="346709" cy="1562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400" kern="0" spc="0" dirty="0">
                <a:solidFill>
                  <a:srgbClr val="403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Chira</a:t>
            </a:r>
            <a:r>
              <a:rPr sz="400" kern="0" spc="30" dirty="0">
                <a:solidFill>
                  <a:srgbClr val="403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400" kern="0" spc="0" dirty="0">
                <a:solidFill>
                  <a:srgbClr val="403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Natioral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15"/>
              </a:lnSpc>
            </a:pP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hatrurert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picture 1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578098" y="34925"/>
            <a:ext cx="2101849" cy="2495562"/>
          </a:xfrm>
          <a:prstGeom prst="rect">
            <a:avLst/>
          </a:prstGeom>
        </p:spPr>
      </p:pic>
      <p:sp>
        <p:nvSpPr>
          <p:cNvPr id="126" name="textbox 126"/>
          <p:cNvSpPr/>
          <p:nvPr/>
        </p:nvSpPr>
        <p:spPr>
          <a:xfrm>
            <a:off x="1390657" y="2596146"/>
            <a:ext cx="4351654" cy="8978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48765" algn="l" rtl="0" eaLnBrk="0">
              <a:lnSpc>
                <a:spcPct val="81000"/>
              </a:lnSpc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10-inch di</a:t>
            </a: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gital model</a:t>
            </a:r>
            <a:r>
              <a:rPr sz="1100" b="1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 stirrer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5000"/>
              </a:lnSpc>
              <a:spcBef>
                <a:spcPts val="350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MS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10-H500-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Pro</a:t>
            </a:r>
            <a:r>
              <a:rPr sz="900" kern="0" spc="1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(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美商施乐公司生产的打印机型号)</a:t>
            </a:r>
            <a:endParaRPr sz="9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  <a:p>
            <a:pPr algn="l" rtl="0" eaLnBrk="0">
              <a:lnSpc>
                <a:spcPct val="12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7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  <a:spcBef>
                <a:spcPts val="0"/>
              </a:spcBef>
            </a:pPr>
            <a:r>
              <a:rPr sz="11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Key advantages: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pSp>
        <p:nvGrpSpPr>
          <p:cNvPr id="2" name="group 2"/>
          <p:cNvGrpSpPr/>
          <p:nvPr/>
        </p:nvGrpSpPr>
        <p:grpSpPr>
          <a:xfrm rot="21600000">
            <a:off x="1320796" y="3965597"/>
            <a:ext cx="4495817" cy="234910"/>
            <a:chOff x="0" y="0"/>
            <a:chExt cx="4495817" cy="234910"/>
          </a:xfrm>
        </p:grpSpPr>
        <p:sp>
          <p:nvSpPr>
            <p:cNvPr id="128" name="rect 128"/>
            <p:cNvSpPr/>
            <p:nvPr/>
          </p:nvSpPr>
          <p:spPr>
            <a:xfrm>
              <a:off x="38123" y="0"/>
              <a:ext cx="4413208" cy="228581"/>
            </a:xfrm>
            <a:prstGeom prst="rect">
              <a:avLst/>
            </a:prstGeom>
            <a:solidFill>
              <a:srgbClr val="E2EAF9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30" name="textbox 130"/>
            <p:cNvSpPr/>
            <p:nvPr/>
          </p:nvSpPr>
          <p:spPr>
            <a:xfrm>
              <a:off x="158735" y="17580"/>
              <a:ext cx="4288790" cy="20002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53000"/>
                </a:lnSpc>
              </a:pPr>
              <a:r>
                <a:rPr sz="6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Precise</a:t>
              </a:r>
              <a:r>
                <a:rPr sz="600" kern="0" spc="8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6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temperature</a:t>
              </a:r>
              <a:r>
                <a:rPr sz="600" kern="0" spc="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6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conto:LCDdisplaysthest</a:t>
              </a:r>
              <a:r>
                <a:rPr sz="600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6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temperture</a:t>
              </a:r>
              <a:r>
                <a:rPr sz="600" kern="0" spc="6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6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and</a:t>
              </a:r>
              <a:r>
                <a:rPr sz="600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6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the</a:t>
              </a:r>
              <a:r>
                <a:rPr sz="600" kern="0" spc="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6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actual</a:t>
              </a:r>
              <a:r>
                <a:rPr sz="600" kern="0" spc="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6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sample</a:t>
              </a:r>
              <a:r>
                <a:rPr sz="600" kern="0" spc="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6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temperature  An   extemal</a:t>
              </a:r>
              <a:r>
                <a:rPr sz="600" kern="0" spc="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6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temperature</a:t>
              </a:r>
              <a:r>
                <a:rPr sz="600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6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sensorPT1000</a:t>
              </a:r>
              <a:r>
                <a:rPr sz="600" kern="0" spc="6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6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can</a:t>
              </a:r>
              <a:r>
                <a:rPr sz="6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6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be</a:t>
              </a:r>
              <a:r>
                <a:rPr sz="600" kern="0" spc="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6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connected.The</a:t>
              </a:r>
              <a:r>
                <a:rPr sz="6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</a:t>
              </a:r>
              <a:r>
                <a:rPr sz="6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temperature   control   accuracy   i</a:t>
              </a:r>
              <a:r>
                <a:rPr sz="6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s±0.2</a:t>
              </a:r>
              <a:r>
                <a:rPr sz="600" kern="0" spc="1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℃</a:t>
              </a:r>
              <a:r>
                <a:rPr sz="600" kern="0" spc="-16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</a:t>
              </a:r>
              <a:r>
                <a:rPr sz="6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endPara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  <p:pic>
          <p:nvPicPr>
            <p:cNvPr id="132" name="picture 13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228571"/>
              <a:ext cx="4495817" cy="6350"/>
            </a:xfrm>
            <a:prstGeom prst="rect">
              <a:avLst/>
            </a:prstGeom>
          </p:spPr>
        </p:pic>
      </p:grpSp>
      <p:sp>
        <p:nvSpPr>
          <p:cNvPr id="134" name="textbox 134"/>
          <p:cNvSpPr/>
          <p:nvPr/>
        </p:nvSpPr>
        <p:spPr>
          <a:xfrm>
            <a:off x="1371595" y="4873645"/>
            <a:ext cx="4439284" cy="222884"/>
          </a:xfrm>
          <a:prstGeom prst="rect">
            <a:avLst/>
          </a:prstGeom>
          <a:solidFill>
            <a:srgbClr val="DFEAFB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5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0015" algn="l" rtl="0" eaLnBrk="0">
              <a:lnSpc>
                <a:spcPts val="1225"/>
              </a:lnSpc>
            </a:pP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Data transmission:SD card can also record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real-time data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instrum</a:t>
            </a: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ent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operation.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6" name="textbox 136"/>
          <p:cNvSpPr/>
          <p:nvPr/>
        </p:nvSpPr>
        <p:spPr>
          <a:xfrm>
            <a:off x="1377957" y="3521095"/>
            <a:ext cx="4439284" cy="222884"/>
          </a:xfrm>
          <a:prstGeom prst="rect">
            <a:avLst/>
          </a:prstGeom>
          <a:solidFill>
            <a:srgbClr val="DEE9F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4000"/>
              </a:lnSpc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High-capacity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magnetic  stiring  With   powerful  stiringforce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a10-inchsuper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largeplate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suface,itcan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strup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   m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aximum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liquid  volume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  30   liters</a:t>
            </a:r>
            <a:endParaRPr sz="600" kern="0" spc="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8" name="textbox 138"/>
          <p:cNvSpPr/>
          <p:nvPr/>
        </p:nvSpPr>
        <p:spPr>
          <a:xfrm>
            <a:off x="1409718" y="4422759"/>
            <a:ext cx="4311650" cy="222884"/>
          </a:xfrm>
          <a:prstGeom prst="rect">
            <a:avLst/>
          </a:prstGeom>
          <a:solidFill>
            <a:srgbClr val="DFEAF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3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1915" algn="l" rtl="0" eaLnBrk="0">
              <a:lnSpc>
                <a:spcPct val="91000"/>
              </a:lnSpc>
              <a:spcBef>
                <a:spcPts val="0"/>
              </a:spcBef>
            </a:pP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 temperature:Room temp</a:t>
            </a:r>
            <a:r>
              <a:rPr sz="9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erature to 500</a:t>
            </a:r>
            <a:r>
              <a:rPr sz="900" b="1" kern="0" spc="-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℃</a:t>
            </a: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0" name="textbox 140"/>
          <p:cNvSpPr/>
          <p:nvPr/>
        </p:nvSpPr>
        <p:spPr>
          <a:xfrm>
            <a:off x="1479531" y="5105615"/>
            <a:ext cx="3006725" cy="1816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25"/>
              </a:lnSpc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Timer function:The running t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ime of the instrument can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set.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2" name="textbox 142"/>
          <p:cNvSpPr/>
          <p:nvPr/>
        </p:nvSpPr>
        <p:spPr>
          <a:xfrm>
            <a:off x="1479531" y="4707062"/>
            <a:ext cx="4145279" cy="1035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Afterthe  machine  is  powered  of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ifthe  temperature  of  the  workingdisk  exreeds  50°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℃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,the  waminglightwill  continue  to  flash,nsuring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 safety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  ope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ration.</a:t>
            </a:r>
            <a:endParaRPr sz="700" kern="0" spc="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4" name="textbox 144"/>
          <p:cNvSpPr/>
          <p:nvPr/>
        </p:nvSpPr>
        <p:spPr>
          <a:xfrm>
            <a:off x="1479531" y="3799014"/>
            <a:ext cx="3808729" cy="1035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</a:t>
            </a:r>
            <a:r>
              <a:rPr sz="6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Peformance:The</a:t>
            </a:r>
            <a:r>
              <a:rPr sz="6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ceramic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glasstabletop</a:t>
            </a:r>
            <a:r>
              <a:rPr sz="6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6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resistant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6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temperatures</a:t>
            </a:r>
            <a:r>
              <a:rPr sz="6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6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has</a:t>
            </a:r>
            <a:r>
              <a:rPr sz="6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esxcellent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chemical</a:t>
            </a:r>
            <a:r>
              <a:rPr sz="6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couosion</a:t>
            </a:r>
            <a:r>
              <a:rPr sz="6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resistan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same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time.</a:t>
            </a:r>
            <a:endParaRPr sz="600" kern="0" spc="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6" name="textbox 146"/>
          <p:cNvSpPr/>
          <p:nvPr/>
        </p:nvSpPr>
        <p:spPr>
          <a:xfrm>
            <a:off x="1479531" y="4250901"/>
            <a:ext cx="2199004" cy="1371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Wide</a:t>
            </a:r>
            <a:r>
              <a:rPr sz="9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r>
              <a:rPr sz="900" b="1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range:Speed</a:t>
            </a:r>
            <a:r>
              <a:rPr sz="900" b="1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100-1500</a:t>
            </a:r>
            <a:r>
              <a:rPr sz="900" b="1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rpm.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48" name="picture 14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327158" y="3254372"/>
            <a:ext cx="6361" cy="2133620"/>
          </a:xfrm>
          <a:prstGeom prst="rect">
            <a:avLst/>
          </a:prstGeom>
        </p:spPr>
      </p:pic>
      <p:pic>
        <p:nvPicPr>
          <p:cNvPr id="150" name="picture 15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861051" y="3279800"/>
            <a:ext cx="6361" cy="210819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picture 15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593975" y="79385"/>
            <a:ext cx="1904993" cy="2762226"/>
          </a:xfrm>
          <a:prstGeom prst="rect">
            <a:avLst/>
          </a:prstGeom>
        </p:spPr>
      </p:pic>
      <p:sp>
        <p:nvSpPr>
          <p:cNvPr id="154" name="textbox 154"/>
          <p:cNvSpPr/>
          <p:nvPr/>
        </p:nvSpPr>
        <p:spPr>
          <a:xfrm>
            <a:off x="1336675" y="2914851"/>
            <a:ext cx="2672079" cy="9391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745615" indent="-6350" algn="l" rtl="0" eaLnBrk="0">
              <a:lnSpc>
                <a:spcPct val="119000"/>
              </a:lnSpc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Standard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ype7-inch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square  plate  HP550-S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3000"/>
              </a:lnSpc>
            </a:pPr>
            <a:r>
              <a:rPr sz="6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Key advantages: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6" name="textbox 156"/>
          <p:cNvSpPr/>
          <p:nvPr/>
        </p:nvSpPr>
        <p:spPr>
          <a:xfrm>
            <a:off x="1304925" y="4829180"/>
            <a:ext cx="4387850" cy="222250"/>
          </a:xfrm>
          <a:prstGeom prst="rect">
            <a:avLst/>
          </a:prstGeom>
          <a:solidFill>
            <a:srgbClr val="DDE8F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2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0015" algn="l" rtl="0" eaLnBrk="0">
              <a:lnSpc>
                <a:spcPts val="955"/>
              </a:lnSpc>
              <a:spcBef>
                <a:spcPts val="0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plate  surface   is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resistant  to  chemical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rrosion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   has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good  thermal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conductivity.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8" name="textbox 158"/>
          <p:cNvSpPr/>
          <p:nvPr/>
        </p:nvSpPr>
        <p:spPr>
          <a:xfrm>
            <a:off x="1323994" y="3921135"/>
            <a:ext cx="4368800" cy="222250"/>
          </a:xfrm>
          <a:prstGeom prst="rect">
            <a:avLst/>
          </a:prstGeom>
          <a:solidFill>
            <a:srgbClr val="DEEAFC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6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0965" algn="l" rtl="0" eaLnBrk="0">
              <a:lnSpc>
                <a:spcPct val="85000"/>
              </a:lnSpc>
              <a:tabLst>
                <a:tab pos="4063365" algn="l"/>
              </a:tabLst>
            </a:pPr>
            <a:r>
              <a:rPr sz="900" b="1" u="sng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LED</a:t>
            </a:r>
            <a:r>
              <a:rPr sz="900" b="1" u="sng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u="sng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screen</a:t>
            </a:r>
            <a:r>
              <a:rPr sz="900" b="1" u="sng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u="sng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displays the</a:t>
            </a:r>
            <a:r>
              <a:rPr sz="900" b="1" u="sng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u="sng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actual temperature</a:t>
            </a:r>
            <a:r>
              <a:rPr sz="900" b="1" u="sng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u="sng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900" b="1" u="sng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u="sng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real time</a:t>
            </a:r>
            <a:r>
              <a:rPr sz="900" b="1" u="sng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u="sng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accurately.</a:t>
            </a:r>
            <a:r>
              <a:rPr sz="900" b="1" u="sng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0" name="textbox 160"/>
          <p:cNvSpPr/>
          <p:nvPr/>
        </p:nvSpPr>
        <p:spPr>
          <a:xfrm>
            <a:off x="1323994" y="4378300"/>
            <a:ext cx="4349750" cy="216534"/>
          </a:xfrm>
          <a:prstGeom prst="rect">
            <a:avLst/>
          </a:prstGeom>
          <a:solidFill>
            <a:srgbClr val="DDEAF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0965" algn="l" rtl="0" eaLnBrk="0">
              <a:lnSpc>
                <a:spcPts val="750"/>
              </a:lnSpc>
              <a:spcBef>
                <a:spcPts val="0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</a:t>
            </a:r>
            <a:r>
              <a:rPr sz="5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independent</a:t>
            </a:r>
            <a:r>
              <a:rPr sz="5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safeycircuit</a:t>
            </a:r>
            <a:r>
              <a:rPr sz="5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designis</a:t>
            </a:r>
            <a:r>
              <a:rPr sz="5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adopted.When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5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surface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temperature</a:t>
            </a:r>
            <a:r>
              <a:rPr sz="5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exceeds580°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℃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,the</a:t>
            </a:r>
            <a:r>
              <a:rPr sz="5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heating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willautomaticallystop.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2" name="textbox 162"/>
          <p:cNvSpPr/>
          <p:nvPr/>
        </p:nvSpPr>
        <p:spPr>
          <a:xfrm>
            <a:off x="1412862" y="5091226"/>
            <a:ext cx="3099435" cy="3130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Warningof   residual   heat:Even   afterstoppingheating,if   the   surfacetemperature 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thepan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6000"/>
              </a:lnSpc>
              <a:spcBef>
                <a:spcPts val="5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exceeds50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℃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(regardlessofwhetherthepoweris    turned     offornot),a    warning     of    overheatingof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 pan  surfacewill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occur,protecting  the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safety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  the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or.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4" name="textbox 164"/>
          <p:cNvSpPr/>
          <p:nvPr/>
        </p:nvSpPr>
        <p:spPr>
          <a:xfrm>
            <a:off x="1412862" y="4635696"/>
            <a:ext cx="4122420" cy="1466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55"/>
              </a:lnSpc>
            </a:pP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 can be externally connected with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PT1000 tempera</a:t>
            </a: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ture sensor,and the temperature control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accuracy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±0.2</a:t>
            </a: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℃</a:t>
            </a:r>
            <a:r>
              <a:rPr sz="700" kern="0" spc="-2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6" name="textbox 166"/>
          <p:cNvSpPr/>
          <p:nvPr/>
        </p:nvSpPr>
        <p:spPr>
          <a:xfrm>
            <a:off x="1412862" y="4174816"/>
            <a:ext cx="2732404" cy="1581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6000"/>
              </a:lnSpc>
            </a:pP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temperature can</a:t>
            </a:r>
            <a:r>
              <a:rPr sz="9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reach</a:t>
            </a:r>
            <a:r>
              <a:rPr sz="900" b="1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 to 550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℃</a:t>
            </a:r>
            <a:r>
              <a:rPr sz="900" kern="0" spc="-1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</a:t>
            </a:r>
            <a:r>
              <a:rPr sz="900" b="1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its</a:t>
            </a:r>
            <a:r>
              <a:rPr sz="900" b="1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</a:t>
            </a: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ak.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8" name="textbox 168"/>
          <p:cNvSpPr/>
          <p:nvPr/>
        </p:nvSpPr>
        <p:spPr>
          <a:xfrm>
            <a:off x="1323962" y="66492"/>
            <a:ext cx="733425" cy="1993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4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HP550-S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8192</Words>
  <Application>WPS 演示</Application>
  <PresentationFormat/>
  <Paragraphs>325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4" baseType="lpstr">
      <vt:lpstr>Arial</vt:lpstr>
      <vt:lpstr>宋体</vt:lpstr>
      <vt:lpstr>Wingdings</vt:lpstr>
      <vt:lpstr>Arial</vt:lpstr>
      <vt:lpstr>Times New Roman</vt:lpstr>
      <vt:lpstr>SimHei</vt:lpstr>
      <vt:lpstr>Microsoft YaHei</vt:lpstr>
      <vt:lpstr>Arial Unicode MS</vt:lpstr>
      <vt:lpstr>Calibri</vt:lpstr>
      <vt:lpstr>PingFangSC-Semibold</vt:lpstr>
      <vt:lpstr>Segoe Print</vt:lpstr>
      <vt:lpstr>汉仪文黑-55简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繁  缕.</cp:lastModifiedBy>
  <cp:revision>1</cp:revision>
  <dcterms:created xsi:type="dcterms:W3CDTF">2025-04-29T09:52:08Z</dcterms:created>
  <dcterms:modified xsi:type="dcterms:W3CDTF">2025-04-29T09:52:08Z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2025-04-29T17:19:49Z</vt:filetime>
  </property>
  <property fmtid="{D5CDD505-2E9C-101B-9397-08002B2CF9AE}" pid="4" name="UsrData">
    <vt:lpwstr>681099b0d632cb001f101cc0wl</vt:lpwstr>
  </property>
  <property fmtid="{D5CDD505-2E9C-101B-9397-08002B2CF9AE}" pid="5" name="ICV">
    <vt:lpwstr>DC9D989FD824495F8922110D01605A8D_12</vt:lpwstr>
  </property>
  <property fmtid="{D5CDD505-2E9C-101B-9397-08002B2CF9AE}" pid="6" name="KSOProductBuildVer">
    <vt:lpwstr>2052-12.1.0.20784</vt:lpwstr>
  </property>
</Properties>
</file>