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4" r:id="rId9"/>
  </p:sldIdLst>
  <p:sldSz cx="7473950" cy="54102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84350" y="765175"/>
            <a:ext cx="3905250" cy="3879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51025" y="342900"/>
            <a:ext cx="3771900" cy="47244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2244709" y="616950"/>
            <a:ext cx="3167379" cy="4428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82" rIns="0" bIns="0"/>
          <a:lstStyle/>
          <a:p>
            <a:pPr marL="12700" indent="895350" algn="l" rtl="0" eaLnBrk="0">
              <a:lnSpc>
                <a:spcPct val="97000"/>
              </a:lnSpc>
              <a:spcBef>
                <a:spcPts val="5"/>
              </a:spcBef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Desktop shak</a:t>
            </a:r>
            <a:r>
              <a:rPr sz="20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 and s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table,with diverse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0000"/>
              </a:lnSpc>
              <a:spcBef>
                <a:spcPts val="600"/>
              </a:spcBef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modes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20115" algn="l" rtl="0" eaLnBrk="0">
              <a:lnSpc>
                <a:spcPts val="1770"/>
              </a:lnSpc>
              <a:spcBef>
                <a:spcPts val="370"/>
              </a:spcBef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(LC-SK Series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selection of the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generation of laboratories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8"/>
          <p:cNvSpPr/>
          <p:nvPr/>
        </p:nvSpPr>
        <p:spPr>
          <a:xfrm>
            <a:off x="0" y="0"/>
            <a:ext cx="7473950" cy="541020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3023" y="1968501"/>
            <a:ext cx="3333755" cy="1250946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336557" y="3903902"/>
            <a:ext cx="179387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ighing</a:t>
            </a:r>
            <a:r>
              <a:rPr sz="10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upto</a:t>
            </a:r>
            <a:r>
              <a:rPr sz="10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10kg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3846" y="4113550"/>
            <a:ext cx="3263873" cy="1250946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473701" y="2151322"/>
            <a:ext cx="1207135" cy="2397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9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Single-layerf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 tray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Applicable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  <a:spcBef>
                <a:spcPts val="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trajectories:circul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ar,linear,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toggle,three-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dimensional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24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Spring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universal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81000"/>
              </a:lnSpc>
              <a:spcBef>
                <a:spcPts val="1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Applicable   operating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traj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ectory: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Circumferen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ce,Linear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Adjustablec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05"/>
              </a:lnSpc>
              <a:spcBef>
                <a:spcPts val="5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circumfere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nceand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linear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Applicable   operating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traj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ectory: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919635" y="337478"/>
            <a:ext cx="3635375" cy="687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3800" b="1" kern="0" spc="-110" dirty="0">
                <a:solidFill>
                  <a:srgbClr val="3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fea</a:t>
            </a:r>
            <a:r>
              <a:rPr sz="3800" b="1" kern="0" spc="-120" dirty="0">
                <a:solidFill>
                  <a:srgbClr val="3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tures</a:t>
            </a:r>
            <a:endParaRPr sz="3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7970" algn="l" rtl="0" eaLnBrk="0">
              <a:lnSpc>
                <a:spcPct val="100000"/>
              </a:lnSpc>
              <a:spcBef>
                <a:spcPts val="255"/>
              </a:spcBef>
            </a:pPr>
            <a:endParaRPr sz="1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336557" y="1464066"/>
            <a:ext cx="2883535" cy="5029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types of run</a:t>
            </a:r>
            <a:r>
              <a:rPr sz="1400" b="1" kern="0" spc="-2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ning trajectories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Circularand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linear are suitable foroscillatinghybrid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atchets,and three-dimensional are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suitableforflex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ible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hybrid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designs.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79876" y="3028954"/>
            <a:ext cx="1536644" cy="87629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73524" y="4108451"/>
            <a:ext cx="1562055" cy="812774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3867177" y="1462630"/>
            <a:ext cx="3198495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930"/>
              </a:lnSpc>
            </a:pPr>
            <a:r>
              <a:rPr sz="2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2100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types</a:t>
            </a:r>
            <a:r>
              <a:rPr sz="2100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100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r>
              <a:rPr sz="2100" kern="0" spc="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kern="0" spc="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fixtures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873524" y="2190752"/>
            <a:ext cx="1562055" cy="641325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336557" y="3484828"/>
            <a:ext cx="1920875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000" kern="0" spc="2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Compact</a:t>
            </a:r>
            <a:r>
              <a:rPr sz="1000" kern="0" spc="9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 wit</a:t>
            </a:r>
            <a:r>
              <a:rPr sz="1000" kern="0" spc="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000" kern="0" spc="12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000" kern="0" spc="13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  <a:spcBef>
                <a:spcPts val="7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capacity-capable  of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textbox 26"/>
          <p:cNvSpPr/>
          <p:nvPr/>
        </p:nvSpPr>
        <p:spPr>
          <a:xfrm>
            <a:off x="2257425" y="4500880"/>
            <a:ext cx="400685" cy="240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r>
              <a:rPr lang="en-US" sz="1200" b="1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5kg</a:t>
            </a:r>
            <a:endParaRPr lang="en-US" sz="1200" b="1" kern="0" spc="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sz="1200" b="1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5kg</a:t>
            </a:r>
            <a:r>
              <a:rPr sz="1200" b="1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sz="1200" b="1" kern="0" spc="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6700" y="654050"/>
            <a:ext cx="6940550" cy="41021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3911600" y="722616"/>
            <a:ext cx="2655570" cy="3530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05"/>
              </a:lnSpc>
            </a:pPr>
            <a:r>
              <a:rPr sz="1200" kern="0" spc="-1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200" kern="0" spc="17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1200" kern="0" spc="16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1200" kern="0" spc="16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200" kern="0" spc="-20" dirty="0">
                <a:solidFill>
                  <a:srgbClr val="5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otoris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20"/>
              </a:lnSpc>
            </a:pPr>
            <a:r>
              <a:rPr sz="12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quiet</a:t>
            </a:r>
            <a:r>
              <a:rPr sz="1200" kern="0" spc="28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26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low-noise,and</a:t>
            </a:r>
            <a:r>
              <a:rPr sz="1200" kern="0" spc="26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60"/>
              </a:lnSpc>
            </a:pPr>
            <a:r>
              <a:rPr sz="12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durable.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ts val="1910"/>
              </a:lnSpc>
              <a:spcBef>
                <a:spcPts val="425"/>
              </a:spcBef>
            </a:pPr>
            <a:r>
              <a:rPr sz="14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be se</a:t>
            </a:r>
            <a:r>
              <a:rPr sz="1400" kern="0" spc="-2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for timing</a:t>
            </a:r>
            <a:r>
              <a:rPr sz="1400" kern="0" spc="4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kern="0" spc="3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ts val="1910"/>
              </a:lnSpc>
              <a:spcBef>
                <a:spcPts val="40"/>
              </a:spcBef>
            </a:pPr>
            <a:r>
              <a:rPr sz="1400" kern="0" spc="-10" dirty="0">
                <a:solidFill>
                  <a:srgbClr val="405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continuously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5615" algn="l" rtl="0" eaLnBrk="0">
              <a:lnSpc>
                <a:spcPts val="1910"/>
              </a:lnSpc>
              <a:spcBef>
                <a:spcPts val="425"/>
              </a:spcBef>
            </a:pPr>
            <a:r>
              <a:rPr sz="1400" kern="0" spc="-30" dirty="0">
                <a:solidFill>
                  <a:srgbClr val="3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1min#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5615" algn="l" rtl="0" eaLnBrk="0">
              <a:lnSpc>
                <a:spcPts val="1910"/>
              </a:lnSpc>
              <a:spcBef>
                <a:spcPts val="40"/>
              </a:spcBef>
            </a:pPr>
            <a:r>
              <a:rPr sz="1400" kern="0" spc="-10" dirty="0">
                <a:solidFill>
                  <a:srgbClr val="405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99h59min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27225" y="76200"/>
            <a:ext cx="3619500" cy="525780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2009790" y="939620"/>
            <a:ext cx="3292475" cy="4347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9915" algn="l" rtl="0" eaLnBrk="0">
              <a:lnSpc>
                <a:spcPct val="124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start-up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acceleration/dece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leration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protecting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perimental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9915" algn="l" rtl="0" eaLnBrk="0">
              <a:lnSpc>
                <a:spcPts val="1160"/>
              </a:lnSpc>
              <a:spcBef>
                <a:spcPts val="2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shocks,but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ensuring the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operators.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Startup spe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58" name="table 58"/>
          <p:cNvGraphicFramePr>
            <a:graphicFrameLocks noGrp="1"/>
          </p:cNvGraphicFramePr>
          <p:nvPr/>
        </p:nvGraphicFramePr>
        <p:xfrm>
          <a:off x="2670162" y="90896"/>
          <a:ext cx="2655569" cy="803275"/>
        </p:xfrm>
        <a:graphic>
          <a:graphicData uri="http://schemas.openxmlformats.org/drawingml/2006/table">
            <a:tbl>
              <a:tblPr/>
              <a:tblGrid>
                <a:gridCol w="766444"/>
                <a:gridCol w="1889125"/>
              </a:tblGrid>
              <a:tr h="2749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4000"/>
                        </a:lnSpc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"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Smooth</a:t>
                      </a:r>
                      <a:endParaRPr sz="1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eaLnBrk="0">
                        <a:lnSpc>
                          <a:spcPts val="2110"/>
                        </a:lnSpc>
                      </a:pP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startup</a:t>
                      </a:r>
                      <a:r>
                        <a:rPr sz="15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"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safety</a:t>
                      </a:r>
                      <a:r>
                        <a:rPr sz="15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guard</a:t>
                      </a:r>
                      <a:endParaRPr sz="1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500" kern="0" spc="0" dirty="0">
                          <a:solidFill>
                            <a:srgbClr val="405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protects</a:t>
                      </a:r>
                      <a:endParaRPr sz="1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895" algn="l" rtl="0" eaLnBrk="0">
                        <a:lnSpc>
                          <a:spcPts val="2000"/>
                        </a:lnSpc>
                      </a:pPr>
                      <a:r>
                        <a:rPr sz="1500" kern="0" spc="10" dirty="0">
                          <a:solidFill>
                            <a:srgbClr val="405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1500" kern="0" spc="340" dirty="0">
                          <a:solidFill>
                            <a:srgbClr val="405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405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experimental</a:t>
                      </a:r>
                      <a:endParaRPr sz="1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984">
                <a:tc>
                  <a:txBody>
                    <a:bodyPr/>
                    <a:lstStyle/>
                    <a:p>
                      <a:pPr marL="6350" algn="l" rtl="0" eaLnBrk="0">
                        <a:lnSpc>
                          <a:spcPts val="2005"/>
                        </a:lnSpc>
                      </a:pPr>
                      <a:r>
                        <a:rPr sz="1500" kern="0" spc="10" dirty="0">
                          <a:solidFill>
                            <a:srgbClr val="406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samples</a:t>
                      </a:r>
                      <a:endParaRPr sz="1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7940" algn="l" rtl="0" eaLnBrk="0">
                        <a:lnSpc>
                          <a:spcPts val="2005"/>
                        </a:lnSpc>
                      </a:pPr>
                      <a:r>
                        <a:rPr sz="1500" kern="0" spc="10" dirty="0">
                          <a:solidFill>
                            <a:srgbClr val="406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and</a:t>
                      </a:r>
                      <a:r>
                        <a:rPr sz="1500" kern="0" spc="110" dirty="0">
                          <a:solidFill>
                            <a:srgbClr val="406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406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person</a:t>
                      </a:r>
                      <a:r>
                        <a:rPr sz="1500" kern="0" spc="0" dirty="0">
                          <a:solidFill>
                            <a:srgbClr val="40603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nel</a:t>
                      </a:r>
                      <a:endParaRPr sz="1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60550" y="31750"/>
            <a:ext cx="3752850" cy="53467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3536932" y="2247179"/>
            <a:ext cx="1882775" cy="3022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r>
              <a:rPr lang="en-US" altLang="zh-CN" sz="800" b="1" dirty="0">
                <a:latin typeface="Arial" panose="020B0604020202020204"/>
                <a:ea typeface="Arial" panose="020B0604020202020204"/>
                <a:cs typeface="Arial" panose="020B0604020202020204"/>
              </a:rPr>
              <a:t>Single-layer flat tray applicable running trajectories: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 circular, linear, curved plate, three-dimensional tray internal dimensions: 255</a:t>
            </a:r>
            <a:r>
              <a:rPr lang="en-US" altLang="en-US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×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255mm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Capacity: 90mm Petri dish 6 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r>
              <a:rPr lang="en-US" altLang="zh-CN" sz="800" b="1" dirty="0">
                <a:latin typeface="Arial" panose="020B0604020202020204"/>
                <a:ea typeface="Arial" panose="020B0604020202020204"/>
                <a:cs typeface="Arial" panose="020B0604020202020204"/>
              </a:rPr>
              <a:t>spring universal fixture Applicable running trajectories: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 circular, linear tray internal dimensions:230</a:t>
            </a:r>
            <a:r>
              <a:rPr lang="en-US" altLang="en-US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×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230mm 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Capacity: Conical flasks: 5 100ml, 4 250ml, 2 500ml, 1 1000ml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r>
              <a:rPr lang="en-US" altLang="zh-CN" sz="800" b="1" dirty="0">
                <a:latin typeface="Arial" panose="020B0604020202020204"/>
                <a:ea typeface="Arial" panose="020B0604020202020204"/>
                <a:cs typeface="Arial" panose="020B0604020202020204"/>
              </a:rPr>
              <a:t> Adjustable clamp rod applicable running trajectories: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 circular, linear tray inner dimensions: 255</a:t>
            </a:r>
            <a:r>
              <a:rPr lang="en-US" altLang="en-US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×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255mm Capacity: Conical flasks: 5 100ml, 4 250ml, 2 500ml, 1 1000ml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7000"/>
              </a:lnSpc>
            </a:pP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2114565" y="119868"/>
            <a:ext cx="3155950" cy="1322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clamping </a:t>
            </a:r>
            <a:r>
              <a:rPr sz="22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methods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670"/>
              </a:spcBef>
            </a:pPr>
            <a:r>
              <a:rPr sz="1500" kern="0" spc="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"Diverse</a:t>
            </a:r>
            <a:r>
              <a:rPr sz="1500" kern="0" spc="37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1500" kern="0" spc="-10" dirty="0">
                <a:solidFill>
                  <a:srgbClr val="404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aptation,Stable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645"/>
              </a:spcBef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Bearing"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24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tray sizes and anti-slip silicone pads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provided,which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flexibly adapt to various containers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samples,ensu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ring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2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trouble-free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erimental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63766" y="3270246"/>
            <a:ext cx="1390618" cy="800080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57387" y="4438660"/>
            <a:ext cx="1409720" cy="755649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44702" y="2330456"/>
            <a:ext cx="1428747" cy="58418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114542" y="1593841"/>
            <a:ext cx="3155959" cy="234934"/>
            <a:chOff x="0" y="0"/>
            <a:chExt cx="3155959" cy="234934"/>
          </a:xfrm>
        </p:grpSpPr>
        <p:sp>
          <p:nvSpPr>
            <p:cNvPr id="72" name="textbox 72"/>
            <p:cNvSpPr/>
            <p:nvPr/>
          </p:nvSpPr>
          <p:spPr>
            <a:xfrm>
              <a:off x="0" y="0"/>
              <a:ext cx="3156585" cy="234950"/>
            </a:xfrm>
            <a:prstGeom prst="rect">
              <a:avLst/>
            </a:prstGeom>
            <a:solidFill>
              <a:srgbClr val="E9EBE8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68000"/>
                </a:lnSpc>
                <a:spcBef>
                  <a:spcPts val="0"/>
                </a:spcBef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Outerdimensionso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ts val="1075"/>
                </a:lnSpc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tray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: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74" name="textbox 74"/>
            <p:cNvSpPr/>
            <p:nvPr/>
          </p:nvSpPr>
          <p:spPr>
            <a:xfrm>
              <a:off x="1193803" y="39058"/>
              <a:ext cx="625475" cy="1727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160"/>
                </a:lnSpc>
              </a:pP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270×270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76" name="textbox 76"/>
            <p:cNvSpPr/>
            <p:nvPr/>
          </p:nvSpPr>
          <p:spPr>
            <a:xfrm>
              <a:off x="2197090" y="38950"/>
              <a:ext cx="624205" cy="1727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160"/>
                </a:lnSpc>
              </a:pP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360×360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 84"/>
          <p:cNvSpPr/>
          <p:nvPr/>
        </p:nvSpPr>
        <p:spPr>
          <a:xfrm>
            <a:off x="2047875" y="892175"/>
            <a:ext cx="3378200" cy="3625850"/>
          </a:xfrm>
          <a:prstGeom prst="rect">
            <a:avLst/>
          </a:prstGeom>
          <a:solidFill>
            <a:srgbClr val="F3F3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581259" y="2060569"/>
            <a:ext cx="1054099" cy="1498600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2733685" y="1040566"/>
            <a:ext cx="1730375" cy="953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1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18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Mainframe+Tr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Fixture</a:t>
            </a:r>
            <a:endParaRPr sz="9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90981" y="3603621"/>
            <a:ext cx="1333476" cy="539743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71928" y="2555859"/>
            <a:ext cx="590543" cy="685829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2173605" y="3786505"/>
            <a:ext cx="1246505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3" rIns="0" bIns="0"/>
          <a:lstStyle/>
          <a:p>
            <a:pPr marL="12700" algn="l" rtl="0" eaLnBrk="0">
              <a:lnSpc>
                <a:spcPct val="14300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ormity/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  Car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8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19491" y="3698873"/>
            <a:ext cx="253973" cy="374658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3990983" y="2287376"/>
            <a:ext cx="998219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 man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ual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1948</Words>
  <Application>WPS 演示</Application>
  <PresentationFormat/>
  <Paragraphs>156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2025-05-08T09:17:04Z</dcterms:created>
  <dcterms:modified xsi:type="dcterms:W3CDTF">2025-05-08T09:17:04Z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2025-05-08T17:07:32Z</vt:filetime>
  </property>
  <property fmtid="{D5CDD505-2E9C-101B-9397-08002B2CF9AE}" pid="4" name="UsrData">
    <vt:lpwstr>681c7450d632cb001f2d6514wl</vt:lpwstr>
  </property>
  <property fmtid="{D5CDD505-2E9C-101B-9397-08002B2CF9AE}" pid="5" name="ICV">
    <vt:lpwstr>2A6F11E1DA8F4281985705FB44838466_12</vt:lpwstr>
  </property>
  <property fmtid="{D5CDD505-2E9C-101B-9397-08002B2CF9AE}" pid="6" name="KSOProductBuildVer">
    <vt:lpwstr>2052-12.1.0.20784</vt:lpwstr>
  </property>
</Properties>
</file>