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5748000" cy="242062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tableStyles" Target="tableStyles.xml"/><Relationship Id="rId7" Type="http://schemas.openxmlformats.org/officeDocument/2006/relationships/presProps" Target="presProps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563100"/>
            <a:ext cx="5080000" cy="5080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5969000" y="10448906"/>
            <a:ext cx="2961004" cy="9823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83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indent="-6350" algn="l" rtl="0" eaLnBrk="0">
              <a:lnSpc>
                <a:spcPct val="108000"/>
              </a:lnSpc>
              <a:tabLst/>
            </a:pP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   ca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libration,automatic/manual   temperature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compensation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6000"/>
              </a:lnSpc>
              <a:spcBef>
                <a:spcPts val="271"/>
              </a:spcBef>
              <a:tabLst/>
            </a:pP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 more convenient measurement for greater accurac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endParaRPr sz="900" dirty="0">
              <a:latin typeface="Arial"/>
              <a:ea typeface="Arial"/>
              <a:cs typeface="Arial"/>
            </a:endParaRPr>
          </a:p>
          <a:p>
            <a:pPr marL="673100" algn="l" rtl="0" eaLnBrk="0">
              <a:lnSpc>
                <a:spcPts val="1022"/>
              </a:lnSpc>
              <a:spcBef>
                <a:spcPts val="636"/>
              </a:spcBef>
              <a:tabLst/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  convenient  to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6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990600" algn="l" rtl="0" eaLnBrk="0">
              <a:lnSpc>
                <a:spcPct val="83000"/>
              </a:lnSpc>
              <a:spcBef>
                <a:spcPts val="2"/>
              </a:spcBef>
              <a:tabLst/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accurate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7010400" y="12643611"/>
            <a:ext cx="1052194" cy="13950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29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8000"/>
              </a:lnSpc>
              <a:tabLst/>
            </a:pPr>
            <a:r>
              <a:rPr sz="1900" kern="0" spc="-40" dirty="0">
                <a:solidFill>
                  <a:srgbClr val="608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Z</a:t>
            </a:r>
            <a:r>
              <a:rPr sz="1900" kern="0" spc="20" dirty="0">
                <a:solidFill>
                  <a:srgbClr val="608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</a:t>
            </a:r>
            <a:r>
              <a:rPr sz="1000" kern="0" spc="-40" baseline="-5208" dirty="0">
                <a:solidFill>
                  <a:srgbClr val="406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!</a:t>
            </a:r>
            <a:endParaRPr sz="1000" baseline="-5208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36550" algn="l" rtl="0" eaLnBrk="0">
              <a:lnSpc>
                <a:spcPct val="86000"/>
              </a:lnSpc>
              <a:spcBef>
                <a:spcPts val="124"/>
              </a:spcBef>
              <a:tabLst/>
            </a:pPr>
            <a:r>
              <a:rPr sz="400" i="1" kern="0" spc="10" dirty="0">
                <a:solidFill>
                  <a:srgbClr val="505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4lcE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211"/>
              </a:spcBef>
              <a:tabLst/>
            </a:pPr>
            <a:r>
              <a:rPr sz="700" kern="0" spc="10" dirty="0">
                <a:solidFill>
                  <a:srgbClr val="30607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0.000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35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ts val="306"/>
              </a:lnSpc>
              <a:spcBef>
                <a:spcPts val="2"/>
              </a:spcBef>
              <a:tabLst/>
            </a:pPr>
            <a:r>
              <a:rPr sz="400" kern="0" spc="-10" dirty="0">
                <a:solidFill>
                  <a:srgbClr val="4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.a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5683250" y="9831958"/>
            <a:ext cx="3441700" cy="304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15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2200" b="1" kern="0" spc="-100" dirty="0">
                <a:solidFill>
                  <a:srgbClr val="2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Desktop Co</a:t>
            </a:r>
            <a:r>
              <a:rPr sz="2200" b="1" kern="0" spc="-90" dirty="0">
                <a:solidFill>
                  <a:srgbClr val="2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nductivit</a:t>
            </a:r>
            <a:r>
              <a:rPr sz="2200" b="1" kern="0" spc="-100" dirty="0">
                <a:solidFill>
                  <a:srgbClr val="2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2200" b="1" kern="0" spc="100" dirty="0">
                <a:solidFill>
                  <a:srgbClr val="2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1" kern="0" spc="-100" dirty="0">
                <a:solidFill>
                  <a:srgbClr val="2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Mete</a:t>
            </a:r>
            <a:r>
              <a:rPr sz="2200" b="1" kern="0" spc="0" dirty="0">
                <a:solidFill>
                  <a:srgbClr val="2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2200" dirty="0">
              <a:latin typeface="Arial"/>
              <a:ea typeface="Arial"/>
              <a:cs typeface="Arial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9036050" y="11143271"/>
            <a:ext cx="139064" cy="73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74"/>
              </a:lnSpc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—10—</a:t>
            </a:r>
            <a:endParaRPr sz="3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563100"/>
            <a:ext cx="5080000" cy="508000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5530850" y="11080750"/>
            <a:ext cx="4705350" cy="1797050"/>
            <a:chOff x="0" y="0"/>
            <a:chExt cx="4705350" cy="1797050"/>
          </a:xfrm>
        </p:grpSpPr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705350" cy="1797050"/>
            </a:xfrm>
            <a:prstGeom prst="rect">
              <a:avLst/>
            </a:prstGeom>
          </p:spPr>
        </p:pic>
        <p:sp>
          <p:nvSpPr>
            <p:cNvPr id="16" name="textbox 16"/>
            <p:cNvSpPr/>
            <p:nvPr/>
          </p:nvSpPr>
          <p:spPr>
            <a:xfrm>
              <a:off x="-12700" y="-12700"/>
              <a:ext cx="4730750" cy="18224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813050" algn="l" rtl="0" eaLnBrk="0">
                <a:lnSpc>
                  <a:spcPct val="84000"/>
                </a:lnSpc>
                <a:spcBef>
                  <a:spcPts val="2"/>
                </a:spcBef>
                <a:tabLst/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01</a:t>
              </a:r>
              <a:endParaRPr sz="1100" dirty="0">
                <a:latin typeface="Arial"/>
                <a:ea typeface="Arial"/>
                <a:cs typeface="Arial"/>
              </a:endParaRPr>
            </a:p>
            <a:p>
              <a:pPr marL="2755900" algn="l" rtl="0" eaLnBrk="0">
                <a:lnSpc>
                  <a:spcPct val="84000"/>
                </a:lnSpc>
                <a:spcBef>
                  <a:spcPts val="842"/>
                </a:spcBef>
                <a:tabLst/>
              </a:pPr>
              <a:r>
                <a:rPr sz="1100" b="1" kern="0" spc="-20" dirty="0">
                  <a:solidFill>
                    <a:srgbClr val="2030B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Host</a:t>
              </a:r>
              <a:r>
                <a:rPr sz="1100" b="1" kern="0" spc="140" dirty="0">
                  <a:solidFill>
                    <a:srgbClr val="2030B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100" b="1" kern="0" spc="-20" dirty="0">
                  <a:solidFill>
                    <a:srgbClr val="2030B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Interface</a:t>
              </a:r>
              <a:endParaRPr sz="11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755900" algn="l" rtl="0" eaLnBrk="0">
                <a:lnSpc>
                  <a:spcPts val="1294"/>
                </a:lnSpc>
                <a:spcBef>
                  <a:spcPts val="280"/>
                </a:spcBef>
                <a:tabLst/>
              </a:pP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①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:Temperature se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nsor socket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6000"/>
                </a:lnSpc>
                <a:tabLst/>
              </a:pPr>
              <a:endParaRPr sz="600" dirty="0">
                <a:latin typeface="Arial"/>
                <a:ea typeface="Arial"/>
                <a:cs typeface="Arial"/>
              </a:endParaRPr>
            </a:p>
            <a:p>
              <a:pPr marL="2755900" algn="l" rtl="0" eaLnBrk="0">
                <a:lnSpc>
                  <a:spcPts val="1294"/>
                </a:lnSpc>
                <a:spcBef>
                  <a:spcPts val="2"/>
                </a:spcBef>
                <a:tabLst/>
              </a:pPr>
              <a:r>
                <a:rPr sz="900" kern="0" spc="9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②</a:t>
              </a:r>
              <a:r>
                <a:rPr sz="900" kern="0" spc="9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: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Electrode</a:t>
              </a:r>
              <a:r>
                <a:rPr sz="900" kern="0" spc="9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socket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747000" y="12947650"/>
            <a:ext cx="2533650" cy="1695450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5740400" y="13498512"/>
            <a:ext cx="1601469" cy="9823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5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900" b="1" kern="0" spc="0" dirty="0">
                <a:solidFill>
                  <a:srgbClr val="2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Host</a:t>
            </a:r>
            <a:r>
              <a:rPr sz="900" b="1" kern="0" spc="50" dirty="0">
                <a:solidFill>
                  <a:srgbClr val="2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900" b="1" kern="0" spc="0" dirty="0">
                <a:solidFill>
                  <a:srgbClr val="2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Interface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spcBef>
                <a:spcPts val="1259"/>
              </a:spcBef>
              <a:tabLst/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①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:USB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storage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socket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spcBef>
                <a:spcPts val="947"/>
              </a:spcBef>
              <a:tabLst/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②</a:t>
            </a:r>
            <a:r>
              <a:rPr sz="900" kern="0" spc="-3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Data cable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socket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tabLst/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③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:Power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adapter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socket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5651500" y="10224275"/>
            <a:ext cx="1323339" cy="2146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2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5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details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746750" y="13188950"/>
            <a:ext cx="374650" cy="222250"/>
          </a:xfrm>
          <a:prstGeom prst="rect">
            <a:avLst/>
          </a:prstGeom>
        </p:spPr>
      </p:pic>
      <p:sp>
        <p:nvSpPr>
          <p:cNvPr id="26" name="textbox 26"/>
          <p:cNvSpPr/>
          <p:nvPr/>
        </p:nvSpPr>
        <p:spPr>
          <a:xfrm>
            <a:off x="9956800" y="10085196"/>
            <a:ext cx="143510" cy="2063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421"/>
              </a:lnSpc>
              <a:tabLst/>
            </a:pPr>
            <a:r>
              <a:rPr sz="1000" kern="0" spc="-6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/</a:t>
            </a:r>
            <a:r>
              <a:rPr sz="1000" kern="0" spc="-4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/</a:t>
            </a:r>
            <a:endParaRPr sz="1000" dirty="0">
              <a:latin typeface="SimHei"/>
              <a:ea typeface="SimHei"/>
              <a:cs typeface="SimHe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563100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 30"/>
          <p:cNvSpPr/>
          <p:nvPr/>
        </p:nvSpPr>
        <p:spPr>
          <a:xfrm>
            <a:off x="5492750" y="9861550"/>
            <a:ext cx="4762500" cy="4483100"/>
          </a:xfrm>
          <a:prstGeom prst="rect">
            <a:avLst/>
          </a:prstGeom>
          <a:solidFill>
            <a:srgbClr val="F6F6F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4" name="group 4"/>
          <p:cNvGrpSpPr/>
          <p:nvPr/>
        </p:nvGrpSpPr>
        <p:grpSpPr>
          <a:xfrm rot="21600000">
            <a:off x="7931150" y="11474435"/>
            <a:ext cx="977884" cy="2292343"/>
            <a:chOff x="0" y="0"/>
            <a:chExt cx="977884" cy="2292343"/>
          </a:xfrm>
        </p:grpSpPr>
        <p:pic>
          <p:nvPicPr>
            <p:cNvPr id="32" name="picture 3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977884" cy="2292343"/>
            </a:xfrm>
            <a:prstGeom prst="rect">
              <a:avLst/>
            </a:prstGeom>
          </p:spPr>
        </p:pic>
        <p:sp>
          <p:nvSpPr>
            <p:cNvPr id="34" name="textbox 34"/>
            <p:cNvSpPr/>
            <p:nvPr/>
          </p:nvSpPr>
          <p:spPr>
            <a:xfrm>
              <a:off x="-12700" y="-12700"/>
              <a:ext cx="1003300" cy="234251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89864" algn="l" rtl="0" eaLnBrk="0">
                <a:lnSpc>
                  <a:spcPct val="71000"/>
                </a:lnSpc>
                <a:spcBef>
                  <a:spcPts val="4"/>
                </a:spcBef>
                <a:tabLst/>
              </a:pP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Bulk   storage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336550" algn="l" rtl="0" eaLnBrk="0">
                <a:lnSpc>
                  <a:spcPts val="1068"/>
                </a:lnSpc>
                <a:tabLst/>
              </a:pP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of</a:t>
              </a:r>
              <a:r>
                <a:rPr sz="800" kern="0" spc="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data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132714" algn="l" rtl="0" eaLnBrk="0">
                <a:lnSpc>
                  <a:spcPts val="2330"/>
                </a:lnSpc>
                <a:tabLst/>
              </a:pP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Stored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data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361315" algn="l" rtl="0" eaLnBrk="0">
                <a:lnSpc>
                  <a:spcPct val="81000"/>
                </a:lnSpc>
                <a:tabLst/>
              </a:pPr>
              <a:r>
                <a:rPr sz="800" b="1" i="1" kern="0" spc="-10" dirty="0">
                  <a:solidFill>
                    <a:srgbClr val="20306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IIII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5772165" y="11474435"/>
            <a:ext cx="971549" cy="2292343"/>
            <a:chOff x="0" y="0"/>
            <a:chExt cx="971549" cy="2292343"/>
          </a:xfrm>
        </p:grpSpPr>
        <p:pic>
          <p:nvPicPr>
            <p:cNvPr id="36" name="picture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971549" cy="2292343"/>
            </a:xfrm>
            <a:prstGeom prst="rect">
              <a:avLst/>
            </a:prstGeom>
          </p:spPr>
        </p:pic>
        <p:sp>
          <p:nvSpPr>
            <p:cNvPr id="38" name="textbox 38"/>
            <p:cNvSpPr/>
            <p:nvPr/>
          </p:nvSpPr>
          <p:spPr>
            <a:xfrm>
              <a:off x="-12700" y="-12700"/>
              <a:ext cx="996950" cy="235457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94614" algn="l" rtl="0" eaLnBrk="0">
                <a:lnSpc>
                  <a:spcPts val="1090"/>
                </a:lnSpc>
                <a:spcBef>
                  <a:spcPts val="1"/>
                </a:spcBef>
                <a:tabLst/>
              </a:pPr>
              <a:r>
                <a:rPr sz="8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7</a:t>
              </a:r>
              <a:r>
                <a:rPr sz="800" kern="0" spc="2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inch</a:t>
              </a:r>
              <a:r>
                <a:rPr sz="800" kern="0" spc="1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TFT</a:t>
              </a:r>
              <a:r>
                <a:rPr sz="800" kern="0" spc="1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color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234315" algn="l" rtl="0" eaLnBrk="0">
                <a:lnSpc>
                  <a:spcPct val="81000"/>
                </a:lnSpc>
                <a:spcBef>
                  <a:spcPts val="4"/>
                </a:spcBef>
                <a:tabLst/>
              </a:pPr>
              <a:r>
                <a:rPr sz="8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LCD</a:t>
              </a:r>
              <a:r>
                <a:rPr sz="800" kern="0" spc="2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screen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75564" algn="l" rtl="0" eaLnBrk="0">
                <a:lnSpc>
                  <a:spcPts val="954"/>
                </a:lnSpc>
                <a:spcBef>
                  <a:spcPts val="1344"/>
                </a:spcBef>
                <a:tabLst/>
              </a:pP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TFT</a:t>
              </a:r>
              <a:r>
                <a:rPr sz="700" kern="0" spc="1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display</a:t>
              </a:r>
              <a:r>
                <a:rPr sz="7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screen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300" dirty="0">
                <a:latin typeface="Arial"/>
                <a:ea typeface="Arial"/>
                <a:cs typeface="Arial"/>
              </a:endParaRPr>
            </a:p>
            <a:p>
              <a:pPr marL="361315" algn="l" rtl="0" eaLnBrk="0">
                <a:lnSpc>
                  <a:spcPct val="78000"/>
                </a:lnSpc>
                <a:spcBef>
                  <a:spcPts val="4"/>
                </a:spcBef>
                <a:tabLst/>
              </a:pPr>
              <a:r>
                <a:rPr sz="1200" b="1" i="1" kern="0" spc="50" dirty="0">
                  <a:solidFill>
                    <a:srgbClr val="20305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IIII</a:t>
              </a:r>
              <a:endParaRPr sz="1200" dirty="0">
                <a:latin typeface="Times New Roman"/>
                <a:ea typeface="Times New Roman"/>
                <a:cs typeface="Times New Roman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21600000">
            <a:off x="9010666" y="11480800"/>
            <a:ext cx="971550" cy="2279656"/>
            <a:chOff x="0" y="0"/>
            <a:chExt cx="971550" cy="2279656"/>
          </a:xfrm>
        </p:grpSpPr>
        <p:pic>
          <p:nvPicPr>
            <p:cNvPr id="40" name="picture 4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971550" cy="2279656"/>
            </a:xfrm>
            <a:prstGeom prst="rect">
              <a:avLst/>
            </a:prstGeom>
          </p:spPr>
        </p:pic>
        <p:sp>
          <p:nvSpPr>
            <p:cNvPr id="42" name="textbox 42"/>
            <p:cNvSpPr/>
            <p:nvPr/>
          </p:nvSpPr>
          <p:spPr>
            <a:xfrm>
              <a:off x="-12700" y="-12700"/>
              <a:ext cx="996950" cy="232981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70814" algn="l" rtl="0" eaLnBrk="0">
                <a:lnSpc>
                  <a:spcPct val="75000"/>
                </a:lnSpc>
                <a:spcBef>
                  <a:spcPts val="7"/>
                </a:spcBef>
                <a:tabLst/>
              </a:pP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Temperature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151764" algn="l" rtl="0" eaLnBrk="0">
                <a:lnSpc>
                  <a:spcPts val="1070"/>
                </a:lnSpc>
                <a:tabLst/>
              </a:pP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compensation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81914" algn="l" rtl="0" eaLnBrk="0">
                <a:lnSpc>
                  <a:spcPct val="84000"/>
                </a:lnSpc>
                <a:spcBef>
                  <a:spcPts val="883"/>
                </a:spcBef>
                <a:tabLst/>
              </a:pPr>
              <a:r>
                <a:rPr sz="10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Temperature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marL="88264" algn="l" rtl="0" eaLnBrk="0">
                <a:lnSpc>
                  <a:spcPct val="84000"/>
                </a:lnSpc>
                <a:spcBef>
                  <a:spcPts val="194"/>
                </a:spcBef>
                <a:tabLst/>
              </a:pP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compensation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900" dirty="0">
                <a:latin typeface="Arial"/>
                <a:ea typeface="Arial"/>
                <a:cs typeface="Arial"/>
              </a:endParaRPr>
            </a:p>
            <a:p>
              <a:pPr marL="355600" algn="l" rtl="0" eaLnBrk="0">
                <a:lnSpc>
                  <a:spcPct val="81000"/>
                </a:lnSpc>
                <a:spcBef>
                  <a:spcPts val="5"/>
                </a:spcBef>
                <a:tabLst/>
              </a:pPr>
              <a:r>
                <a:rPr sz="800" b="1" i="1" kern="0" spc="-10" dirty="0">
                  <a:solidFill>
                    <a:srgbClr val="20305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IIII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 rot="21600000">
            <a:off x="6851634" y="11487167"/>
            <a:ext cx="965215" cy="2266924"/>
            <a:chOff x="0" y="0"/>
            <a:chExt cx="965215" cy="2266924"/>
          </a:xfrm>
        </p:grpSpPr>
        <p:pic>
          <p:nvPicPr>
            <p:cNvPr id="44" name="picture 4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965215" cy="2266924"/>
            </a:xfrm>
            <a:prstGeom prst="rect">
              <a:avLst/>
            </a:prstGeom>
          </p:spPr>
        </p:pic>
        <p:sp>
          <p:nvSpPr>
            <p:cNvPr id="46" name="textbox 46"/>
            <p:cNvSpPr/>
            <p:nvPr/>
          </p:nvSpPr>
          <p:spPr>
            <a:xfrm>
              <a:off x="-12700" y="-12700"/>
              <a:ext cx="991235" cy="231711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39700" indent="24765" algn="l" rtl="0" eaLnBrk="0">
                <a:lnSpc>
                  <a:spcPct val="105000"/>
                </a:lnSpc>
                <a:spcBef>
                  <a:spcPts val="5"/>
                </a:spcBef>
                <a:tabLst/>
              </a:pP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Built-in</a:t>
              </a:r>
              <a:r>
                <a:rPr sz="8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mi</a:t>
              </a:r>
              <a:r>
                <a:rPr sz="8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cro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processor</a:t>
              </a:r>
              <a:r>
                <a:rPr sz="800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chip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31750" algn="l" rtl="0" eaLnBrk="0">
                <a:lnSpc>
                  <a:spcPts val="1090"/>
                </a:lnSpc>
                <a:spcBef>
                  <a:spcPts val="1177"/>
                </a:spcBef>
                <a:tabLst/>
              </a:pP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Microprocessor</a:t>
              </a:r>
              <a:r>
                <a:rPr sz="800" kern="0" spc="2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chip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4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349250" algn="l" rtl="0" eaLnBrk="0">
                <a:lnSpc>
                  <a:spcPct val="81000"/>
                </a:lnSpc>
                <a:spcBef>
                  <a:spcPts val="1"/>
                </a:spcBef>
                <a:tabLst/>
              </a:pPr>
              <a:r>
                <a:rPr sz="800" b="1" i="1" kern="0" spc="-10" dirty="0">
                  <a:solidFill>
                    <a:srgbClr val="20305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IIII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8" name="textbox 48"/>
          <p:cNvSpPr/>
          <p:nvPr/>
        </p:nvSpPr>
        <p:spPr>
          <a:xfrm>
            <a:off x="5746750" y="10670291"/>
            <a:ext cx="1283335" cy="267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908"/>
              </a:lnSpc>
              <a:tabLst/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Function</a:t>
            </a:r>
            <a:r>
              <a:rPr sz="14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points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9842500" y="10607146"/>
            <a:ext cx="137160" cy="1879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78"/>
              </a:lnSpc>
              <a:tabLst/>
            </a:pP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//</a:t>
            </a:r>
            <a:endParaRPr sz="1000" dirty="0">
              <a:latin typeface="SimHei"/>
              <a:ea typeface="SimHei"/>
              <a:cs typeface="SimHe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" name="table 52"/>
          <p:cNvGraphicFramePr>
            <a:graphicFrameLocks noGrp="1"/>
          </p:cNvGraphicFramePr>
          <p:nvPr/>
        </p:nvGraphicFramePr>
        <p:xfrm>
          <a:off x="765169" y="8664581"/>
          <a:ext cx="14077951" cy="14655164"/>
        </p:xfrm>
        <a:graphic>
          <a:graphicData uri="http://schemas.openxmlformats.org/drawingml/2006/table">
            <a:tbl>
              <a:tblPr/>
              <a:tblGrid>
                <a:gridCol w="2174875"/>
                <a:gridCol w="2616200"/>
                <a:gridCol w="1714500"/>
                <a:gridCol w="2209800"/>
                <a:gridCol w="2590800"/>
                <a:gridCol w="2771775"/>
              </a:tblGrid>
              <a:tr h="822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32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6725" algn="l" rtl="0" eaLnBrk="0">
                        <a:lnSpc>
                          <a:spcPts val="1870"/>
                        </a:lnSpc>
                        <a:tabLst/>
                      </a:pP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15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6600" algn="l" rtl="0" eaLnBrk="0">
                        <a:lnSpc>
                          <a:spcPct val="8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2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EC</a:t>
                      </a:r>
                      <a:r>
                        <a:rPr sz="2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-2B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315" algn="l" rtl="0" eaLnBrk="0">
                        <a:lnSpc>
                          <a:spcPct val="8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2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EC</a:t>
                      </a:r>
                      <a:r>
                        <a:rPr sz="2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-2S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5300" algn="l" rtl="0" eaLnBrk="0">
                        <a:lnSpc>
                          <a:spcPct val="8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2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EC</a:t>
                      </a:r>
                      <a:r>
                        <a:rPr sz="2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-2L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0715" algn="l" rtl="0" eaLnBrk="0">
                        <a:lnSpc>
                          <a:spcPct val="8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2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EC</a:t>
                      </a:r>
                      <a:r>
                        <a:rPr sz="2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-2W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12800" algn="l" rtl="0" eaLnBrk="0">
                        <a:lnSpc>
                          <a:spcPct val="8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2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EC</a:t>
                      </a:r>
                      <a:r>
                        <a:rPr sz="2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-4S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0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30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70890" algn="l" rtl="0" eaLnBrk="0">
                        <a:lnSpc>
                          <a:spcPts val="1371"/>
                        </a:lnSpc>
                        <a:tabLst/>
                      </a:pPr>
                      <a:r>
                        <a:rPr sz="2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2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08025" algn="l" rtl="0" eaLnBrk="0">
                        <a:lnSpc>
                          <a:spcPct val="96000"/>
                        </a:lnSpc>
                        <a:spcBef>
                          <a:spcPts val="9"/>
                        </a:spcBef>
                        <a:tabLst/>
                      </a:pPr>
                      <a:r>
                        <a:rPr sz="2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endParaRPr sz="2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7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05250" algn="l" rtl="0" eaLnBrk="0">
                        <a:lnSpc>
                          <a:spcPct val="9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2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AC220V/50Hz/DC12V10</a:t>
                      </a:r>
                      <a:r>
                        <a:rPr sz="2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00mA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38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0065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1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r>
                        <a:rPr sz="15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ode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50815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LCD</a:t>
                      </a:r>
                      <a:r>
                        <a:rPr sz="20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2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915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8765" indent="349250" algn="l" rtl="0" eaLnBrk="0">
                        <a:lnSpc>
                          <a:spcPct val="9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5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Conductivity</a:t>
                      </a: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1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</a:t>
                      </a:r>
                      <a:r>
                        <a:rPr sz="15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ge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4297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Wai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8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93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04414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2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0.00～20.00μs/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</a:t>
                      </a:r>
                      <a:r>
                        <a:rPr sz="2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20.0～200.0μs/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</a:t>
                      </a:r>
                      <a:r>
                        <a:rPr sz="2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200～2000μ</a:t>
                      </a:r>
                      <a:r>
                        <a:rPr sz="2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s/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87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09114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2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2.00～20.00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ms</a:t>
                      </a:r>
                      <a:r>
                        <a:rPr sz="2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</a:t>
                      </a:r>
                      <a:r>
                        <a:rPr sz="2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20.0～200.0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ms</a:t>
                      </a:r>
                      <a:r>
                        <a:rPr sz="2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7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28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2.0</a:t>
                      </a:r>
                      <a:r>
                        <a:rPr sz="28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0～20.00ms/c</a:t>
                      </a:r>
                      <a:r>
                        <a:rPr sz="2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7000"/>
                        </a:lnSpc>
                        <a:spcBef>
                          <a:spcPts val="843"/>
                        </a:spcBef>
                        <a:tabLst/>
                      </a:pPr>
                      <a:r>
                        <a:rPr sz="28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20.</a:t>
                      </a:r>
                      <a:r>
                        <a:rPr sz="28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0～200.0ms/c</a:t>
                      </a:r>
                      <a:r>
                        <a:rPr sz="2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8600" algn="l" rtl="0" eaLnBrk="0">
                        <a:lnSpc>
                          <a:spcPct val="97000"/>
                        </a:lnSpc>
                        <a:spcBef>
                          <a:spcPts val="890"/>
                        </a:spcBef>
                        <a:tabLst/>
                      </a:pPr>
                      <a:r>
                        <a:rPr sz="2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200-2000ms</a:t>
                      </a:r>
                      <a:r>
                        <a:rPr sz="2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/cm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850264" algn="l" rtl="0" eaLnBrk="0">
                        <a:lnSpc>
                          <a:spcPct val="96000"/>
                        </a:lnSpc>
                        <a:spcBef>
                          <a:spcPts val="457"/>
                        </a:spcBef>
                        <a:tabLst/>
                      </a:pPr>
                      <a:r>
                        <a:rPr sz="28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(K=10)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61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tabLst/>
                      </a:pP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Conductivity resolu</a:t>
                      </a:r>
                      <a:r>
                        <a:rPr sz="1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3316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2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0.01/0.1/1μs/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</a:t>
                      </a:r>
                      <a:r>
                        <a:rPr sz="2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、0.01/0.</a:t>
                      </a:r>
                      <a:r>
                        <a:rPr sz="2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ms</a:t>
                      </a:r>
                      <a:r>
                        <a:rPr sz="2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0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5089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Conductivity acc</a:t>
                      </a: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uracy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8925" algn="l" rtl="0" eaLnBrk="0">
                        <a:lnSpc>
                          <a:spcPts val="2446"/>
                        </a:lnSpc>
                        <a:tabLst/>
                      </a:pPr>
                      <a:r>
                        <a:rPr sz="2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Meter:±1.5</a:t>
                      </a:r>
                      <a:r>
                        <a:rPr sz="2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%FS</a:t>
                      </a:r>
                      <a:endParaRPr sz="2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96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177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2000" b="1" kern="0" spc="-1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Matching:±2</a:t>
                      </a:r>
                      <a:r>
                        <a:rPr sz="2000" b="1" kern="0" spc="-2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.0%FS</a:t>
                      </a:r>
                      <a:endParaRPr sz="2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6475" algn="l" rtl="0" eaLnBrk="0">
                        <a:lnSpc>
                          <a:spcPct val="9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2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Meter.</a:t>
                      </a:r>
                      <a:r>
                        <a:rPr sz="2000" kern="0" spc="-7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±1.</a:t>
                      </a:r>
                      <a:r>
                        <a:rPr sz="2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0%FS</a:t>
                      </a:r>
                      <a:r>
                        <a:rPr sz="2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20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2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Matching:±1.5%FS</a:t>
                      </a:r>
                      <a:endParaRPr sz="2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4809" algn="l" rtl="0" eaLnBrk="0">
                        <a:lnSpc>
                          <a:spcPts val="274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2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Meter.</a:t>
                      </a:r>
                      <a:r>
                        <a:rPr sz="2200" kern="0" spc="-6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±0.5%FS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2312"/>
                        </a:lnSpc>
                        <a:tabLst/>
                      </a:pPr>
                      <a:r>
                        <a:rPr sz="17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Accessorie</a:t>
                      </a:r>
                      <a:r>
                        <a:rPr sz="17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s:Soil</a:t>
                      </a:r>
                      <a:r>
                        <a:rPr sz="17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7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0.80%FS</a:t>
                      </a:r>
                      <a:endParaRPr sz="1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0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87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5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Electrode</a:t>
                      </a:r>
                      <a:r>
                        <a:rPr sz="15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</a:t>
                      </a:r>
                      <a:r>
                        <a:rPr sz="1500" b="1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onstant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9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69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4665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0.1/1/10</a:t>
                      </a:r>
                      <a:r>
                        <a:rPr sz="2200" kern="0" spc="5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cm^-1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5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60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1340" indent="-189864" algn="l" rtl="0" eaLnBrk="0">
                        <a:lnSpc>
                          <a:spcPct val="120000"/>
                        </a:lnSpc>
                        <a:tabLst/>
                      </a:pP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Other</a:t>
                      </a:r>
                      <a:r>
                        <a:rPr sz="15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parameter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47725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Scope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0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TDS:(0～100</a:t>
                      </a:r>
                      <a:r>
                        <a:rPr sz="2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)g/L </a:t>
                      </a:r>
                      <a:r>
                        <a:rPr sz="2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Salinity.</a:t>
                      </a:r>
                      <a:r>
                        <a:rPr sz="2200" kern="0" spc="-6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(0~100)ppt</a:t>
                      </a:r>
                      <a:r>
                        <a:rPr sz="2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2200" b="1" kern="0" spc="-1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Resistivity:(0~100)MQ</a:t>
                      </a:r>
                      <a:r>
                        <a:rPr sz="2200" kern="0" spc="-24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b="1" kern="0" spc="-1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·cm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82625" algn="l" rtl="0" eaLnBrk="0">
                        <a:lnSpc>
                          <a:spcPct val="78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13"/>
                        </a:spcBef>
                        <a:tabLst/>
                      </a:pPr>
                      <a:r>
                        <a:rPr sz="15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 function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06950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Automatic/Manual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1340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76225" algn="l" rtl="0" eaLnBrk="0">
                        <a:lnSpc>
                          <a:spcPct val="92000"/>
                        </a:lnSpc>
                        <a:spcBef>
                          <a:spcPts val="100"/>
                        </a:spcBef>
                        <a:tabLst/>
                      </a:pP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r>
                        <a:rPr sz="15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3176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(0～100)℃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 temperature</a:t>
                      </a: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setting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31765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2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(0～100)℃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4515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5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59715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15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3176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(0～100)℃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5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 Reso</a:t>
                      </a:r>
                      <a:r>
                        <a:rPr sz="15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lution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08015" algn="l" rtl="0" eaLnBrk="0">
                        <a:lnSpc>
                          <a:spcPts val="185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8897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106"/>
                        </a:spcBef>
                        <a:tabLst/>
                      </a:pP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 accura</a:t>
                      </a: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cy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03650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±0.4℃(5-60℃)±0.8℃(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others</a:t>
                      </a:r>
                      <a:r>
                        <a:rPr sz="2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61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064" algn="l" rtl="0" eaLnBrk="0">
                        <a:lnSpc>
                          <a:spcPts val="1870"/>
                        </a:lnSpc>
                        <a:tabLst/>
                      </a:pPr>
                      <a:r>
                        <a:rPr sz="15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lous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594350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570g</a:t>
                      </a:r>
                      <a:endParaRPr sz="2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66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5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22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22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LX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38125" algn="l" rtl="0" eaLnBrk="0">
                        <a:lnSpc>
                          <a:spcPts val="3998"/>
                        </a:lnSpc>
                        <a:tabLst/>
                      </a:pPr>
                      <a:r>
                        <a:rPr sz="2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W×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Hmm</a:t>
                      </a:r>
                      <a:r>
                        <a:rPr sz="2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78450" algn="l" rtl="0" eaLnBrk="0">
                        <a:lnSpc>
                          <a:spcPts val="187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215×175×35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4" name="picture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49288" y="0"/>
            <a:ext cx="13398555" cy="8413833"/>
          </a:xfrm>
          <a:prstGeom prst="rect">
            <a:avLst/>
          </a:prstGeom>
        </p:spPr>
      </p:pic>
      <p:graphicFrame>
        <p:nvGraphicFramePr>
          <p:cNvPr id="56" name="table 56"/>
          <p:cNvGraphicFramePr>
            <a:graphicFrameLocks noGrp="1"/>
          </p:cNvGraphicFramePr>
          <p:nvPr/>
        </p:nvGraphicFramePr>
        <p:xfrm>
          <a:off x="2031962" y="2302112"/>
          <a:ext cx="7467600" cy="3457575"/>
        </p:xfrm>
        <a:graphic>
          <a:graphicData uri="http://schemas.openxmlformats.org/drawingml/2006/table">
            <a:tbl>
              <a:tblPr/>
              <a:tblGrid>
                <a:gridCol w="2443480"/>
                <a:gridCol w="5024120"/>
              </a:tblGrid>
              <a:tr h="22364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9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85035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2400" b="1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Conductivit</a:t>
                      </a:r>
                      <a:r>
                        <a:rPr sz="2400" b="1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y</a:t>
                      </a:r>
                      <a:endParaRPr sz="2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8503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24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electrode</a:t>
                      </a:r>
                      <a:endParaRPr sz="2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9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8585" algn="l" rtl="0" eaLnBrk="0">
                        <a:lnSpc>
                          <a:spcPct val="83000"/>
                        </a:lnSpc>
                        <a:spcBef>
                          <a:spcPts val="427"/>
                        </a:spcBef>
                        <a:tabLst/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Temperature elec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trode</a:t>
                      </a:r>
                      <a:endParaRPr sz="1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64235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2700" kern="0" spc="-20" dirty="0">
                          <a:solidFill>
                            <a:srgbClr val="80303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Host--</a:t>
                      </a:r>
                      <a:endParaRPr sz="2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134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2700" b="1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Key</a:t>
                      </a:r>
                      <a:r>
                        <a:rPr sz="2700" b="1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2700" b="1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Panel</a:t>
                      </a:r>
                      <a:endParaRPr sz="2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769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301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2200" kern="0" spc="0" dirty="0">
                          <a:solidFill>
                            <a:srgbClr val="70202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Electrode</a:t>
                      </a:r>
                      <a:r>
                        <a:rPr sz="2200" kern="0" spc="80" dirty="0">
                          <a:solidFill>
                            <a:srgbClr val="70202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2200" kern="0" spc="0" dirty="0">
                          <a:solidFill>
                            <a:srgbClr val="70202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holder</a:t>
                      </a:r>
                      <a:endParaRPr sz="22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8" name="textbox 58"/>
          <p:cNvSpPr/>
          <p:nvPr/>
        </p:nvSpPr>
        <p:spPr>
          <a:xfrm>
            <a:off x="476275" y="23601798"/>
            <a:ext cx="11557634" cy="276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976"/>
              </a:lnSpc>
              <a:tabLst/>
            </a:pPr>
            <a:r>
              <a:rPr sz="1400" kern="0" spc="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Note:L type</a:t>
            </a:r>
            <a:r>
              <a:rPr sz="1400" kern="0" spc="9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 used for measuring </a:t>
            </a:r>
            <a:r>
              <a:rPr sz="1400" kern="0" spc="-1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 concentration</a:t>
            </a:r>
            <a:r>
              <a:rPr sz="1400" kern="0" spc="4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solutions,W</a:t>
            </a:r>
            <a:r>
              <a:rPr sz="1400" kern="0" spc="3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</a:t>
            </a:r>
            <a:r>
              <a:rPr sz="1400" kern="0" spc="9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400" kern="0" spc="8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used</a:t>
            </a:r>
            <a:r>
              <a:rPr sz="1400" kern="0" spc="2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400" kern="0" spc="7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measuring</a:t>
            </a:r>
            <a:r>
              <a:rPr sz="1400" kern="0" spc="9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1400" kern="0" spc="9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purity</a:t>
            </a:r>
            <a:r>
              <a:rPr sz="1400" kern="0" spc="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1400" kern="0" spc="2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solutions,the</a:t>
            </a:r>
            <a:r>
              <a:rPr sz="1400" kern="0" spc="9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rest</a:t>
            </a:r>
            <a:r>
              <a:rPr sz="1400" kern="0" spc="5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400" kern="0" spc="4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1400" kern="0" spc="3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F02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types</a:t>
            </a:r>
            <a:endParaRPr sz="14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2025-06-27T12:31:32Z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2025-06-27T12:31:33</vt:filetime>
  </property>
  <property fmtid="{D5CDD505-2E9C-101B-9397-08002B2CF9AE}" pid="4" name="UsrData">
    <vt:lpwstr>685e1ea2697063001fa5d53bwl</vt:lpwstr>
  </property>
</Properties>
</file>