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5080000" cy="85915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755775"/>
            <a:ext cx="5080000" cy="5080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71450" y="1995214"/>
            <a:ext cx="3272790" cy="151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Seven</a:t>
            </a:r>
            <a:r>
              <a:rPr sz="21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inch</a:t>
            </a:r>
            <a:r>
              <a:rPr sz="2100" b="1" kern="0" spc="3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color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3000"/>
              </a:lnSpc>
              <a:spcBef>
                <a:spcPts val="575"/>
              </a:spcBef>
            </a:pPr>
            <a:r>
              <a:rPr sz="19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High-resolution touch</a:t>
            </a:r>
            <a:r>
              <a:rPr sz="19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screen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ts val="1430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1024×600 ca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pacitive touch screen,more sensitive operation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87600" y="6003925"/>
            <a:ext cx="2311400" cy="83185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3263900" y="4343133"/>
            <a:ext cx="808355" cy="8902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</a:pPr>
            <a:r>
              <a:rPr sz="1200" b="1" i="1" kern="0" spc="-70" dirty="0">
                <a:solidFill>
                  <a:srgbClr val="203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1200" b="1" i="1" kern="0" spc="190" dirty="0">
                <a:solidFill>
                  <a:srgbClr val="203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i="1" kern="0" spc="-70" dirty="0">
                <a:solidFill>
                  <a:srgbClr val="204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200" b="1" i="1" kern="0" spc="-60" dirty="0">
                <a:solidFill>
                  <a:srgbClr val="204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</a:t>
            </a:r>
            <a:r>
              <a:rPr sz="1200" b="1" i="1" kern="0" spc="0" dirty="0">
                <a:solidFill>
                  <a:srgbClr val="204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i="1" kern="0" spc="-60" dirty="0">
                <a:solidFill>
                  <a:srgbClr val="206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mg/</a:t>
            </a:r>
            <a:r>
              <a:rPr sz="1200" i="1" kern="0" spc="-40" dirty="0">
                <a:solidFill>
                  <a:srgbClr val="206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5415" algn="l" rtl="0" eaLnBrk="0">
              <a:lnSpc>
                <a:spcPts val="2110"/>
              </a:lnSpc>
            </a:pPr>
            <a:r>
              <a:rPr sz="3000" b="1" kern="0" spc="-100" dirty="0">
                <a:solidFill>
                  <a:srgbClr val="205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0.0</a:t>
            </a:r>
            <a:endParaRPr sz="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430"/>
              </a:lnSpc>
            </a:pPr>
            <a:r>
              <a:rPr sz="1000" kern="0" spc="20" dirty="0">
                <a:solidFill>
                  <a:srgbClr val="206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25.0</a:t>
            </a:r>
            <a:r>
              <a:rPr sz="1000" kern="0" spc="20" dirty="0">
                <a:solidFill>
                  <a:srgbClr val="2060A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0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8915" algn="l" rtl="0" eaLnBrk="0">
              <a:lnSpc>
                <a:spcPct val="81000"/>
              </a:lnSpc>
              <a:spcBef>
                <a:spcPts val="5"/>
              </a:spcBef>
            </a:pPr>
            <a:r>
              <a:rPr sz="8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1143000" y="4321162"/>
            <a:ext cx="646430" cy="9201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</a:pPr>
            <a:r>
              <a:rPr sz="1200" b="1" kern="0" spc="-50" dirty="0">
                <a:solidFill>
                  <a:srgbClr val="204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5.47</a:t>
            </a:r>
            <a:r>
              <a:rPr sz="1200" b="1" kern="0" spc="50" dirty="0">
                <a:solidFill>
                  <a:srgbClr val="204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b="1" kern="0" spc="-50" dirty="0">
                <a:solidFill>
                  <a:srgbClr val="205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200" kern="0" spc="-50" dirty="0">
                <a:solidFill>
                  <a:srgbClr val="205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6700" indent="-63500" algn="l" rtl="0" eaLnBrk="0">
              <a:lnSpc>
                <a:spcPct val="139000"/>
              </a:lnSpc>
              <a:spcBef>
                <a:spcPts val="20"/>
              </a:spcBef>
            </a:pPr>
            <a:r>
              <a:rPr sz="1300" b="1" kern="0" spc="0" dirty="0">
                <a:solidFill>
                  <a:srgbClr val="204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90</a:t>
            </a:r>
            <a:r>
              <a:rPr sz="1300" b="1" kern="0" spc="280" dirty="0">
                <a:solidFill>
                  <a:srgbClr val="204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i="1" kern="0" spc="0" dirty="0">
                <a:solidFill>
                  <a:srgbClr val="206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mv  </a:t>
            </a:r>
            <a:r>
              <a:rPr sz="1000" kern="0" spc="-20" dirty="0">
                <a:solidFill>
                  <a:srgbClr val="206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25.0</a:t>
            </a:r>
            <a:r>
              <a:rPr sz="1000" kern="0" spc="-20" dirty="0">
                <a:solidFill>
                  <a:srgbClr val="2060A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7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2550" algn="l" rtl="0" eaLnBrk="0">
              <a:lnSpc>
                <a:spcPct val="81000"/>
              </a:lnSpc>
              <a:spcBef>
                <a:spcPts val="5"/>
              </a:spcBef>
            </a:pPr>
            <a:r>
              <a:rPr sz="8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2114549" y="4366495"/>
            <a:ext cx="660400" cy="8674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2100" b="1" kern="0" spc="-50" dirty="0">
                <a:solidFill>
                  <a:srgbClr val="204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0.000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0350" algn="l" rtl="0" eaLnBrk="0">
              <a:lnSpc>
                <a:spcPct val="78000"/>
              </a:lnSpc>
              <a:spcBef>
                <a:spcPts val="5"/>
              </a:spcBef>
            </a:pPr>
            <a:r>
              <a:rPr sz="800" kern="0" spc="-20" dirty="0">
                <a:solidFill>
                  <a:srgbClr val="20509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μS/cm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266700" algn="l" rtl="0" eaLnBrk="0">
              <a:lnSpc>
                <a:spcPts val="1430"/>
              </a:lnSpc>
              <a:spcBef>
                <a:spcPts val="330"/>
              </a:spcBef>
            </a:pPr>
            <a:r>
              <a:rPr sz="1000" kern="0" spc="-20" dirty="0">
                <a:solidFill>
                  <a:srgbClr val="206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25.0</a:t>
            </a:r>
            <a:r>
              <a:rPr sz="1000" kern="0" spc="-20" dirty="0">
                <a:solidFill>
                  <a:srgbClr val="2060A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4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0" algn="l" rtl="0" eaLnBrk="0">
              <a:lnSpc>
                <a:spcPct val="81000"/>
              </a:lnSpc>
              <a:spcBef>
                <a:spcPts val="5"/>
              </a:spcBef>
            </a:pPr>
            <a:r>
              <a:rPr sz="8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844550" y="5770194"/>
            <a:ext cx="3157220" cy="142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Setup                       </a:t>
            </a:r>
            <a:r>
              <a:rPr sz="1200" b="1" kern="0" spc="0" baseline="9000" dirty="0">
                <a:solidFill>
                  <a:srgbClr val="1010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About</a:t>
            </a:r>
            <a:r>
              <a:rPr sz="700" b="1" kern="0" spc="10" dirty="0">
                <a:solidFill>
                  <a:srgbClr val="1010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700" b="1" kern="0" spc="0" dirty="0">
                <a:solidFill>
                  <a:srgbClr val="1010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1200" b="1" kern="0" spc="0" baseline="-9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1200" kern="0" spc="-10" baseline="4000" dirty="0">
                <a:solidFill>
                  <a:srgbClr val="1010F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Sleep</a:t>
            </a:r>
            <a:endParaRPr sz="1200" baseline="4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2076449" y="3889375"/>
            <a:ext cx="678180" cy="125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PH-COND-DO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3854450" y="3795395"/>
            <a:ext cx="360679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</a:pP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2021/6/2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615950" y="3865562"/>
            <a:ext cx="48895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UCHEN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3911599" y="3884295"/>
            <a:ext cx="240665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</a:pPr>
            <a:r>
              <a:rPr sz="8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1518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755775"/>
            <a:ext cx="5080000" cy="5080000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107950" y="2111019"/>
            <a:ext cx="3401059" cy="13265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ct val="80000"/>
              </a:lnSpc>
            </a:pPr>
            <a:r>
              <a:rPr sz="23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 capacit</a:t>
            </a:r>
            <a:r>
              <a:rPr sz="2300" b="1" kern="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 storage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915" algn="l" rtl="0" eaLnBrk="0">
              <a:lnSpc>
                <a:spcPct val="81000"/>
              </a:lnSpc>
              <a:spcBef>
                <a:spcPts val="515"/>
              </a:spcBef>
            </a:pPr>
            <a:r>
              <a:rPr sz="1700" b="1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2000 sets of me</a:t>
            </a:r>
            <a:r>
              <a:rPr sz="17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asurement data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 can be transferred via</a:t>
            </a:r>
            <a:r>
              <a:rPr sz="900" b="1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USB flash dr</a:t>
            </a:r>
            <a:r>
              <a:rPr sz="9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ive and opened</a:t>
            </a: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 </a:t>
            </a:r>
            <a:r>
              <a:rPr sz="900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Excel.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1549399" y="5295995"/>
            <a:ext cx="379729" cy="3232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0w00</a:t>
            </a:r>
            <a:endParaRPr sz="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77000"/>
              </a:lnSpc>
              <a:spcBef>
                <a:spcPts val="315"/>
              </a:spcBef>
            </a:pPr>
            <a:r>
              <a:rPr sz="900" kern="0" spc="-10" dirty="0">
                <a:solidFill>
                  <a:srgbClr val="20506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0.000</a:t>
            </a:r>
            <a:endParaRPr sz="9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9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9850" algn="l" rtl="0" eaLnBrk="0">
              <a:lnSpc>
                <a:spcPct val="77000"/>
              </a:lnSpc>
              <a:spcBef>
                <a:spcPts val="0"/>
              </a:spcBef>
            </a:pPr>
            <a:r>
              <a:rPr sz="300" kern="0" spc="-10" dirty="0">
                <a:solidFill>
                  <a:srgbClr val="30405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5.0r</a:t>
            </a:r>
            <a:endParaRPr sz="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2044700" y="5473795"/>
            <a:ext cx="151129" cy="228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700" kern="0" spc="0" dirty="0">
                <a:solidFill>
                  <a:srgbClr val="40709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0.</a:t>
            </a:r>
            <a:r>
              <a:rPr sz="700" kern="0" spc="10" dirty="0">
                <a:solidFill>
                  <a:srgbClr val="40709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400" kern="0" spc="0" baseline="-26000" dirty="0">
                <a:solidFill>
                  <a:srgbClr val="30407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00</a:t>
            </a:r>
            <a:endParaRPr sz="400" baseline="-26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9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1600" algn="l" rtl="0" eaLnBrk="0">
              <a:lnSpc>
                <a:spcPts val="110"/>
              </a:lnSpc>
              <a:spcBef>
                <a:spcPts val="0"/>
              </a:spcBef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sz="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1181100" y="5346795"/>
            <a:ext cx="187960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700" kern="0" spc="10" dirty="0">
                <a:solidFill>
                  <a:srgbClr val="20304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5.47</a:t>
            </a:r>
            <a:endParaRPr sz="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755775"/>
            <a:ext cx="5080000" cy="5080000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76199" y="2069669"/>
            <a:ext cx="3185795" cy="1958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1000"/>
              </a:lnSpc>
            </a:pPr>
            <a:r>
              <a:rPr sz="1800" b="1" kern="0" spc="-70" dirty="0">
                <a:solidFill>
                  <a:srgbClr val="206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 calibration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ct val="81000"/>
              </a:lnSpc>
              <a:spcBef>
                <a:spcPts val="1375"/>
              </a:spcBef>
            </a:pPr>
            <a:r>
              <a:rPr sz="2100" b="1" kern="0" spc="0" dirty="0">
                <a:solidFill>
                  <a:srgbClr val="206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Automatic/</a:t>
            </a:r>
            <a:r>
              <a:rPr sz="2100" b="1" kern="0" spc="-10" dirty="0">
                <a:solidFill>
                  <a:srgbClr val="206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  <a:spcBef>
                <a:spcPts val="295"/>
              </a:spcBef>
            </a:pPr>
            <a:r>
              <a:rPr sz="2100" b="1" kern="0" spc="-90" dirty="0">
                <a:solidFill>
                  <a:srgbClr val="206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compensation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04800" algn="l" rtl="0" eaLnBrk="0">
              <a:lnSpc>
                <a:spcPts val="1500"/>
              </a:lnSpc>
              <a:spcBef>
                <a:spcPts val="1300"/>
              </a:spcBef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Built-in micropro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cessor chip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04800" algn="l" rtl="0" eaLnBrk="0">
              <a:lnSpc>
                <a:spcPts val="1385"/>
              </a:lnSpc>
              <a:spcBef>
                <a:spcPts val="290"/>
              </a:spcBef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  function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settings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04800" algn="l" rtl="0" eaLnBrk="0">
              <a:lnSpc>
                <a:spcPts val="1385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features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5250" algn="l" rtl="0" eaLnBrk="0">
              <a:lnSpc>
                <a:spcPts val="1500"/>
              </a:lnSpc>
              <a:spcBef>
                <a:spcPts val="5"/>
              </a:spcBef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mpensation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1708150" y="5666327"/>
            <a:ext cx="264795" cy="304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1600" algn="l" rtl="0" eaLnBrk="0">
              <a:lnSpc>
                <a:spcPct val="83000"/>
              </a:lnSpc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Prcow</a:t>
            </a:r>
            <a:endParaRPr sz="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81000"/>
              </a:lnSpc>
              <a:spcBef>
                <a:spcPts val="365"/>
              </a:spcBef>
            </a:pPr>
            <a:r>
              <a:rPr sz="800" kern="0" spc="10" dirty="0">
                <a:solidFill>
                  <a:srgbClr val="20607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0.000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ts val="44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1333499" y="5680817"/>
            <a:ext cx="209550" cy="222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800" kern="0" spc="0" dirty="0">
                <a:solidFill>
                  <a:srgbClr val="30607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5.47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1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ts val="500"/>
              </a:lnSpc>
              <a:spcBef>
                <a:spcPts val="0"/>
              </a:spcBef>
            </a:pPr>
            <a:r>
              <a:rPr sz="400" kern="0" spc="0" dirty="0">
                <a:solidFill>
                  <a:srgbClr val="204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,0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2190750" y="5815317"/>
            <a:ext cx="159385" cy="2266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95"/>
              </a:lnSpc>
            </a:pPr>
            <a:r>
              <a:rPr sz="400" i="1" kern="0" spc="0" dirty="0">
                <a:solidFill>
                  <a:srgbClr val="1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Q.0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ct val="82000"/>
              </a:lnSpc>
              <a:spcBef>
                <a:spcPts val="135"/>
              </a:spcBef>
            </a:pPr>
            <a:r>
              <a:rPr sz="600" kern="0" spc="10" dirty="0">
                <a:solidFill>
                  <a:srgbClr val="30507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0.0.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5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0965" algn="l" rtl="0" eaLnBrk="0">
              <a:lnSpc>
                <a:spcPts val="70"/>
              </a:lnSpc>
            </a:pPr>
            <a:r>
              <a:rPr sz="200" kern="0" spc="-10" dirty="0">
                <a:solidFill>
                  <a:srgbClr val="40505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sz="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755775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58750" y="0"/>
            <a:ext cx="4762500" cy="8591550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298450" y="758542"/>
            <a:ext cx="4384040" cy="76111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2715" algn="l" rtl="0" eaLnBrk="0">
              <a:lnSpc>
                <a:spcPct val="82000"/>
              </a:lnSpc>
            </a:pPr>
            <a:r>
              <a:rPr sz="1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r>
              <a:rPr sz="1900" b="1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TESTER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3665" algn="l" rtl="0" eaLnBrk="0">
              <a:lnSpc>
                <a:spcPct val="81000"/>
              </a:lnSpc>
              <a:spcBef>
                <a:spcPts val="635"/>
              </a:spcBef>
            </a:pP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</a:t>
            </a:r>
            <a:r>
              <a:rPr sz="21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meter</a:t>
            </a:r>
            <a:r>
              <a:rPr sz="21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Conductivity</a:t>
            </a:r>
            <a:r>
              <a:rPr sz="21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/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3665" algn="l" rtl="0" eaLnBrk="0">
              <a:lnSpc>
                <a:spcPts val="4600"/>
              </a:lnSpc>
            </a:pPr>
            <a:r>
              <a:rPr sz="19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Dissolved oxygen meter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2250" algn="l" rtl="0" eaLnBrk="0">
              <a:lnSpc>
                <a:spcPct val="90000"/>
              </a:lnSpc>
              <a:spcBef>
                <a:spcPts val="215"/>
              </a:spcBef>
            </a:pP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7-inch Color T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ouch Screen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7800" algn="l" rtl="0" eaLnBrk="0">
              <a:lnSpc>
                <a:spcPct val="83000"/>
              </a:lnSpc>
              <a:spcBef>
                <a:spcPts val="150"/>
              </a:spcBef>
            </a:pPr>
            <a:r>
              <a:rPr sz="5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Automatic/manual temperature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0" algn="l" rtl="0" eaLnBrk="0">
              <a:lnSpc>
                <a:spcPts val="735"/>
              </a:lnSpc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compensation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8915" algn="l" rtl="0" eaLnBrk="0">
              <a:lnSpc>
                <a:spcPct val="89000"/>
              </a:lnSpc>
              <a:spcBef>
                <a:spcPts val="150"/>
              </a:spcBef>
            </a:pP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IP54</a:t>
            </a:r>
            <a:r>
              <a:rPr sz="500" b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Dust</a:t>
            </a:r>
            <a:r>
              <a:rPr sz="500" b="1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b="1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Splash</a:t>
            </a:r>
            <a:r>
              <a:rPr sz="5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Proof</a:t>
            </a:r>
            <a:r>
              <a:rPr sz="500" b="1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</a:t>
            </a:r>
            <a:r>
              <a:rPr sz="5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ign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40"/>
              </a:lnSpc>
              <a:spcBef>
                <a:spcPts val="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     Large sc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reen      </a:t>
            </a:r>
            <a:r>
              <a:rPr sz="1200" kern="0" spc="-10" baseline="1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Dustproof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kern="0" spc="-10" baseline="1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200" kern="0" spc="-10" baseline="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Menu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baseline="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Settings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1200" kern="0" spc="-10" baseline="1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1200" kern="0" spc="-10" baseline="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baseline="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storage</a:t>
            </a:r>
            <a:endParaRPr sz="1200" baseline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292115" y="8300682"/>
            <a:ext cx="3545204" cy="1695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3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compensation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              Splashproof   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calibration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58750" y="1781175"/>
            <a:ext cx="4762500" cy="5029200"/>
          </a:xfrm>
          <a:prstGeom prst="rect">
            <a:avLst/>
          </a:prstGeom>
        </p:spPr>
      </p:pic>
      <p:sp>
        <p:nvSpPr>
          <p:cNvPr id="54" name="textbox 54"/>
          <p:cNvSpPr/>
          <p:nvPr/>
        </p:nvSpPr>
        <p:spPr>
          <a:xfrm>
            <a:off x="298449" y="2240436"/>
            <a:ext cx="2404110" cy="12230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500" kern="0" spc="-20" dirty="0">
                <a:solidFill>
                  <a:srgbClr val="206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r>
              <a:rPr sz="1500" kern="0" spc="90" dirty="0">
                <a:solidFill>
                  <a:srgbClr val="206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206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parameter</a:t>
            </a:r>
            <a:r>
              <a:rPr sz="1500" kern="0" spc="-30" dirty="0">
                <a:solidFill>
                  <a:srgbClr val="206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67000"/>
              </a:lnSpc>
              <a:spcBef>
                <a:spcPts val="520"/>
              </a:spcBef>
            </a:pPr>
            <a:r>
              <a:rPr sz="22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r>
              <a:rPr sz="22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parameters</a:t>
            </a:r>
            <a:r>
              <a:rPr sz="2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Presented</a:t>
            </a:r>
            <a:r>
              <a:rPr sz="15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5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r>
              <a:rPr sz="15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5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table 5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83515" y="168910"/>
          <a:ext cx="4556125" cy="6774815"/>
        </p:xfrm>
        <a:graphic>
          <a:graphicData uri="http://schemas.openxmlformats.org/drawingml/2006/table">
            <a:tbl>
              <a:tblPr/>
              <a:tblGrid>
                <a:gridCol w="1541145"/>
                <a:gridCol w="3014980"/>
              </a:tblGrid>
              <a:tr h="1739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339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 Mo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9935" algn="l" rtl="0" eaLnBrk="0">
                        <a:lnSpc>
                          <a:spcPct val="78000"/>
                        </a:lnSpc>
                      </a:pPr>
                      <a:r>
                        <a:rPr sz="900" kern="0" spc="0" dirty="0">
                          <a:solidFill>
                            <a:srgbClr val="5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900" kern="0" spc="60" dirty="0">
                          <a:solidFill>
                            <a:srgbClr val="5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900" kern="0" spc="0" dirty="0">
                          <a:solidFill>
                            <a:srgbClr val="5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</a:t>
                      </a:r>
                      <a:r>
                        <a:rPr sz="900" kern="0" spc="60" dirty="0">
                          <a:solidFill>
                            <a:srgbClr val="5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-43T(</a:t>
                      </a:r>
                      <a:r>
                        <a:rPr sz="900" kern="0" spc="0" dirty="0">
                          <a:solidFill>
                            <a:srgbClr val="5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</a:t>
                      </a:r>
                      <a:r>
                        <a:rPr sz="900" kern="0" spc="370" dirty="0">
                          <a:solidFill>
                            <a:srgbClr val="5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5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screen</a:t>
                      </a:r>
                      <a:r>
                        <a:rPr sz="900" kern="0" spc="60" dirty="0">
                          <a:solidFill>
                            <a:srgbClr val="5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4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244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Sup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ply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3345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AC220V/50Hz/DC12V1000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4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244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m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ode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4518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7inch TFT col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or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244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Conductiv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65125" algn="l" rtl="0" eaLnBrk="0">
                        <a:lnSpc>
                          <a:spcPct val="92000"/>
                        </a:lnSpc>
                        <a:spcBef>
                          <a:spcPts val="11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 ran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" indent="228600" algn="l" rtl="0" eaLnBrk="0">
                        <a:lnSpc>
                          <a:spcPct val="113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0.00～20.00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μs/cm 20.0~200.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μs/cm 200～2000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μs/cm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2.00～20.00 ms/cm 20.0～200.0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ms/cm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4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Conductiv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ity resolution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565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0.01/0.1/1μs/cm 0.01/0.1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ms/cm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1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514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Conductivity accur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747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Electricity meter.</a:t>
                      </a:r>
                      <a:r>
                        <a:rPr sz="700" kern="0" spc="-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±0.5FS ma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tching:±1.0FS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4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9090" algn="l" rtl="0" eaLnBrk="0">
                        <a:lnSpc>
                          <a:spcPct val="89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Electrode Const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5473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0.1/1/10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cm¹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7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224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Other parameter measure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ment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1825" algn="l" rtl="0" eaLnBrk="0">
                        <a:lnSpc>
                          <a:spcPts val="505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0" indent="-355600" algn="l" rtl="0" eaLnBrk="0">
                        <a:lnSpc>
                          <a:spcPct val="118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TDS:(0~100)g/L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salinity:(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0~100)ppt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Resistivity:(0~100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)MQ</a:t>
                      </a:r>
                      <a:r>
                        <a:rPr sz="7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·cm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4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0040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 measuremen ra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(-2.000～19.999)pH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3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847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 accuracy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485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Electrode:±0.002 pH Compatible:±0.01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669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 value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ccuracy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0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 pH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4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4229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Stability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81100" algn="l" rtl="0" eaLnBrk="0">
                        <a:lnSpc>
                          <a:spcPct val="93000"/>
                        </a:lnSpc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±0.01</a:t>
                      </a:r>
                      <a:r>
                        <a:rPr sz="7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pH/3h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4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6090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Input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current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Input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81100" algn="l" rtl="0" eaLnBrk="0">
                        <a:lnSpc>
                          <a:spcPts val="875"/>
                        </a:lnSpc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≤1×10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⁻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²A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4229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impedance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2618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&gt;3×10²Ω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464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MV measurement ran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9485" algn="l" rtl="0" eaLnBrk="0">
                        <a:lnSpc>
                          <a:spcPct val="89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-1999.9mV～0～1999.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9mV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4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7525" algn="l" rtl="0" eaLnBrk="0">
                        <a:lnSpc>
                          <a:spcPct val="89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Resolution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0" algn="l" rtl="0" eaLnBrk="0">
                        <a:lnSpc>
                          <a:spcPct val="89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0.1mV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4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1340" algn="l" rtl="0" eaLnBrk="0">
                        <a:lnSpc>
                          <a:spcPct val="79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45235" algn="l" rtl="0" eaLnBrk="0">
                        <a:lnSpc>
                          <a:spcPct val="91000"/>
                        </a:lnSpc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±0.03%FS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4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50"/>
                        </a:lnSpc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Dissolved oxygen measurem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ent range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325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(0～20.00)mg/L(ppm)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(0～200.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0)%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1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7525" algn="l" rtl="0" eaLnBrk="0">
                        <a:lnSpc>
                          <a:spcPct val="89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Resolution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4518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0.1/0.01 mg/L(p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pm)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1/0.1%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65"/>
                        </a:lnSpc>
                        <a:spcBef>
                          <a:spcPts val="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Dissolved oxygen accu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racy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943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Electrode:±0.10mg/L matching:±0.40m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g/L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4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65"/>
                        </a:lnSpc>
                        <a:spcBef>
                          <a:spcPts val="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Dissolved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oxygen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saturation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0150" algn="l" rtl="0" eaLnBrk="0">
                        <a:lnSpc>
                          <a:spcPct val="96000"/>
                        </a:lnSpc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(0～200.0)%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5590" algn="l" rtl="0" eaLnBrk="0">
                        <a:lnSpc>
                          <a:spcPct val="89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Saturation resolu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tion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1445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1/0.1%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4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0040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Saturation accu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racy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00" algn="l" rtl="0" eaLnBrk="0">
                        <a:lnSpc>
                          <a:spcPct val="91000"/>
                        </a:lnSpc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±2.0%FS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1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65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Salinity compensation method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14450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Manual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4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65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Salinity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compensation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2618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(0～45)ppt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50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Barometric pressure compensat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ion method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14450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Manual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4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50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5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Barometric pressure compensation r</a:t>
                      </a:r>
                      <a:r>
                        <a:rPr sz="500" kern="0" spc="10" dirty="0">
                          <a:solidFill>
                            <a:srgbClr val="5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ange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2618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(0~200)kPa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1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 c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ompensation function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2835" algn="l" rtl="0" eaLnBrk="0">
                        <a:lnSpc>
                          <a:spcPct val="96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Automatic/Manu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4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65"/>
                        </a:lnSpc>
                        <a:spcBef>
                          <a:spcPts val="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 compensation range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2618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(0～100)℃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4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1290" algn="l" rtl="0" eaLnBrk="0">
                        <a:lnSpc>
                          <a:spcPct val="92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Manual temperature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setting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2618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(0～100)℃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842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 measurement ra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81100" algn="l" rtl="0" eaLnBrk="0">
                        <a:lnSpc>
                          <a:spcPct val="96000"/>
                        </a:lnSpc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(-10～110)℃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0825" algn="l" rtl="0" eaLnBrk="0">
                        <a:lnSpc>
                          <a:spcPct val="93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 Resolut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ion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0.1℃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4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65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 measure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ment accuracy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232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±0.4℃(5-60℃)±0.8℃(others)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752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5953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310g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7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177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7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size(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L×W×Hmm)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5570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165×90×32mm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070084" y="4330675"/>
            <a:ext cx="2717815" cy="2590798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79384" y="1549412"/>
            <a:ext cx="2730531" cy="2571746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3111515" y="2900638"/>
            <a:ext cx="1369694" cy="8115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4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 placing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electrod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8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rotated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according to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needs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  <a:spcBef>
                <a:spcPts val="10"/>
              </a:spcBef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Lightweight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8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conveni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387350" y="5207014"/>
            <a:ext cx="1555765" cy="438141"/>
            <a:chOff x="0" y="0"/>
            <a:chExt cx="1555765" cy="438141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555765" cy="438141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1581785" cy="5041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3500" algn="l" rtl="0" eaLnBrk="0">
                <a:lnSpc>
                  <a:spcPct val="106000"/>
                </a:lnSpc>
                <a:spcBef>
                  <a:spcPts val="0"/>
                </a:spcBef>
              </a:pPr>
              <a:r>
                <a:rPr sz="14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Standard b</a:t>
              </a:r>
              <a:r>
                <a:rPr sz="1400" b="1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uffer</a:t>
              </a:r>
              <a:r>
                <a:rPr sz="14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4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solution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68" name="textbox 68"/>
          <p:cNvSpPr/>
          <p:nvPr/>
        </p:nvSpPr>
        <p:spPr>
          <a:xfrm>
            <a:off x="3105165" y="2368538"/>
            <a:ext cx="1555750" cy="431800"/>
          </a:xfrm>
          <a:prstGeom prst="rect">
            <a:avLst/>
          </a:prstGeom>
          <a:solidFill>
            <a:srgbClr val="4089A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915" algn="l" rtl="0" eaLnBrk="0">
              <a:lnSpc>
                <a:spcPct val="85000"/>
              </a:lnSpc>
            </a:pPr>
            <a:r>
              <a:rPr sz="13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Electrode</a:t>
            </a:r>
            <a:r>
              <a:rPr sz="1300" b="1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holder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400034" y="5665131"/>
            <a:ext cx="1393825" cy="346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520"/>
              </a:lnSpc>
            </a:pP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4.006.869.18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58750" y="2051050"/>
            <a:ext cx="4762500" cy="4489450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380984" y="2482739"/>
            <a:ext cx="4191000" cy="3040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43150" algn="l" rtl="0" eaLnBrk="0">
              <a:lnSpc>
                <a:spcPts val="740"/>
              </a:lnSpc>
              <a:spcBef>
                <a:spcPts val="310"/>
              </a:spcBef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Electrode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96900" algn="l" rtl="0" eaLnBrk="0">
              <a:lnSpc>
                <a:spcPts val="1365"/>
              </a:lnSpc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1500" b="1" kern="0" spc="-10" baseline="-13000" dirty="0">
                <a:solidFill>
                  <a:srgbClr val="203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900" b="1" kern="0" spc="-10" dirty="0">
                <a:solidFill>
                  <a:srgbClr val="203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older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90"/>
              </a:lnSpc>
              <a:spcBef>
                <a:spcPts val="24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adapter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98600" algn="l" rtl="0" eaLnBrk="0">
              <a:lnSpc>
                <a:spcPts val="1705"/>
              </a:lnSpc>
              <a:spcBef>
                <a:spcPts val="1285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6700" algn="l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   manual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3422650" y="5951204"/>
            <a:ext cx="610234" cy="2546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90"/>
              </a:lnSpc>
            </a:pPr>
            <a:r>
              <a:rPr sz="1100" kern="0" spc="0" baseline="1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0" dirty="0">
                <a:solidFill>
                  <a:srgbClr val="4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Conductivity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6065" algn="l" rtl="0" eaLnBrk="0">
              <a:lnSpc>
                <a:spcPct val="93000"/>
              </a:lnSpc>
              <a:spcBef>
                <a:spcPts val="0"/>
              </a:spcBef>
            </a:pPr>
            <a:r>
              <a:rPr sz="500" kern="0" spc="10" dirty="0">
                <a:solidFill>
                  <a:srgbClr val="602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Electrodes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90683" y="5893727"/>
            <a:ext cx="349884" cy="3454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97" rIns="0" bIns="0"/>
          <a:lstStyle/>
          <a:p>
            <a:pPr marL="12700" algn="l" rtl="0" eaLnBrk="0">
              <a:lnSpc>
                <a:spcPct val="84000"/>
              </a:lnSpc>
              <a:spcBef>
                <a:spcPts val="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Dissolved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oxygen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spcBef>
                <a:spcPts val="1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electrode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4089399" y="6008028"/>
            <a:ext cx="497205" cy="2514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ct val="81000"/>
              </a:lnSpc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Dissolved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Electrodes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800084" y="5748265"/>
            <a:ext cx="421005" cy="2819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100"/>
              </a:spcBef>
            </a:pPr>
            <a:r>
              <a:rPr sz="10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2647934" y="5892812"/>
            <a:ext cx="331470" cy="3035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buffer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2228834" y="5868316"/>
            <a:ext cx="349884" cy="1835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Dissolved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5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oxygen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2228834" y="6007237"/>
            <a:ext cx="181610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filing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2228834" y="6085850"/>
            <a:ext cx="285750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755775"/>
            <a:ext cx="5080000" cy="5080000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152400" y="2644368"/>
            <a:ext cx="2010410" cy="35636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LC-MP-43T(Touch Scr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een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Model)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ct val="81000"/>
              </a:lnSpc>
              <a:spcBef>
                <a:spcPts val="15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Conductivity   measurement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range: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ts val="1225"/>
              </a:lnSpc>
              <a:spcBef>
                <a:spcPts val="42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0.00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20.00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μs/cm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ct val="114000"/>
              </a:lnSpc>
              <a:spcBef>
                <a:spcPts val="3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20.0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200.0μ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s/cm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2000μ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s/cm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ts val="122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2.00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20.00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ms/cm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ct val="132000"/>
              </a:lnSpc>
              <a:spcBef>
                <a:spcPts val="1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20.0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200.0    ms/cm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Conductivity        ac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curacy.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ct val="91000"/>
              </a:lnSpc>
              <a:spcBef>
                <a:spcPts val="49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Meter:±0.5%FS,Compa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tible:±1.0%FS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ct val="80000"/>
              </a:lnSpc>
              <a:spcBef>
                <a:spcPts val="16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 measurement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range: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3665" algn="l" rtl="0" eaLnBrk="0">
              <a:lnSpc>
                <a:spcPts val="1225"/>
              </a:lnSpc>
              <a:spcBef>
                <a:spcPts val="36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(-2.000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.999)pH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ts val="109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 accuracy: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ct val="82000"/>
              </a:lnSpc>
              <a:spcBef>
                <a:spcPts val="450"/>
              </a:spcBef>
            </a:pP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Meter:±0.002pH,Compatible:±0.01pH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ct val="80000"/>
              </a:lnSpc>
              <a:spcBef>
                <a:spcPts val="15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Dissolved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oxygen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ct val="79000"/>
              </a:lnSpc>
              <a:spcBef>
                <a:spcPts val="7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measurement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range: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indent="75565" algn="l" rtl="0" eaLnBrk="0">
              <a:lnSpc>
                <a:spcPct val="127000"/>
              </a:lnSpc>
              <a:spcBef>
                <a:spcPts val="1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20.00)mg/L(ppm)(0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200.0)%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Dissolved oxygen accura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ts val="1225"/>
              </a:lnSpc>
              <a:spcBef>
                <a:spcPts val="410"/>
              </a:spcBef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Electrode:±0.10mg/L matchin</a:t>
            </a: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g:±0.40mg/L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ct val="78000"/>
              </a:lnSpc>
              <a:spcBef>
                <a:spcPts val="1005"/>
              </a:spcBef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Compensation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ct val="97000"/>
              </a:lnSpc>
              <a:spcBef>
                <a:spcPts val="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Function:Automat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ic/Manual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6350" y="1755775"/>
            <a:ext cx="5067300" cy="546100"/>
          </a:xfrm>
          <a:prstGeom prst="rect">
            <a:avLst/>
          </a:prstGeom>
          <a:solidFill>
            <a:srgbClr val="006EE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62100" indent="12700" algn="l" rtl="0" eaLnBrk="0">
              <a:lnSpc>
                <a:spcPct val="92000"/>
              </a:lnSpc>
            </a:pPr>
            <a:r>
              <a:rPr sz="1600" b="1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PH/Conductivity</a:t>
            </a:r>
            <a:r>
              <a:rPr sz="16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/Dissolved Oxygen</a:t>
            </a:r>
            <a:r>
              <a:rPr sz="16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6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Three-in-One Meter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98" name="picture 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679700" y="2276475"/>
            <a:ext cx="2355850" cy="21463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2730500" y="4600575"/>
            <a:ext cx="2120900" cy="1714500"/>
            <a:chOff x="0" y="0"/>
            <a:chExt cx="2120900" cy="1714500"/>
          </a:xfrm>
        </p:grpSpPr>
        <p:pic>
          <p:nvPicPr>
            <p:cNvPr id="100" name="picture 10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120900" cy="1714500"/>
            </a:xfrm>
            <a:prstGeom prst="rect">
              <a:avLst/>
            </a:prstGeom>
          </p:spPr>
        </p:pic>
        <p:sp>
          <p:nvSpPr>
            <p:cNvPr id="102" name="textbox 102"/>
            <p:cNvSpPr/>
            <p:nvPr/>
          </p:nvSpPr>
          <p:spPr>
            <a:xfrm>
              <a:off x="-12700" y="-12700"/>
              <a:ext cx="2146300" cy="17659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71500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Standard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electrode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04" name="textbox 104"/>
          <p:cNvSpPr/>
          <p:nvPr/>
        </p:nvSpPr>
        <p:spPr>
          <a:xfrm>
            <a:off x="2806700" y="6305677"/>
            <a:ext cx="1933575" cy="182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20"/>
              </a:lnSpc>
            </a:pPr>
            <a:r>
              <a:rPr sz="500" kern="0" spc="0" dirty="0">
                <a:solidFill>
                  <a:srgbClr val="7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Dissolved  oxygen  electrode</a:t>
            </a:r>
            <a:r>
              <a:rPr sz="500" kern="0" spc="30" dirty="0">
                <a:solidFill>
                  <a:srgbClr val="7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7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</a:t>
            </a:r>
            <a:r>
              <a:rPr sz="500" kern="0" spc="20" dirty="0">
                <a:solidFill>
                  <a:srgbClr val="7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7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electrode</a:t>
            </a:r>
            <a:r>
              <a:rPr sz="500" kern="0" spc="30" dirty="0">
                <a:solidFill>
                  <a:srgbClr val="7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7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conduc</a:t>
            </a:r>
            <a:r>
              <a:rPr sz="500" kern="0" spc="-10" dirty="0">
                <a:solidFill>
                  <a:srgbClr val="7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tivity</a:t>
            </a:r>
            <a:r>
              <a:rPr sz="500" kern="0" spc="20" dirty="0">
                <a:solidFill>
                  <a:srgbClr val="7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7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electrode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620"/>
              </a:lnSpc>
            </a:pPr>
            <a:r>
              <a:rPr sz="500" kern="0" spc="0" dirty="0">
                <a:solidFill>
                  <a:srgbClr val="402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500" kern="0" spc="40" dirty="0">
                <a:solidFill>
                  <a:srgbClr val="402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dirty="0">
                <a:solidFill>
                  <a:srgbClr val="402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</a:t>
            </a:r>
            <a:r>
              <a:rPr sz="500" kern="0" spc="-10" dirty="0">
                <a:solidFill>
                  <a:srgbClr val="402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ctrode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358*533"/>
  <p:tag name="TABLE_ENDDRAG_RECT" val="14*13*358*533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3705</Words>
  <Application>WPS 演示</Application>
  <PresentationFormat/>
  <Paragraphs>354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宋体</vt:lpstr>
      <vt:lpstr>Wingdings</vt:lpstr>
      <vt:lpstr>Arial</vt:lpstr>
      <vt:lpstr>Times New Roman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2025-06-27T07:06:30Z</dcterms:created>
  <dcterms:modified xsi:type="dcterms:W3CDTF">2025-06-27T07:06:30Z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2025-06-27T15:05:00Z</vt:filetime>
  </property>
  <property fmtid="{D5CDD505-2E9C-101B-9397-08002B2CF9AE}" pid="4" name="UsrData">
    <vt:lpwstr>685e429706ecb5001f890f67wl</vt:lpwstr>
  </property>
  <property fmtid="{D5CDD505-2E9C-101B-9397-08002B2CF9AE}" pid="5" name="ICV">
    <vt:lpwstr>47FAB6E2D1774AA89EFADB41E977A580_12</vt:lpwstr>
  </property>
  <property fmtid="{D5CDD505-2E9C-101B-9397-08002B2CF9AE}" pid="6" name="KSOProductBuildVer">
    <vt:lpwstr>2052-12.1.0.21541</vt:lpwstr>
  </property>
</Properties>
</file>