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6591300" cy="54165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551291" y="1143000"/>
            <a:ext cx="375541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.jpeg"/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537099" y="1028717"/>
            <a:ext cx="1257248" cy="127631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37099" y="2781319"/>
            <a:ext cx="1257248" cy="126996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9625" y="2781319"/>
            <a:ext cx="1250940" cy="126996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676516" y="1028717"/>
            <a:ext cx="1244631" cy="127631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09625" y="1028717"/>
            <a:ext cx="1244575" cy="126996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82882" y="2781319"/>
            <a:ext cx="1231901" cy="1269961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875642" y="2305146"/>
            <a:ext cx="4918709" cy="294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10"/>
              </a:lnSpc>
            </a:pPr>
            <a:r>
              <a:rPr sz="23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stably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Knob-style  setting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voltage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682899" y="4100734"/>
            <a:ext cx="3089910" cy="227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85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simple.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Extensively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applied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668677" y="4111726"/>
            <a:ext cx="1532889" cy="21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 and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33375"/>
            <a:ext cx="6591300" cy="47498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92600" y="3380105"/>
            <a:ext cx="2197100" cy="3892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96</a:t>
            </a:r>
            <a:r>
              <a:rPr lang="zh-CN" altLang="en-US"/>
              <a:t>孔板混匀仪</a:t>
            </a:r>
            <a:endParaRPr lang="zh-CN" altLang="en-US"/>
          </a:p>
          <a:p>
            <a:r>
              <a:rPr lang="en-US" altLang="zh-CN"/>
              <a:t>LC-Mixer-M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38345" y="1663688"/>
            <a:ext cx="1301749" cy="80645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4017" y="2952762"/>
            <a:ext cx="977938" cy="977877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14703" y="3073400"/>
            <a:ext cx="1016037" cy="8763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057746" y="3092459"/>
            <a:ext cx="1047755" cy="83818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03218" y="1790715"/>
            <a:ext cx="1289049" cy="634988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028840" y="3079753"/>
            <a:ext cx="1073154" cy="73660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076827" y="1765303"/>
            <a:ext cx="1041374" cy="736603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495685" y="1778009"/>
            <a:ext cx="1035055" cy="71119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95302" y="1125709"/>
            <a:ext cx="2124710" cy="242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700" b="1" kern="0" spc="-30" dirty="0">
                <a:solidFill>
                  <a:srgbClr val="305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 accessori</a:t>
            </a:r>
            <a:r>
              <a:rPr sz="1700" b="1" kern="0" spc="-40" dirty="0">
                <a:solidFill>
                  <a:srgbClr val="30509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457585" y="2504456"/>
            <a:ext cx="1010285" cy="394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15-hole,10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18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0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5076827" y="2517125"/>
            <a:ext cx="1022985" cy="38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36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16-hole,12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8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0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571883" y="4009391"/>
            <a:ext cx="928369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-24765" algn="l" rtl="0" eaLnBrk="0">
              <a:lnSpc>
                <a:spcPct val="112000"/>
              </a:lnSpc>
            </a:pP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8-hole,16mm tes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 adapter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2035158" y="4009391"/>
            <a:ext cx="922019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48-well,6m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test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 adapter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5178425" y="4009391"/>
            <a:ext cx="922019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indent="-19050" algn="l" rtl="0" eaLnBrk="0">
              <a:lnSpc>
                <a:spcPct val="112000"/>
              </a:lnSpc>
            </a:pP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8-hole,20m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test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 adapter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536596" y="4015432"/>
            <a:ext cx="801369" cy="367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Common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round-head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ment for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orifice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2035158" y="2483113"/>
            <a:ext cx="121793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Double-hole tray plate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511196" y="2495819"/>
            <a:ext cx="1169669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96-hole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307958" y="971534"/>
          <a:ext cx="6032500" cy="3911600"/>
        </p:xfrm>
        <a:graphic>
          <a:graphicData uri="http://schemas.openxmlformats.org/drawingml/2006/table">
            <a:tbl>
              <a:tblPr/>
              <a:tblGrid>
                <a:gridCol w="3235325"/>
                <a:gridCol w="2797175"/>
              </a:tblGrid>
              <a:tr h="276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477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1250" algn="l" rtl="0" eaLnBrk="0">
                        <a:lnSpc>
                          <a:spcPct val="78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LC-Mixer-M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602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0" algn="l" rtl="0" eaLnBrk="0">
                        <a:lnSpc>
                          <a:spcPts val="148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circumference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2840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Turnower diame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4.5mm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7090" algn="l" rtl="0" eaLnBrk="0">
                        <a:lnSpc>
                          <a:spcPct val="93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Load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capacity(w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ith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bracket)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0" algn="l" rtl="0" eaLnBrk="0">
                        <a:lnSpc>
                          <a:spcPct val="92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0.5kg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032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26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28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74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18W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10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output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ower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74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4925" algn="l" rtl="0" eaLnBrk="0">
                        <a:lnSpc>
                          <a:spcPct val="9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1665" algn="l" rtl="0" eaLnBrk="0">
                        <a:lnSpc>
                          <a:spcPct val="92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Single well plate:0~15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00rpm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 v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 orifice plate:0-1000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477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18590" algn="l" rtl="0" eaLnBrk="0">
                        <a:lnSpc>
                          <a:spcPct val="9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91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100~240V,50/60Hz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6375" algn="l" rtl="0" eaLnBrk="0">
                        <a:lnSpc>
                          <a:spcPts val="645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7465" algn="l" rtl="0" eaLnBrk="0">
                        <a:lnSpc>
                          <a:spcPct val="78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0177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260X150X80mm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4625" algn="l" rtl="0" eaLnBrk="0">
                        <a:lnSpc>
                          <a:spcPct val="9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0" algn="l" rtl="0" eaLnBrk="0">
                        <a:lnSpc>
                          <a:spcPct val="92000"/>
                        </a:lnSpc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3kg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" name="textbox 58"/>
          <p:cNvSpPr/>
          <p:nvPr/>
        </p:nvSpPr>
        <p:spPr>
          <a:xfrm>
            <a:off x="266684" y="579242"/>
            <a:ext cx="1186180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30" dirty="0">
                <a:solidFill>
                  <a:srgbClr val="2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900" b="1" kern="0" spc="120" dirty="0">
                <a:solidFill>
                  <a:srgbClr val="2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2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Parameters&gt;&gt;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7475" y="869950"/>
            <a:ext cx="6356350" cy="36766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6855" y="4200525"/>
            <a:ext cx="3302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滚轴混匀仪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LC-Mixer-T6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table 62"/>
          <p:cNvGraphicFramePr>
            <a:graphicFrameLocks noGrp="1"/>
          </p:cNvGraphicFramePr>
          <p:nvPr/>
        </p:nvGraphicFramePr>
        <p:xfrm>
          <a:off x="603224" y="82552"/>
          <a:ext cx="5422900" cy="5245100"/>
        </p:xfrm>
        <a:graphic>
          <a:graphicData uri="http://schemas.openxmlformats.org/drawingml/2006/table">
            <a:tbl>
              <a:tblPr/>
              <a:tblGrid>
                <a:gridCol w="2651125"/>
                <a:gridCol w="2771775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3775" algn="l" rtl="0" eaLnBrk="0">
                        <a:lnSpc>
                          <a:spcPct val="78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49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LC-Mixer-T6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7745" algn="l" rtl="0" eaLnBrk="0">
                        <a:lnSpc>
                          <a:spcPct val="93000"/>
                        </a:lnSpc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125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757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form of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exercise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3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Swinging and Ro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lling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38225" algn="l" rtl="0" eaLnBrk="0">
                        <a:lnSpc>
                          <a:spcPct val="93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amplitude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0" algn="l" rtl="0" eaLnBrk="0">
                        <a:lnSpc>
                          <a:spcPts val="1005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237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load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217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81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19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Roller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specifications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(length)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73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45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0300" algn="l" rtl="0" eaLnBrk="0">
                        <a:lnSpc>
                          <a:spcPct val="93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10-70rpm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12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Display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8902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12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Timer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24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 range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1~1199min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8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Timed/continuous operat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647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760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7375" algn="l" rtl="0" eaLnBrk="0">
                        <a:lnSpc>
                          <a:spcPct val="8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degreesof protection pr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ovided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44575" algn="l" rtl="0" eaLnBrk="0">
                        <a:lnSpc>
                          <a:spcPct val="98000"/>
                        </a:lnSpc>
                        <a:spcBef>
                          <a:spcPts val="1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byenclosure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72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100-240V,50/60Hz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8245" algn="l" rtl="0" eaLnBrk="0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081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19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Llength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widt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height]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450X260X1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8902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73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5.1kg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7375" algn="l" rtl="0" eaLnBrk="0">
                        <a:lnSpc>
                          <a:spcPct val="8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 ambient temperatur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889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humidity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5-40℃,80%RH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9175" indent="-177800" algn="l" rtl="0" eaLnBrk="0">
                        <a:lnSpc>
                          <a:spcPct val="87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protection pr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ovided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by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enclosure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95325" y="0"/>
            <a:ext cx="5200650" cy="54165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6855" y="4200525"/>
            <a:ext cx="3302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圆盘旋转混匀仪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LC-Mixer-RD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85839" y="1552564"/>
            <a:ext cx="1276317" cy="857243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70181" y="1546228"/>
            <a:ext cx="1225556" cy="888994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68731" y="3114667"/>
            <a:ext cx="1276368" cy="850907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29143" y="1571608"/>
            <a:ext cx="1174743" cy="838200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847707" y="2592604"/>
            <a:ext cx="496379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,60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pieces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,16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,8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06570" y="3368675"/>
            <a:ext cx="1276368" cy="546104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3673480" y="3990802"/>
            <a:ext cx="1147444" cy="387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89865" algn="l" rtl="0" eaLnBrk="0">
              <a:lnSpc>
                <a:spcPct val="153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/15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/50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882779" y="3995952"/>
            <a:ext cx="152844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additiona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connecting   rods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815968" y="1107897"/>
            <a:ext cx="66484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3000352" y="2434483"/>
            <a:ext cx="636269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tray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216009" y="2434483"/>
            <a:ext cx="629919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4752955" y="2447190"/>
            <a:ext cx="623569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</a:t>
            </a:r>
            <a:r>
              <a:rPr sz="8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table 90"/>
          <p:cNvGraphicFramePr>
            <a:graphicFrameLocks noGrp="1"/>
          </p:cNvGraphicFramePr>
          <p:nvPr/>
        </p:nvGraphicFramePr>
        <p:xfrm>
          <a:off x="885802" y="704833"/>
          <a:ext cx="4800600" cy="4311650"/>
        </p:xfrm>
        <a:graphic>
          <a:graphicData uri="http://schemas.openxmlformats.org/drawingml/2006/table">
            <a:tbl>
              <a:tblPr/>
              <a:tblGrid>
                <a:gridCol w="2327275"/>
                <a:gridCol w="2473325"/>
              </a:tblGrid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532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LC-Mixer-RD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342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form of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exer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cise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1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Voltage(VAC)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140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9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Frequency(Hz)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0" algn="l" rtl="0" eaLnBrk="0">
                        <a:lnSpc>
                          <a:spcPts val="98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50/60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9325" algn="l" rtl="0" eaLnBrk="0">
                        <a:lnSpc>
                          <a:spcPts val="97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(W)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11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55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0-90°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21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34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Range(RPM)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10-70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9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93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01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239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13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93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29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range(m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442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1-1199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42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 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Timed/con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tinuous operation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9890" algn="l" rtl="0" eaLnBrk="0">
                        <a:lnSpc>
                          <a:spcPts val="97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size(DXWXHmm)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280X210X300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7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product(Kg)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777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Allowable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ambient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temperature(℃)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0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61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 rel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ative humidity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80%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protection provided by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enclosure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239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" name="textbox 92"/>
          <p:cNvSpPr/>
          <p:nvPr/>
        </p:nvSpPr>
        <p:spPr>
          <a:xfrm>
            <a:off x="857266" y="349451"/>
            <a:ext cx="93027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800" kern="0" spc="0" dirty="0">
                <a:solidFill>
                  <a:srgbClr val="202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Product Paramet</a:t>
            </a:r>
            <a:r>
              <a:rPr sz="800" kern="0" spc="-10" dirty="0">
                <a:solidFill>
                  <a:srgbClr val="202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ers&gt;&gt;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9425" y="790575"/>
            <a:ext cx="5632450" cy="383540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4672844" y="4001232"/>
            <a:ext cx="1188719" cy="440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9425" y="4021455"/>
            <a:ext cx="2211705" cy="6045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圆盘旋转混匀仪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LC-Mixer-RD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35376" y="1650994"/>
            <a:ext cx="2101849" cy="730263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24179" y="2997193"/>
            <a:ext cx="1136648" cy="762007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949333" y="2351227"/>
            <a:ext cx="760730" cy="287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mlx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5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7561" y="1619250"/>
            <a:ext cx="1143038" cy="755652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92298" y="3009903"/>
            <a:ext cx="1066771" cy="736587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263792" y="1657349"/>
            <a:ext cx="1047755" cy="704843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1622449" y="3803843"/>
            <a:ext cx="2677160" cy="306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39065" algn="l" rtl="0" eaLnBrk="0">
              <a:lnSpc>
                <a:spcPct val="115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installed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tically       Can be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installed vertically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1.5mlx32 centrifuge tube           15mlx16  centrifuge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tube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16400" y="3060712"/>
            <a:ext cx="876306" cy="755652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3616338" y="2382971"/>
            <a:ext cx="1971675" cy="262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6365" algn="l" rtl="0" eaLnBrk="0">
              <a:lnSpc>
                <a:spcPct val="163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lly     Metal     clip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  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×24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centrifuge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/15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/50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2320918" y="2344872"/>
            <a:ext cx="760730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mlx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24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100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4352941" y="3799013"/>
            <a:ext cx="843280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89" rIns="0" bIns="0"/>
          <a:lstStyle/>
          <a:p>
            <a:pPr marL="18415" indent="-5715" algn="l" rtl="0" eaLnBrk="0">
              <a:lnSpc>
                <a:spcPct val="15500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vertically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stall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50ml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×16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904861" y="1172726"/>
            <a:ext cx="65785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</a:t>
            </a:r>
            <a:r>
              <a:rPr sz="700" kern="0" spc="6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101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items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table 122"/>
          <p:cNvGraphicFramePr>
            <a:graphicFrameLocks noGrp="1"/>
          </p:cNvGraphicFramePr>
          <p:nvPr/>
        </p:nvGraphicFramePr>
        <p:xfrm>
          <a:off x="866775" y="669922"/>
          <a:ext cx="4806950" cy="4317365"/>
        </p:xfrm>
        <a:graphic>
          <a:graphicData uri="http://schemas.openxmlformats.org/drawingml/2006/table">
            <a:tbl>
              <a:tblPr/>
              <a:tblGrid>
                <a:gridCol w="2327275"/>
                <a:gridCol w="2479675"/>
              </a:tblGrid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532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980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LC-Mixer-RL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342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form of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exer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cise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03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flip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13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Voltage(VAC)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9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Frequency(Hz)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7915" algn="l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50/60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7575" algn="l" rtl="0" eaLnBrk="0">
                        <a:lnSpc>
                          <a:spcPts val="97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(W)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110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55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angle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0-90°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21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171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279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Range(RPM)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10-70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96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012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03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13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292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range(m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442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1-1199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42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 mode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Timed/con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tinuous operation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4175" algn="l" rtl="0" eaLnBrk="0">
                        <a:lnSpc>
                          <a:spcPts val="97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size(DXWXHmm)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98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220X510X260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08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product(Kg)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777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Allowable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ambient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temperature(℃)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2515" algn="l" rtl="0" eaLnBrk="0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34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Allow rel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ative humidity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80%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protection provided by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enclosure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03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4" name="textbox 124"/>
          <p:cNvSpPr/>
          <p:nvPr/>
        </p:nvSpPr>
        <p:spPr>
          <a:xfrm>
            <a:off x="838200" y="371651"/>
            <a:ext cx="930275" cy="121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800" kern="0" spc="0" dirty="0">
                <a:solidFill>
                  <a:srgbClr val="202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Product Paramet</a:t>
            </a:r>
            <a:r>
              <a:rPr sz="800" kern="0" spc="-10" dirty="0">
                <a:solidFill>
                  <a:srgbClr val="20204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ers&gt;&gt;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47725" y="168275"/>
            <a:ext cx="4895850" cy="5080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904888" y="309664"/>
            <a:ext cx="4330700" cy="1483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015" algn="l" rtl="0" eaLnBrk="0">
              <a:lnSpc>
                <a:spcPct val="82000"/>
              </a:lnSpc>
            </a:pPr>
            <a:r>
              <a:rPr sz="21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 dc</a:t>
            </a:r>
            <a:r>
              <a:rPr sz="2100" b="1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</a:t>
            </a:r>
            <a:r>
              <a:rPr sz="21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5615" algn="l" rtl="0" eaLnBrk="0">
              <a:lnSpc>
                <a:spcPct val="79000"/>
              </a:lnSpc>
              <a:spcBef>
                <a:spcPts val="310"/>
              </a:spcBef>
            </a:pPr>
            <a:r>
              <a:rPr sz="1000" kern="0" spc="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Efficient</a:t>
            </a:r>
            <a:r>
              <a:rPr sz="1000" kern="0" spc="9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DC</a:t>
            </a:r>
            <a:r>
              <a:rPr sz="1000" kern="0" spc="10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motor</a:t>
            </a:r>
            <a:r>
              <a:rPr sz="1000" kern="0" spc="12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drive,smoot</a:t>
            </a:r>
            <a:r>
              <a:rPr sz="1000" kern="0" spc="-1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</a:t>
            </a:r>
            <a:r>
              <a:rPr sz="1000" kern="0" spc="12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-1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operation,low</a:t>
            </a:r>
            <a:r>
              <a:rPr sz="1000" kern="0" spc="9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-1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noise,long</a:t>
            </a:r>
            <a:r>
              <a:rPr sz="1000" kern="0" spc="14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-1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service</a:t>
            </a:r>
            <a:r>
              <a:rPr sz="1000" kern="0" spc="12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-10" dirty="0">
                <a:solidFill>
                  <a:srgbClr val="28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life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79000"/>
              </a:lnSpc>
              <a:spcBef>
                <a:spcPts val="68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100-240V wide votage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design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effetively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avods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interference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from unstable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power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suply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instrument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39900" algn="l" rtl="0" eaLnBrk="0">
              <a:lnSpc>
                <a:spcPct val="81000"/>
              </a:lnSpc>
            </a:pPr>
            <a:r>
              <a:rPr sz="1500" b="1" kern="0" spc="-10" dirty="0">
                <a:solidFill>
                  <a:srgbClr val="C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(LC-Mixer-M)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58825" y="73025"/>
            <a:ext cx="5073650" cy="527050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2562238" y="230999"/>
            <a:ext cx="3253740" cy="3058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Instrumental analysis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7815" algn="l" rtl="0" eaLnBrk="0">
              <a:lnSpc>
                <a:spcPct val="81000"/>
              </a:lnSpc>
              <a:spcBef>
                <a:spcPts val="215"/>
              </a:spcBef>
            </a:pPr>
            <a:r>
              <a:rPr sz="700" kern="0" spc="0" dirty="0">
                <a:solidFill>
                  <a:srgbClr val="5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Structura</a:t>
            </a:r>
            <a:r>
              <a:rPr sz="700" kern="0" spc="-10" dirty="0">
                <a:solidFill>
                  <a:srgbClr val="5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lDesign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2100" algn="l" rtl="0" eaLnBrk="0">
              <a:lnSpc>
                <a:spcPct val="80000"/>
              </a:lnSpc>
              <a:spcBef>
                <a:spcPts val="430"/>
              </a:spcBef>
            </a:pPr>
            <a:r>
              <a:rPr sz="700" kern="0" spc="-10" dirty="0">
                <a:solidFill>
                  <a:srgbClr val="5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360"/>
              </a:lnSpc>
              <a:spcBef>
                <a:spcPts val="310"/>
              </a:spcBef>
            </a:pP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Disk rotating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</a:t>
            </a:r>
            <a:r>
              <a:rPr sz="1000" kern="0" spc="-30" dirty="0">
                <a:solidFill>
                  <a:srgbClr val="9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66315" algn="l" rtl="0" eaLnBrk="0">
              <a:lnSpc>
                <a:spcPct val="97000"/>
              </a:lnSpc>
              <a:spcBef>
                <a:spcPts val="4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混合器-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6115" algn="l" rtl="0" eaLnBrk="0">
              <a:lnSpc>
                <a:spcPts val="955"/>
              </a:lnSpc>
              <a:spcBef>
                <a:spcPts val="21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6115" algn="l" rtl="0" eaLnBrk="0">
              <a:lnSpc>
                <a:spcPct val="124000"/>
              </a:lnSpc>
              <a:spcBef>
                <a:spcPts val="14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09165" algn="l" rtl="0" eaLnBrk="0">
              <a:lnSpc>
                <a:spcPct val="81000"/>
              </a:lnSpc>
              <a:spcBef>
                <a:spcPts val="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switch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870326" y="4165777"/>
            <a:ext cx="1856739" cy="1027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 adjustment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  <a:spcBef>
                <a:spcPts val="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Damping  foot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847750" y="2705269"/>
            <a:ext cx="1250950" cy="691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Speed/Timing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Indicator Light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Switch/Over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89029" y="2025667"/>
            <a:ext cx="4317997" cy="2432049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120769" y="1854792"/>
            <a:ext cx="4472304" cy="268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2000"/>
              </a:lnSpc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crystal display scre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76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tube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 switch/Over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7715" algn="l" rtl="0" eaLnBrk="0">
              <a:lnSpc>
                <a:spcPct val="87000"/>
              </a:lnSpc>
              <a:spcBef>
                <a:spcPts val="21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15615" algn="l" rtl="0" eaLnBrk="0">
              <a:lnSpc>
                <a:spcPct val="96000"/>
              </a:lnSpc>
              <a:spcBef>
                <a:spcPts val="95"/>
              </a:spcBef>
            </a:pPr>
            <a:r>
              <a:rPr sz="300" kern="0" spc="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做10个(动作</a:t>
            </a:r>
            <a:endParaRPr sz="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3702050" algn="l" rtl="0" eaLnBrk="0">
              <a:lnSpc>
                <a:spcPct val="127000"/>
              </a:lnSpc>
              <a:spcBef>
                <a:spcPts val="46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02050" algn="l" rtl="0" eaLnBrk="0">
              <a:lnSpc>
                <a:spcPts val="885"/>
              </a:lnSpc>
              <a:spcBef>
                <a:spcPts val="7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-20" dirty="0">
                <a:solidFill>
                  <a:srgbClr val="0808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Damping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600" b="1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10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1600" baseline="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2778738" y="4314242"/>
            <a:ext cx="482600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Powerswitch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2105013" y="1281272"/>
            <a:ext cx="3263265" cy="544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1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LongAxis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i="1" kern="0" spc="0" baseline="-39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</a:t>
            </a:r>
            <a:r>
              <a:rPr sz="400" i="1" kern="0" spc="0" baseline="-39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Speed/Timing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 Light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65300" y="1320800"/>
            <a:ext cx="3060700" cy="2774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3858</Words>
  <Application>WPS 演示</Application>
  <PresentationFormat/>
  <Paragraphs>432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2025-05-10T10:24:57Z</dcterms:created>
  <dcterms:modified xsi:type="dcterms:W3CDTF">2025-05-10T10:24:57Z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2025-05-10T18:06:01Z</vt:filetime>
  </property>
  <property fmtid="{D5CDD505-2E9C-101B-9397-08002B2CF9AE}" pid="4" name="UsrData">
    <vt:lpwstr>681f2505f76c49001f6cf63dwl</vt:lpwstr>
  </property>
  <property fmtid="{D5CDD505-2E9C-101B-9397-08002B2CF9AE}" pid="5" name="ICV">
    <vt:lpwstr>C85E07D211BE410B911B6CF07715B1F5_12</vt:lpwstr>
  </property>
  <property fmtid="{D5CDD505-2E9C-101B-9397-08002B2CF9AE}" pid="6" name="KSOProductBuildVer">
    <vt:lpwstr>2052-12.1.0.20784</vt:lpwstr>
  </property>
</Properties>
</file>