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4" Type="http://schemas.openxmlformats.org/officeDocument/2006/relationships/viewProps" Target="viewProps.xml"/><Relationship Id="rId33" Type="http://schemas.openxmlformats.org/officeDocument/2006/relationships/tableStyles" Target="tableStyles.xml"/><Relationship Id="rId32" Type="http://schemas.openxmlformats.org/officeDocument/2006/relationships/presProps" Target="presProps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8" Type="http://schemas.openxmlformats.org/officeDocument/2006/relationships/image" Target="../media/image24.jpeg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5" Type="http://schemas.openxmlformats.org/officeDocument/2006/relationships/image" Target="../media/image31.jpeg"/><Relationship Id="rId14" Type="http://schemas.openxmlformats.org/officeDocument/2006/relationships/image" Target="../media/image30.jpeg"/><Relationship Id="rId13" Type="http://schemas.openxmlformats.org/officeDocument/2006/relationships/image" Target="../media/image29.jpeg"/><Relationship Id="rId12" Type="http://schemas.openxmlformats.org/officeDocument/2006/relationships/image" Target="../media/image28.jpeg"/><Relationship Id="rId11" Type="http://schemas.openxmlformats.org/officeDocument/2006/relationships/image" Target="../media/image27.jpeg"/><Relationship Id="rId10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0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9.jpeg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57.jpeg"/><Relationship Id="rId4" Type="http://schemas.openxmlformats.org/officeDocument/2006/relationships/image" Target="../media/image56.pn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60.jpeg"/><Relationship Id="rId4" Type="http://schemas.openxmlformats.org/officeDocument/2006/relationships/image" Target="../media/image59.png"/><Relationship Id="rId3" Type="http://schemas.openxmlformats.org/officeDocument/2006/relationships/image" Target="../media/image51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63.jpeg"/><Relationship Id="rId4" Type="http://schemas.openxmlformats.org/officeDocument/2006/relationships/image" Target="../media/image62.png"/><Relationship Id="rId3" Type="http://schemas.openxmlformats.org/officeDocument/2006/relationships/image" Target="../media/image51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69.jpe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73.jpeg"/><Relationship Id="rId4" Type="http://schemas.openxmlformats.org/officeDocument/2006/relationships/image" Target="../media/image72.png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3" Type="http://schemas.openxmlformats.org/officeDocument/2006/relationships/image" Target="../media/image71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79.jpeg"/><Relationship Id="rId4" Type="http://schemas.openxmlformats.org/officeDocument/2006/relationships/image" Target="../media/image78.png"/><Relationship Id="rId3" Type="http://schemas.openxmlformats.org/officeDocument/2006/relationships/image" Target="../media/image71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image" Target="../media/image84.jpe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image" Target="../media/image93.png"/><Relationship Id="rId5" Type="http://schemas.openxmlformats.org/officeDocument/2006/relationships/image" Target="../media/image92.jpe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image" Target="../media/image97.png"/><Relationship Id="rId5" Type="http://schemas.openxmlformats.org/officeDocument/2006/relationships/image" Target="../media/image92.jpeg"/><Relationship Id="rId4" Type="http://schemas.openxmlformats.org/officeDocument/2006/relationships/image" Target="../media/image96.png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2.png"/><Relationship Id="rId6" Type="http://schemas.openxmlformats.org/officeDocument/2006/relationships/image" Target="../media/image92.jpe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539684" y="16433840"/>
            <a:ext cx="14592413" cy="6591239"/>
            <a:chOff x="0" y="0"/>
            <a:chExt cx="14592413" cy="659123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4592413" cy="6591239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298480" y="371958"/>
              <a:ext cx="13740130" cy="60178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23544" algn="l" rtl="0" eaLnBrk="0">
                <a:lnSpc>
                  <a:spcPts val="4171"/>
                </a:lnSpc>
                <a:tabLst/>
              </a:pPr>
              <a:r>
                <a:rPr sz="3300" b="1" kern="0" spc="-40" dirty="0">
                  <a:solidFill>
                    <a:srgbClr val="10401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厂</a:t>
              </a:r>
              <a:r>
                <a:rPr sz="3300" b="1" kern="0" spc="-4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High-efficiency</a:t>
              </a:r>
              <a:r>
                <a:rPr sz="3300" b="1" kern="0" spc="47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3300" b="1" kern="0" spc="-4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filtration,RO</a:t>
              </a:r>
              <a:r>
                <a:rPr sz="3300" b="1" kern="0" spc="64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3300" b="1" kern="0" spc="-4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</a:t>
              </a:r>
              <a:r>
                <a:rPr sz="3300" b="1" kern="0" spc="-5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embrane</a:t>
              </a:r>
              <a:endParaRPr sz="3300" dirty="0">
                <a:latin typeface="Arial"/>
                <a:ea typeface="Arial"/>
                <a:cs typeface="Arial"/>
              </a:endParaRPr>
            </a:p>
            <a:p>
              <a:pPr marL="692150" algn="l" rtl="0" eaLnBrk="0">
                <a:lnSpc>
                  <a:spcPts val="4580"/>
                </a:lnSpc>
                <a:tabLst/>
              </a:pPr>
              <a:r>
                <a:rPr sz="3500" b="1" kern="0" spc="-100" dirty="0">
                  <a:solidFill>
                    <a:srgbClr val="406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purificati</a:t>
              </a:r>
              <a:r>
                <a:rPr sz="3500" b="1" kern="0" spc="-110" dirty="0">
                  <a:solidFill>
                    <a:srgbClr val="406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 more thorough</a:t>
              </a:r>
              <a:endParaRPr sz="3500" dirty="0">
                <a:latin typeface="Arial"/>
                <a:ea typeface="Arial"/>
                <a:cs typeface="Arial"/>
              </a:endParaRPr>
            </a:p>
            <a:p>
              <a:pPr marL="12782550" algn="l" rtl="0" eaLnBrk="0">
                <a:lnSpc>
                  <a:spcPct val="72000"/>
                </a:lnSpc>
                <a:spcBef>
                  <a:spcPts val="7"/>
                </a:spcBef>
                <a:tabLst/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 Productio</a:t>
              </a:r>
              <a:r>
                <a:rPr sz="9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731"/>
                </a:lnSpc>
                <a:tabLst/>
              </a:pP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Uses  advanced</a:t>
              </a:r>
              <a:r>
                <a:rPr sz="1300" kern="0" spc="3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filtration</a:t>
              </a:r>
              <a:r>
                <a:rPr sz="1300" kern="0" spc="3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technology</a:t>
              </a:r>
              <a:r>
                <a:rPr sz="13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</a:t>
              </a:r>
              <a:r>
                <a:rPr sz="13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membrane</a:t>
              </a:r>
              <a:r>
                <a:rPr sz="13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pore</a:t>
              </a:r>
              <a:r>
                <a:rPr sz="13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size</a:t>
              </a:r>
              <a:r>
                <a:rPr sz="13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0.5-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nm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efficiency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reverse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osmosis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more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thorough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purification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12782550" algn="l" rtl="0" eaLnBrk="0">
                <a:lnSpc>
                  <a:spcPct val="89000"/>
                </a:lnSpc>
                <a:spcBef>
                  <a:spcPts val="23"/>
                </a:spcBef>
                <a:tabLst/>
              </a:pPr>
              <a:r>
                <a:rPr sz="1300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Concentrated</a:t>
              </a:r>
              <a:r>
                <a:rPr sz="13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8858250" algn="l" rtl="0" eaLnBrk="0">
                <a:lnSpc>
                  <a:spcPct val="83000"/>
                </a:lnSpc>
                <a:spcBef>
                  <a:spcPts val="246"/>
                </a:spcBef>
                <a:tabLst/>
              </a:pP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Raw water sealing ring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82550" algn="l" rtl="0" eaLnBrk="0">
                <a:lnSpc>
                  <a:spcPct val="83000"/>
                </a:lnSpc>
                <a:spcBef>
                  <a:spcPts val="402"/>
                </a:spcBef>
                <a:tabLst/>
              </a:pPr>
              <a:r>
                <a:rPr sz="1300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Pure water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654915" algn="l" rtl="0" eaLnBrk="0">
                <a:lnSpc>
                  <a:spcPct val="81000"/>
                </a:lnSpc>
                <a:spcBef>
                  <a:spcPts val="306"/>
                </a:spcBef>
                <a:tabLst/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Concentrated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2591415" algn="l" rtl="0" eaLnBrk="0">
                <a:lnSpc>
                  <a:spcPct val="81000"/>
                </a:lnSpc>
                <a:spcBef>
                  <a:spcPts val="528"/>
                </a:spcBef>
                <a:tabLst/>
              </a:pP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10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Channel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545465" algn="l" rtl="0" eaLnBrk="0">
                <a:lnSpc>
                  <a:spcPts val="1245"/>
                </a:lnSpc>
                <a:spcBef>
                  <a:spcPts val="486"/>
                </a:spcBef>
                <a:tabLst/>
              </a:pPr>
              <a:r>
                <a:rPr sz="1600" b="1" kern="0" spc="-6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</a:t>
              </a:r>
              <a:r>
                <a:rPr sz="1600" b="1" kern="0" spc="13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600" b="1" kern="0" spc="-6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Membrane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558800" algn="l" rtl="0" eaLnBrk="0">
                <a:lnSpc>
                  <a:spcPts val="2318"/>
                </a:lnSpc>
                <a:tabLst/>
              </a:pPr>
              <a:r>
                <a:rPr sz="1700" kern="0" spc="-50" dirty="0">
                  <a:solidFill>
                    <a:srgbClr val="8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Internal</a:t>
              </a:r>
              <a:r>
                <a:rPr sz="1700" kern="0" spc="150" dirty="0">
                  <a:solidFill>
                    <a:srgbClr val="8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700" kern="0" spc="-50" dirty="0">
                  <a:solidFill>
                    <a:srgbClr val="8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Diagram</a:t>
              </a:r>
              <a:endParaRPr sz="1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1918950" algn="l" rtl="0" eaLnBrk="0">
                <a:lnSpc>
                  <a:spcPct val="81000"/>
                </a:lnSpc>
                <a:spcBef>
                  <a:spcPts val="309"/>
                </a:spcBef>
                <a:tabLst/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Membrane Sup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port</a:t>
              </a:r>
              <a:r>
                <a:rPr sz="1000" b="1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Layer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7480300" algn="l" rtl="0" eaLnBrk="0">
                <a:lnSpc>
                  <a:spcPts val="1362"/>
                </a:lnSpc>
                <a:spcBef>
                  <a:spcPts val="1"/>
                </a:spcBef>
                <a:tabLst/>
              </a:pP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10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Inle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5924555" y="5880202"/>
          <a:ext cx="8789035" cy="7569200"/>
        </p:xfrm>
        <a:graphic>
          <a:graphicData uri="http://schemas.openxmlformats.org/drawingml/2006/table">
            <a:tbl>
              <a:tblPr/>
              <a:tblGrid>
                <a:gridCol w="334009"/>
                <a:gridCol w="8013065"/>
                <a:gridCol w="441959"/>
              </a:tblGrid>
              <a:tr h="7569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9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①</a:t>
                      </a:r>
                      <a:endParaRPr sz="24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marL="12700" algn="l" rtl="0" eaLnBrk="0">
                        <a:lnSpc>
                          <a:spcPts val="4298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②</a:t>
                      </a:r>
                      <a:endParaRPr sz="2400" dirty="0">
                        <a:latin typeface="SimHei"/>
                        <a:ea typeface="SimHei"/>
                        <a:cs typeface="SimHei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③</a:t>
                      </a:r>
                      <a:endParaRPr sz="24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4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④</a:t>
                      </a:r>
                      <a:endParaRPr sz="2400" dirty="0">
                        <a:latin typeface="SimHei"/>
                        <a:ea typeface="SimHei"/>
                        <a:cs typeface="SimHei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69275" y="5880202"/>
            <a:ext cx="6667388" cy="7569036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066825" y="613590"/>
            <a:ext cx="10713719" cy="4691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2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95800" algn="l" rtl="0" eaLnBrk="0">
              <a:lnSpc>
                <a:spcPct val="81000"/>
              </a:lnSpc>
              <a:tabLst/>
            </a:pPr>
            <a:r>
              <a:rPr sz="4700" b="1" kern="0" spc="-160" dirty="0">
                <a:solidFill>
                  <a:srgbClr val="1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4700" dirty="0">
              <a:latin typeface="Arial"/>
              <a:ea typeface="Arial"/>
              <a:cs typeface="Arial"/>
            </a:endParaRPr>
          </a:p>
          <a:p>
            <a:pPr marL="4495800" algn="l" rtl="0" eaLnBrk="0">
              <a:lnSpc>
                <a:spcPct val="81000"/>
              </a:lnSpc>
              <a:spcBef>
                <a:spcPts val="933"/>
              </a:spcBef>
              <a:tabLst/>
            </a:pPr>
            <a:r>
              <a:rPr sz="4700" b="1" kern="0" spc="-120" dirty="0">
                <a:solidFill>
                  <a:srgbClr val="202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4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993"/>
              </a:spcBef>
              <a:tabLst/>
            </a:pPr>
            <a:r>
              <a:rPr sz="3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Comprehensive</a:t>
            </a:r>
            <a:r>
              <a:rPr sz="3300" b="1" kern="0" spc="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comparison</a:t>
            </a:r>
            <a:r>
              <a:rPr sz="3300" b="1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3300" b="1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3300" b="1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970"/>
              </a:spcBef>
              <a:tabLst/>
            </a:pPr>
            <a:r>
              <a:rPr sz="3200" b="1" kern="0" spc="-110" dirty="0">
                <a:solidFill>
                  <a:srgbClr val="8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 water mac</a:t>
            </a:r>
            <a:r>
              <a:rPr sz="3200" b="1" kern="0" spc="-120" dirty="0">
                <a:solidFill>
                  <a:srgbClr val="8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hine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58114" algn="l" rtl="0" eaLnBrk="0">
              <a:lnSpc>
                <a:spcPct val="82000"/>
              </a:lnSpc>
              <a:spcBef>
                <a:spcPts val="3"/>
              </a:spcBef>
              <a:tabLst/>
            </a:pPr>
            <a:r>
              <a:rPr sz="3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LC-UPTC Ser</a:t>
            </a:r>
            <a:r>
              <a:rPr sz="3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ies</a:t>
            </a:r>
            <a:endParaRPr sz="3600" dirty="0">
              <a:latin typeface="Arial"/>
              <a:ea typeface="Arial"/>
              <a:cs typeface="Arial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51021" y="11049122"/>
            <a:ext cx="3473378" cy="398141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25509" y="5708538"/>
            <a:ext cx="3473536" cy="394972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603305" y="23406202"/>
            <a:ext cx="14490700" cy="946150"/>
          </a:xfrm>
          <a:prstGeom prst="rect">
            <a:avLst/>
          </a:prstGeom>
          <a:solidFill>
            <a:srgbClr val="F3F3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72465" algn="l" rtl="0" eaLnBrk="0">
              <a:lnSpc>
                <a:spcPct val="81000"/>
              </a:lnSpc>
              <a:spcBef>
                <a:spcPts val="7"/>
              </a:spcBef>
              <a:tabLst/>
            </a:pPr>
            <a:r>
              <a:rPr sz="3300" b="1" kern="0" spc="-5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"LED</a:t>
            </a:r>
            <a:r>
              <a:rPr sz="3300" b="1" kern="0" spc="22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5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3300" b="1" kern="0" spc="22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5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Display,</a:t>
            </a:r>
            <a:r>
              <a:rPr sz="3300" b="1" kern="0" spc="-6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Real-time Status</a:t>
            </a:r>
            <a:r>
              <a:rPr sz="3300" b="1" kern="0" spc="2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6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33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7886654" y="14125615"/>
            <a:ext cx="6421120" cy="1858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2174"/>
              </a:lnSpc>
              <a:tabLst/>
            </a:pPr>
            <a:r>
              <a:rPr sz="2600" kern="0" spc="40" baseline="-5945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2600" kern="0" spc="0" baseline="-5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600" kern="0" spc="0" baseline="-5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600" kern="0" spc="0" baseline="-5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r>
              <a:rPr sz="1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2600" b="1" kern="0" spc="30" baseline="10082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2600" b="1" kern="0" spc="0" baseline="1008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0" baseline="1008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0" baseline="1008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2600" baseline="10082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53"/>
              </a:lnSpc>
              <a:spcBef>
                <a:spcPts val="515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 digital disp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 screen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2000" kern="0" spc="-20" baseline="32008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</a:t>
            </a:r>
            <a:r>
              <a:rPr sz="2000" kern="0" spc="-20" baseline="3200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000" kern="0" spc="-20" baseline="3200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foot</a:t>
            </a:r>
            <a:endParaRPr sz="2000" baseline="32008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840"/>
              </a:lnSpc>
              <a:spcBef>
                <a:spcPts val="3"/>
              </a:spcBef>
              <a:tabLst/>
            </a:pP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UPTC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10L/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409659" y="15282750"/>
            <a:ext cx="3134360" cy="667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3000"/>
              </a:lnSpc>
              <a:tabLst/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RO\UP double water outlet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04"/>
              </a:lnSpc>
              <a:spcBef>
                <a:spcPts val="3"/>
              </a:spcBef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(Meet different water usage</a:t>
            </a:r>
            <a:r>
              <a:rPr sz="16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needs)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286444" y="6991381"/>
            <a:ext cx="2406767" cy="520596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098478" y="9914019"/>
            <a:ext cx="3464559" cy="328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5"/>
              </a:lnSpc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/T6682</a:t>
            </a:r>
            <a:r>
              <a:rPr sz="1700" kern="0" spc="4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17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17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7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13608059" y="21057049"/>
            <a:ext cx="870585" cy="399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Membrane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3608059" y="18024443"/>
            <a:ext cx="252729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2"/>
          <p:cNvGraphicFramePr>
            <a:graphicFrameLocks noGrp="1"/>
          </p:cNvGraphicFramePr>
          <p:nvPr/>
        </p:nvGraphicFramePr>
        <p:xfrm>
          <a:off x="4346575" y="7308837"/>
          <a:ext cx="7060565" cy="9613265"/>
        </p:xfrm>
        <a:graphic>
          <a:graphicData uri="http://schemas.openxmlformats.org/drawingml/2006/table">
            <a:tbl>
              <a:tblPr/>
              <a:tblGrid>
                <a:gridCol w="1463675"/>
                <a:gridCol w="711834"/>
                <a:gridCol w="2037079"/>
                <a:gridCol w="2847975"/>
              </a:tblGrid>
              <a:tr h="54927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8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98930" algn="l" rtl="0" eaLnBrk="0">
                        <a:lnSpc>
                          <a:spcPct val="95000"/>
                        </a:lnSpc>
                        <a:tabLst>
                          <a:tab pos="6390640" algn="l"/>
                        </a:tabLst>
                      </a:pP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1300" b="1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PTC</a:t>
                      </a:r>
                      <a:r>
                        <a:rPr sz="1300" u="sng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r>
                        <a:rPr sz="1300" u="sng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1300" u="sng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cost</a:t>
                      </a:r>
                      <a:r>
                        <a:rPr sz="13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perf</a:t>
                      </a:r>
                      <a:r>
                        <a:rPr sz="1300" b="1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ormance</a:t>
                      </a:r>
                      <a:r>
                        <a:rPr sz="1300" u="sng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nd</a:t>
                      </a:r>
                      <a:r>
                        <a:rPr sz="13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easy</a:t>
                      </a:r>
                      <a:r>
                        <a:rPr sz="13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operation</a:t>
                      </a:r>
                      <a:r>
                        <a:rPr sz="1300" kern="0" spc="-6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A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A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A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A8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875" algn="l" rtl="0" eaLnBrk="0">
                        <a:lnSpc>
                          <a:spcPts val="11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36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UPTC</a:t>
                      </a:r>
                      <a:r>
                        <a:rPr sz="1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503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UPTC</a:t>
                      </a:r>
                      <a:r>
                        <a:rPr sz="1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369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yield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0139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-5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157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-3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417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21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digit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7693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 digit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8509" indent="-227965" algn="l" rtl="0" eaLnBrk="0">
                        <a:lnSpc>
                          <a:spcPct val="12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</a:t>
                      </a:r>
                      <a:r>
                        <a:rPr sz="900" b="1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ratur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requirements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1101"/>
                        </a:lnSpc>
                        <a:tabLst/>
                      </a:pPr>
                      <a:r>
                        <a:rPr sz="1300" b="1" kern="0" spc="-20" baseline="82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1585" algn="l" rtl="0" eaLnBrk="0">
                        <a:lnSpc>
                          <a:spcPts val="1111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7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Applicable water press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360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0.1~0.5Mpa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503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0.1~0.5Mpa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1795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5445" algn="l" rtl="0" eaLnBrk="0">
                        <a:lnSpc>
                          <a:spcPts val="1235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Requirements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36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TDS&lt;200ppm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503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TDS&lt;200ppm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0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ts val="1171"/>
                        </a:lnSpc>
                        <a:tabLst/>
                      </a:pPr>
                      <a:r>
                        <a:rPr sz="1300" b="1" kern="0" spc="-10" baseline="-91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rd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Secondary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123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Secondary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ivity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300" kern="0" spc="1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2~10μs/</a:t>
                      </a:r>
                      <a:r>
                        <a:rPr sz="1300" kern="0" spc="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7285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2~10μs/cm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 water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300" kern="0" spc="2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&gt;10MΩ.</a:t>
                      </a:r>
                      <a:r>
                        <a:rPr sz="13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1300" kern="0" spc="2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1111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&gt;10MΩ.cm@25℃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60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 metal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4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361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743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&lt;0.1ppb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Instant water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intake volum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kern="0" spc="-30" baseline="2003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4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 PP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1177"/>
                        </a:lnSpc>
                        <a:tabLst/>
                      </a:pPr>
                      <a:r>
                        <a:rPr sz="1300" kern="0" spc="-10" baseline="-80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855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3540" indent="-5714" algn="l" rtl="0" eaLnBrk="0">
                        <a:lnSpc>
                          <a:spcPct val="11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 filter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Korean-style integra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ted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design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140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Korean-style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34085" algn="l" rtl="0" eaLnBrk="0">
                        <a:lnSpc>
                          <a:spcPct val="92000"/>
                        </a:lnSpc>
                        <a:spcBef>
                          <a:spcPts val="5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integrated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design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645" indent="227965" algn="l" rtl="0" eaLnBrk="0">
                        <a:lnSpc>
                          <a:spcPct val="10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669" algn="l" rtl="0" eaLnBrk="0">
                        <a:lnSpc>
                          <a:spcPts val="1296"/>
                        </a:lnSpc>
                        <a:tabLst/>
                      </a:pP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848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4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413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indent="56514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carbon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</a:t>
                      </a:r>
                      <a:r>
                        <a:rPr sz="9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Korean-style integra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ted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design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013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Korean-style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34085" algn="l" rtl="0" eaLnBrk="0">
                        <a:lnSpc>
                          <a:spcPct val="92000"/>
                        </a:lnSpc>
                        <a:spcBef>
                          <a:spcPts val="9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integrated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design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 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embra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nes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3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413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 membrane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8414" algn="l" rtl="0" eaLnBrk="0">
                        <a:lnSpc>
                          <a:spcPts val="58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050" algn="l" rtl="0" eaLnBrk="0">
                        <a:lnSpc>
                          <a:spcPts val="61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73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909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220V/50HZ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343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220V/50HZ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0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4135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32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4175" algn="l" rtl="0" eaLnBrk="0">
                        <a:lnSpc>
                          <a:spcPts val="1523"/>
                        </a:lnSpc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algn="l" rtl="0" eaLnBrk="0">
                        <a:lnSpc>
                          <a:spcPts val="11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280*460*450mm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4534" algn="l" rtl="0" eaLnBrk="0">
                        <a:lnSpc>
                          <a:spcPts val="11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280*460*450mm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40550" y="10277448"/>
            <a:ext cx="4140173" cy="3644934"/>
          </a:xfrm>
          <a:prstGeom prst="rect">
            <a:avLst/>
          </a:prstGeom>
        </p:spPr>
      </p:pic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6927824" y="10277448"/>
          <a:ext cx="4324984" cy="3644900"/>
        </p:xfrm>
        <a:graphic>
          <a:graphicData uri="http://schemas.openxmlformats.org/drawingml/2006/table">
            <a:tbl>
              <a:tblPr/>
              <a:tblGrid>
                <a:gridCol w="4168775"/>
                <a:gridCol w="156210"/>
              </a:tblGrid>
              <a:tr h="3644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UPSeries </a:t>
                      </a:r>
                      <a:r>
                        <a:rPr sz="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Ulitra-Pure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0" algn="l" rtl="0" eaLnBrk="0">
                        <a:lnSpc>
                          <a:spcPct val="81000"/>
                        </a:lnSpc>
                        <a:spcBef>
                          <a:spcPts val="165"/>
                        </a:spcBef>
                        <a:tabLst/>
                      </a:pPr>
                      <a:r>
                        <a:rPr sz="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Water Mach</a:t>
                      </a:r>
                      <a:r>
                        <a:rPr sz="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ine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000"/>
                        </a:lnSpc>
                        <a:spcBef>
                          <a:spcPts val="342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①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marL="12700" algn="l" rtl="0" eaLnBrk="0">
                        <a:lnSpc>
                          <a:spcPct val="95000"/>
                        </a:lnSpc>
                        <a:spcBef>
                          <a:spcPts val="896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②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5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80A0B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uICHEN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tabLst/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③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④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79924" y="12709540"/>
            <a:ext cx="1682801" cy="1955803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73600" y="10112379"/>
            <a:ext cx="1682724" cy="1924071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4451350" y="9283462"/>
            <a:ext cx="2703829" cy="671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600" b="1" kern="0" spc="-4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600" b="1" kern="0" spc="11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Water Machine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LC-UPTA/UPA-L Series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4521225" y="12123717"/>
            <a:ext cx="1954529" cy="434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/T6682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6000"/>
              </a:lnSpc>
              <a:spcBef>
                <a:spcPts val="1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/T33087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7556500" y="14186194"/>
            <a:ext cx="1489710" cy="477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3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98000"/>
              </a:lnSpc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 Water Outle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5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5.1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Inch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8883676" y="14908427"/>
            <a:ext cx="2188845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*Displayed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UPTA-10 as an example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9480550" y="14186194"/>
            <a:ext cx="931544" cy="408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3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98000"/>
              </a:lnSpc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 Water Outlet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2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uttons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4521225" y="14768428"/>
            <a:ext cx="2205354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10-100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9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4359300" y="7099315"/>
          <a:ext cx="7016115" cy="10057766"/>
        </p:xfrm>
        <a:graphic>
          <a:graphicData uri="http://schemas.openxmlformats.org/drawingml/2006/table">
            <a:tbl>
              <a:tblPr/>
              <a:tblGrid>
                <a:gridCol w="1438275"/>
                <a:gridCol w="1689100"/>
                <a:gridCol w="939164"/>
                <a:gridCol w="984250"/>
                <a:gridCol w="952500"/>
                <a:gridCol w="1012825"/>
              </a:tblGrid>
              <a:tr h="542925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05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>
                          <a:tab pos="1108075" algn="l"/>
                        </a:tabLst>
                      </a:pPr>
                      <a:r>
                        <a:rPr sz="160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1600" kern="0" spc="-7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UPTA/UPA-L</a:t>
                      </a:r>
                      <a:r>
                        <a:rPr sz="16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series</a:t>
                      </a:r>
                      <a:r>
                        <a:rPr sz="16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16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</a:t>
                      </a:r>
                      <a:r>
                        <a:rPr sz="16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r>
                        <a:rPr sz="1600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6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1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professional</a:t>
                      </a:r>
                      <a:r>
                        <a:rPr sz="16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choice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3B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3B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3B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3B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3B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3B81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3244" algn="l" rtl="0" eaLnBrk="0">
                        <a:lnSpc>
                          <a:spcPts val="124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rowSpan="21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UPTA-10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A-20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754" algn="l" rtl="0" eaLnBrk="0">
                        <a:lnSpc>
                          <a:spcPct val="97000"/>
                        </a:lnSpc>
                        <a:spcBef>
                          <a:spcPts val="423"/>
                        </a:spcBef>
                        <a:tabLst/>
                      </a:pPr>
                      <a:r>
                        <a:rPr sz="1400" b="1" kern="0" spc="-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10L/h</a:t>
                      </a:r>
                      <a:r>
                        <a:rPr sz="1400" kern="0" spc="22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400" b="1" kern="0" spc="-4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20L/h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3000"/>
                        </a:lnSpc>
                        <a:spcBef>
                          <a:spcPts val="24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 crystal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88"/>
                        </a:lnSpc>
                        <a:spcBef>
                          <a:spcPts val="24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0" algn="l" rtl="0" eaLnBrk="0">
                        <a:lnSpc>
                          <a:spcPct val="93000"/>
                        </a:lnSpc>
                        <a:spcBef>
                          <a:spcPts val="420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0.1~0.5Mpa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990" algn="l" rtl="0" eaLnBrk="0">
                        <a:lnSpc>
                          <a:spcPct val="93000"/>
                        </a:lnSpc>
                        <a:spcBef>
                          <a:spcPts val="432"/>
                        </a:spcBef>
                        <a:tabLst/>
                      </a:pPr>
                      <a:r>
                        <a:rPr sz="14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TDS&lt;200ppm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89000"/>
                        </a:lnSpc>
                        <a:spcBef>
                          <a:spcPts val="24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 wa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8214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algn="l" rtl="0" eaLnBrk="0">
                        <a:lnSpc>
                          <a:spcPct val="100000"/>
                        </a:lnSpc>
                        <a:spcBef>
                          <a:spcPts val="1197"/>
                        </a:spcBef>
                        <a:tabLst/>
                      </a:pPr>
                      <a:r>
                        <a:rPr sz="1200" kern="0" spc="10" baseline="-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100" b="1" kern="0" spc="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2~10μs/</a:t>
                      </a:r>
                      <a:r>
                        <a:rPr sz="11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ts val="1408"/>
                        </a:lnSpc>
                        <a:spcBef>
                          <a:spcPts val="335"/>
                        </a:spcBef>
                        <a:tabLst/>
                      </a:pPr>
                      <a:r>
                        <a:rPr sz="1100" kern="0" spc="1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</a:t>
                      </a:r>
                      <a:r>
                        <a:rPr sz="1100" b="1" kern="0" spc="1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18.2MΩ.</a:t>
                      </a:r>
                      <a:r>
                        <a:rPr sz="1100" b="1" kern="0" spc="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1100" b="1" kern="0" spc="1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" algn="l" rtl="0" eaLnBrk="0">
                        <a:lnSpc>
                          <a:spcPct val="93000"/>
                        </a:lnSpc>
                        <a:spcBef>
                          <a:spcPts val="452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&lt;10ppb&lt;10ppb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algn="l" rtl="0" eaLnBrk="0">
                        <a:lnSpc>
                          <a:spcPct val="93000"/>
                        </a:lnSpc>
                        <a:spcBef>
                          <a:spcPts val="460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&lt;0.1ppb&lt;0.1ppb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97000"/>
                        </a:lnSpc>
                        <a:spcBef>
                          <a:spcPts val="392"/>
                        </a:spcBef>
                        <a:tabLst/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r>
                        <a:rPr sz="13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92000"/>
                        </a:lnSpc>
                        <a:spcBef>
                          <a:spcPts val="240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 instrument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nstalled,one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algn="l" rtl="0" eaLnBrk="0">
                        <a:lnSpc>
                          <a:spcPts val="997"/>
                        </a:lnSpc>
                        <a:spcBef>
                          <a:spcPts val="250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4"/>
                        </a:lnSpc>
                        <a:spcBef>
                          <a:spcPts val="219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 instruments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talled,two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given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0" algn="l" rtl="0" eaLnBrk="0">
                        <a:lnSpc>
                          <a:spcPct val="98000"/>
                        </a:lnSpc>
                        <a:spcBef>
                          <a:spcPts val="249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4150" indent="137795" algn="l" rtl="0" eaLnBrk="0">
                        <a:lnSpc>
                          <a:spcPct val="99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granular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UDF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_One compressed/sinte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red activated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9864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CTO)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8920" algn="l" rtl="0" eaLnBrk="0">
                        <a:lnSpc>
                          <a:spcPct val="78000"/>
                        </a:lnSpc>
                        <a:spcBef>
                          <a:spcPts val="1320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1620" algn="l" rtl="0" eaLnBrk="0">
                        <a:lnSpc>
                          <a:spcPct val="84000"/>
                        </a:lnSpc>
                        <a:spcBef>
                          <a:spcPts val="252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75G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215" algn="l" rtl="0" eaLnBrk="0">
                        <a:lnSpc>
                          <a:spcPct val="97000"/>
                        </a:lnSpc>
                        <a:spcBef>
                          <a:spcPts val="400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220V/50HZ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algn="l" rtl="0" eaLnBrk="0">
                        <a:lnSpc>
                          <a:spcPct val="81000"/>
                        </a:lnSpc>
                        <a:spcBef>
                          <a:spcPts val="339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664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400×490×5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7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UPA-L40L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ct val="97000"/>
                        </a:lnSpc>
                        <a:spcBef>
                          <a:spcPts val="456"/>
                        </a:spcBef>
                        <a:tabLst/>
                      </a:pPr>
                      <a:r>
                        <a:rPr sz="1500" b="1" kern="0" spc="-30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40L/h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1235"/>
                        </a:lnSpc>
                        <a:spcBef>
                          <a:spcPts val="31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0515" indent="-114300" algn="l" rtl="0" eaLnBrk="0">
                        <a:lnSpc>
                          <a:spcPct val="116000"/>
                        </a:lnSpc>
                        <a:spcBef>
                          <a:spcPts val="306"/>
                        </a:spcBef>
                        <a:tabLst>
                          <a:tab pos="781050" algn="l"/>
                        </a:tabLst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93000"/>
                        </a:lnSpc>
                        <a:spcBef>
                          <a:spcPts val="486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&lt;5~30ppb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304" algn="l" rtl="0" eaLnBrk="0">
                        <a:lnSpc>
                          <a:spcPct val="97000"/>
                        </a:lnSpc>
                        <a:spcBef>
                          <a:spcPts val="459"/>
                        </a:spcBef>
                        <a:tabLst/>
                      </a:pPr>
                      <a:r>
                        <a:rPr sz="1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1246"/>
                        </a:lnSpc>
                        <a:spcBef>
                          <a:spcPts val="308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iven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ts val="1246"/>
                        </a:lnSpc>
                        <a:spcBef>
                          <a:spcPts val="310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3370" algn="l" rtl="0" eaLnBrk="0">
                        <a:lnSpc>
                          <a:spcPct val="78000"/>
                        </a:lnSpc>
                        <a:spcBef>
                          <a:spcPts val="310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4320" algn="l" rtl="0" eaLnBrk="0">
                        <a:lnSpc>
                          <a:spcPct val="78000"/>
                        </a:lnSpc>
                        <a:spcBef>
                          <a:spcPts val="307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591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UPA-L60L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algn="l" rtl="0" eaLnBrk="0">
                        <a:lnSpc>
                          <a:spcPct val="97000"/>
                        </a:lnSpc>
                        <a:spcBef>
                          <a:spcPts val="486"/>
                        </a:spcBef>
                        <a:tabLst/>
                      </a:pPr>
                      <a:r>
                        <a:rPr sz="1600" b="1" kern="0" spc="-3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1098"/>
                        </a:lnSpc>
                        <a:spcBef>
                          <a:spcPts val="1263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cry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1235"/>
                        </a:lnSpc>
                        <a:spcBef>
                          <a:spcPts val="309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ts val="1242"/>
                        </a:lnSpc>
                        <a:spcBef>
                          <a:spcPts val="303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0.1~0.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5604" algn="l" rtl="0" eaLnBrk="0">
                        <a:lnSpc>
                          <a:spcPts val="1246"/>
                        </a:lnSpc>
                        <a:spcBef>
                          <a:spcPts val="31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TDS&lt;2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indent="-18415" algn="l" rtl="0" eaLnBrk="0">
                        <a:lnSpc>
                          <a:spcPct val="116000"/>
                        </a:lnSpc>
                        <a:spcBef>
                          <a:spcPts val="31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27990" algn="l" rtl="0" eaLnBrk="0">
                        <a:lnSpc>
                          <a:spcPts val="1645"/>
                        </a:lnSpc>
                        <a:spcBef>
                          <a:spcPts val="968"/>
                        </a:spcBef>
                        <a:tabLst/>
                      </a:pPr>
                      <a:r>
                        <a:rPr sz="1300" b="1" kern="0" spc="0" dirty="0">
                          <a:solidFill>
                            <a:srgbClr val="5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2~10μ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2404" algn="l" rtl="0" eaLnBrk="0">
                        <a:lnSpc>
                          <a:spcPts val="1242"/>
                        </a:lnSpc>
                        <a:spcBef>
                          <a:spcPts val="307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&gt;18.2MΩ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514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&lt;5~30ppb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69900" algn="l" rtl="0" eaLnBrk="0">
                        <a:lnSpc>
                          <a:spcPts val="2719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&lt;0.1~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indent="-123825" algn="l" rtl="0" eaLnBrk="0">
                        <a:lnSpc>
                          <a:spcPct val="151000"/>
                        </a:lnSpc>
                        <a:spcBef>
                          <a:spcPts val="461"/>
                        </a:spcBef>
                        <a:tabLst/>
                      </a:pPr>
                      <a:r>
                        <a:rPr sz="1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r>
                        <a:rPr sz="1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ts val="1246"/>
                        </a:lnSpc>
                        <a:spcBef>
                          <a:spcPts val="312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204" algn="l" rtl="0" eaLnBrk="0">
                        <a:lnSpc>
                          <a:spcPts val="1246"/>
                        </a:lnSpc>
                        <a:spcBef>
                          <a:spcPts val="308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indent="365125" algn="l" rtl="0" eaLnBrk="0">
                        <a:lnSpc>
                          <a:spcPct val="113000"/>
                        </a:lnSpc>
                        <a:spcBef>
                          <a:spcPts val="217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(One granular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400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 compressed/sint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1154" algn="l" rtl="0" eaLnBrk="0">
                        <a:lnSpc>
                          <a:spcPct val="78000"/>
                        </a:lnSpc>
                        <a:spcBef>
                          <a:spcPts val="30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ct val="78000"/>
                        </a:lnSpc>
                        <a:spcBef>
                          <a:spcPts val="31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50" algn="l" rtl="0" eaLnBrk="0">
                        <a:lnSpc>
                          <a:spcPts val="1670"/>
                        </a:lnSpc>
                        <a:spcBef>
                          <a:spcPts val="400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81000"/>
                        </a:lnSpc>
                        <a:spcBef>
                          <a:spcPts val="397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350×540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UPA-L80L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0825" algn="l" rtl="0" eaLnBrk="0">
                        <a:lnSpc>
                          <a:spcPct val="97000"/>
                        </a:lnSpc>
                        <a:spcBef>
                          <a:spcPts val="421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80L/h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25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stal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88"/>
                        </a:lnSpc>
                        <a:spcBef>
                          <a:spcPts val="24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78000"/>
                        </a:lnSpc>
                        <a:spcBef>
                          <a:spcPts val="431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5Mpa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" algn="l" rtl="0" eaLnBrk="0">
                        <a:lnSpc>
                          <a:spcPct val="93000"/>
                        </a:lnSpc>
                        <a:spcBef>
                          <a:spcPts val="426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00ppm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265" indent="-5714" algn="l" rtl="0" eaLnBrk="0">
                        <a:lnSpc>
                          <a:spcPct val="144000"/>
                        </a:lnSpc>
                        <a:spcBef>
                          <a:spcPts val="241"/>
                        </a:spcBef>
                        <a:tabLst>
                          <a:tab pos="698500" algn="l"/>
                        </a:tabLst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8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7000"/>
                        </a:lnSpc>
                        <a:spcBef>
                          <a:spcPts val="1167"/>
                        </a:spcBef>
                        <a:tabLst/>
                      </a:pPr>
                      <a:r>
                        <a:rPr sz="1400" b="1" kern="0" spc="-40" dirty="0">
                          <a:solidFill>
                            <a:srgbClr val="608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s/cm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" algn="l" rtl="0" eaLnBrk="0">
                        <a:lnSpc>
                          <a:spcPts val="1408"/>
                        </a:lnSpc>
                        <a:spcBef>
                          <a:spcPts val="331"/>
                        </a:spcBef>
                        <a:tabLst/>
                      </a:pPr>
                      <a:r>
                        <a:rPr sz="1100" b="1" kern="0" spc="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r>
                        <a:rPr sz="1100" b="1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1100" b="1" kern="0" spc="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" algn="l" rtl="0" eaLnBrk="0">
                        <a:lnSpc>
                          <a:spcPct val="93000"/>
                        </a:lnSpc>
                        <a:spcBef>
                          <a:spcPts val="452"/>
                        </a:spcBef>
                        <a:tabLst/>
                      </a:pP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&lt;5~30ppb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  <a:spcBef>
                          <a:spcPts val="1626"/>
                        </a:spcBef>
                        <a:tabLst/>
                      </a:pP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0.2ppb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401"/>
                        </a:spcBef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  <a:spcBef>
                          <a:spcPts val="24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install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ed,one 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ts val="997"/>
                        </a:lnSpc>
                        <a:spcBef>
                          <a:spcPts val="250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4" algn="l" rtl="0" eaLnBrk="0">
                        <a:lnSpc>
                          <a:spcPct val="93000"/>
                        </a:lnSpc>
                        <a:spcBef>
                          <a:spcPts val="24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ents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install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ed,two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100000"/>
                        </a:lnSpc>
                        <a:spcBef>
                          <a:spcPts val="24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indent="6350" algn="l" rtl="0" eaLnBrk="0">
                        <a:lnSpc>
                          <a:spcPct val="87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vated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UDF,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ered activat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60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CTO)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950" algn="l" rtl="0" eaLnBrk="0">
                        <a:lnSpc>
                          <a:spcPct val="93000"/>
                        </a:lnSpc>
                        <a:spcBef>
                          <a:spcPts val="118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 pieces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0" algn="l" rtl="0" eaLnBrk="0">
                        <a:lnSpc>
                          <a:spcPct val="78000"/>
                        </a:lnSpc>
                        <a:spcBef>
                          <a:spcPts val="25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400G×2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7000"/>
                        </a:lnSpc>
                        <a:spcBef>
                          <a:spcPts val="429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V/50HZ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0" algn="l" rtl="0" eaLnBrk="0">
                        <a:lnSpc>
                          <a:spcPct val="81000"/>
                        </a:lnSpc>
                        <a:spcBef>
                          <a:spcPts val="336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×880mm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"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UPA-L100L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97000"/>
                        </a:lnSpc>
                        <a:spcBef>
                          <a:spcPts val="484"/>
                        </a:spcBef>
                        <a:tabLst/>
                      </a:pPr>
                      <a:r>
                        <a:rPr sz="1600" b="1" kern="0" spc="-4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algn="l" rtl="0" eaLnBrk="0">
                        <a:lnSpc>
                          <a:spcPts val="1235"/>
                        </a:lnSpc>
                        <a:spcBef>
                          <a:spcPts val="307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72"/>
                        </a:lnSpc>
                        <a:spcBef>
                          <a:spcPts val="218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 water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9385" algn="l" rtl="0" eaLnBrk="0">
                        <a:lnSpc>
                          <a:spcPct val="93000"/>
                        </a:lnSpc>
                        <a:spcBef>
                          <a:spcPts val="491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&lt;5~30ppb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" indent="173354" algn="l" rtl="0" eaLnBrk="0">
                        <a:lnSpc>
                          <a:spcPct val="150000"/>
                        </a:lnSpc>
                        <a:spcBef>
                          <a:spcPts val="456"/>
                        </a:spcBef>
                        <a:tabLst/>
                      </a:pPr>
                      <a:r>
                        <a:rPr sz="1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iven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0" algn="l" rtl="0" eaLnBrk="0">
                        <a:lnSpc>
                          <a:spcPts val="1246"/>
                        </a:lnSpc>
                        <a:spcBef>
                          <a:spcPts val="302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ct val="92000"/>
                        </a:lnSpc>
                        <a:spcBef>
                          <a:spcPts val="309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given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3000"/>
                        </a:lnSpc>
                        <a:spcBef>
                          <a:spcPts val="30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7000"/>
                        </a:lnSpc>
                        <a:spcBef>
                          <a:spcPts val="452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400G/600G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830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274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yield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6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359" indent="-158114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requirements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7359" indent="-81914" algn="l" rtl="0" eaLnBrk="0">
                        <a:lnSpc>
                          <a:spcPct val="11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Applicable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924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40995" algn="l" rtl="0" eaLnBrk="0">
                        <a:lnSpc>
                          <a:spcPts val="1294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Requirements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99744" algn="l" rtl="0" eaLnBrk="0">
                        <a:lnSpc>
                          <a:spcPts val="129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nductivit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8944" indent="-2032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924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organic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1494" algn="l" rtl="0" eaLnBrk="0">
                        <a:lnSpc>
                          <a:spcPts val="142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99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metal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9245" indent="-3175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</a:t>
                      </a:r>
                      <a:r>
                        <a:rPr sz="1000" b="1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</a:t>
                      </a:r>
                      <a:r>
                        <a:rPr sz="1000" b="1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0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aterr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intake</a:t>
                      </a:r>
                      <a:r>
                        <a:rPr sz="10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224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dges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6395" indent="-1016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ridge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845" indent="5715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89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6244" algn="l" rtl="0" eaLnBrk="0">
                        <a:lnSpc>
                          <a:spcPts val="1219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membranes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274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membrane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79095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274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324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995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6244" algn="l" rtl="0" eaLnBrk="0">
                        <a:lnSpc>
                          <a:spcPct val="96000"/>
                        </a:lnSpc>
                        <a:spcBef>
                          <a:spcPts val="69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" name="textbox 56"/>
          <p:cNvSpPr/>
          <p:nvPr/>
        </p:nvSpPr>
        <p:spPr>
          <a:xfrm>
            <a:off x="6731025" y="10501355"/>
            <a:ext cx="5822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First-level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17974" y="13715995"/>
            <a:ext cx="7073951" cy="3194025"/>
          </a:xfrm>
          <a:prstGeom prst="rect">
            <a:avLst/>
          </a:prstGeom>
        </p:spPr>
      </p:pic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6927824" y="8521701"/>
          <a:ext cx="4426584" cy="3949700"/>
        </p:xfrm>
        <a:graphic>
          <a:graphicData uri="http://schemas.openxmlformats.org/drawingml/2006/table">
            <a:tbl>
              <a:tblPr/>
              <a:tblGrid>
                <a:gridCol w="181610"/>
                <a:gridCol w="4072890"/>
                <a:gridCol w="172085"/>
              </a:tblGrid>
              <a:tr h="394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①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000"/>
                        </a:lnSpc>
                        <a:spcBef>
                          <a:spcPts val="27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②</a:t>
                      </a:r>
                      <a:endParaRPr sz="9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ts val="2008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③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④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1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⑤</a:t>
                      </a:r>
                      <a:endParaRPr sz="9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r" rtl="0" eaLnBrk="0">
                        <a:lnSpc>
                          <a:spcPts val="2358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⑥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⑦</a:t>
                      </a:r>
                      <a:endParaRPr sz="1100" dirty="0">
                        <a:latin typeface="SimHei"/>
                        <a:ea typeface="SimHei"/>
                        <a:cs typeface="SimHei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50100" y="8521701"/>
            <a:ext cx="4000500" cy="3930643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7150125" y="12568453"/>
            <a:ext cx="4246879" cy="850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7-inch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Color Touch Screen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 Water Outlet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 Water Outlet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1466"/>
              </a:spcBef>
              <a:tabLst/>
            </a:pP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0" dirty="0">
                <a:solidFill>
                  <a:srgbClr val="8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Terminal</a:t>
            </a:r>
            <a:r>
              <a:rPr sz="900" kern="0" spc="50" dirty="0">
                <a:solidFill>
                  <a:srgbClr val="8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8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900" kern="0" spc="60" dirty="0">
                <a:solidFill>
                  <a:srgbClr val="8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USB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slip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7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94"/>
              </a:lnSpc>
              <a:tabLst/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Displayed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TPLUS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10L/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67275" y="8540737"/>
            <a:ext cx="1682724" cy="191134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67275" y="11125241"/>
            <a:ext cx="1682724" cy="1911339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4419574" y="7710862"/>
            <a:ext cx="3587115" cy="675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500" b="1" kern="0" spc="-1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500" b="1" kern="0" spc="15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b="1" kern="0" spc="-1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 Water</a:t>
            </a:r>
            <a:r>
              <a:rPr sz="1500" b="1" kern="0" spc="11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b="1" kern="0" spc="-1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1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UPTPLUS/UPPLUS-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9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4571974" y="13929990"/>
            <a:ext cx="2185035" cy="756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2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500" b="1" kern="0" spc="-6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Quantitative customized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32"/>
              </a:spcBef>
              <a:tabLst/>
            </a:pPr>
            <a:r>
              <a:rPr sz="1500" b="1" kern="0" spc="-6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500" b="1" kern="0" spc="1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6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intake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5"/>
              </a:spcBef>
              <a:tabLst/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 terminal filte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4571974" y="10545781"/>
            <a:ext cx="1884679" cy="433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/T6682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5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/T33087    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64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4908550" y="13157542"/>
            <a:ext cx="1532255" cy="346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ts val="1294"/>
              </a:lnSpc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USB interface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export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printing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4641850" y="14835410"/>
            <a:ext cx="1718945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 meet your water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output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6800824" y="14061923"/>
            <a:ext cx="2046604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2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 sterile water tank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10204450" y="14050888"/>
            <a:ext cx="473709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i="1" kern="0" spc="20" dirty="0">
                <a:solidFill>
                  <a:srgbClr val="3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4346575" y="7083474"/>
          <a:ext cx="7048500" cy="10051415"/>
        </p:xfrm>
        <a:graphic>
          <a:graphicData uri="http://schemas.openxmlformats.org/drawingml/2006/table">
            <a:tbl>
              <a:tblPr/>
              <a:tblGrid>
                <a:gridCol w="1444625"/>
                <a:gridCol w="109854"/>
                <a:gridCol w="1591945"/>
                <a:gridCol w="933450"/>
                <a:gridCol w="2968625"/>
              </a:tblGrid>
              <a:tr h="53657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tabLst/>
                      </a:pP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UPTPLUS/UP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PLUS-L</a:t>
                      </a:r>
                      <a:r>
                        <a:rPr sz="16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r>
                        <a:rPr sz="16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r>
                        <a:rPr sz="16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intelligent</a:t>
                      </a:r>
                      <a:r>
                        <a:rPr sz="16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</a:t>
                      </a:r>
                      <a:r>
                        <a:rPr sz="16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r>
                        <a:rPr sz="16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fully</a:t>
                      </a:r>
                      <a:r>
                        <a:rPr sz="16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equipped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3B80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0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875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1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rowSpan="7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PLUS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UPT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2564" algn="l" rtl="0" eaLnBrk="0">
                        <a:lnSpc>
                          <a:spcPts val="1730"/>
                        </a:lnSpc>
                        <a:spcBef>
                          <a:spcPts val="184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10L/h    20L/h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1615" algn="l" rtl="0" eaLnBrk="0">
                        <a:lnSpc>
                          <a:spcPct val="100000"/>
                        </a:lnSpc>
                        <a:spcBef>
                          <a:spcPts val="1371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10L/h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20L/h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8150" algn="l" rtl="0" eaLnBrk="0">
                        <a:lnSpc>
                          <a:spcPct val="97000"/>
                        </a:lnSpc>
                        <a:spcBef>
                          <a:spcPts val="1435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 Screen Display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1161"/>
                        </a:lnSpc>
                        <a:spcBef>
                          <a:spcPts val="278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5~40℃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0" algn="l" rtl="0" eaLnBrk="0">
                        <a:lnSpc>
                          <a:spcPct val="95000"/>
                        </a:lnSpc>
                        <a:spcBef>
                          <a:spcPts val="427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0.1~0.5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100" algn="l" rtl="0" eaLnBrk="0">
                        <a:lnSpc>
                          <a:spcPct val="95000"/>
                        </a:lnSpc>
                        <a:spcBef>
                          <a:spcPts val="430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659F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</a:t>
                      </a:r>
                      <a:r>
                        <a:rPr sz="1400" kern="0" spc="50" dirty="0">
                          <a:solidFill>
                            <a:srgbClr val="659F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&lt;200</a:t>
                      </a:r>
                      <a:r>
                        <a:rPr sz="1400" kern="0" spc="0" dirty="0">
                          <a:solidFill>
                            <a:srgbClr val="659F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ppm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 First-level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rowSpan="7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1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50" indent="-171450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11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PLUS-L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9550" algn="l" rtl="0" eaLnBrk="0">
                        <a:lnSpc>
                          <a:spcPct val="97000"/>
                        </a:lnSpc>
                        <a:spcBef>
                          <a:spcPts val="1088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164" algn="l" rtl="0" eaLnBrk="0">
                        <a:lnSpc>
                          <a:spcPts val="1358"/>
                        </a:lnSpc>
                        <a:spcBef>
                          <a:spcPts val="340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0195" indent="-100330" algn="l" rtl="0" eaLnBrk="0">
                        <a:lnSpc>
                          <a:spcPct val="109000"/>
                        </a:lnSpc>
                        <a:spcBef>
                          <a:spcPts val="337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" algn="l" rtl="0" eaLnBrk="0">
                        <a:lnSpc>
                          <a:spcPct val="93000"/>
                        </a:lnSpc>
                        <a:spcBef>
                          <a:spcPts val="492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&lt;5~30ppb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" algn="l" rtl="0" eaLnBrk="0">
                        <a:lnSpc>
                          <a:spcPct val="83000"/>
                        </a:lnSpc>
                        <a:spcBef>
                          <a:spcPts val="485"/>
                        </a:spcBef>
                        <a:tabLst/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algn="l" rtl="0" eaLnBrk="0">
                        <a:lnSpc>
                          <a:spcPts val="2997"/>
                        </a:lnSpc>
                        <a:tabLst/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iven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    PLUS-L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S-L  UP    PLUS-L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0" algn="l" rtl="0" eaLnBrk="0">
                        <a:lnSpc>
                          <a:spcPts val="1963"/>
                        </a:lnSpc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60L/h</a:t>
                      </a:r>
                      <a:r>
                        <a:rPr sz="1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80L/h</a:t>
                      </a:r>
                      <a:r>
                        <a:rPr sz="1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0" algn="l" rtl="0" eaLnBrk="0">
                        <a:lnSpc>
                          <a:spcPct val="100000"/>
                        </a:lnSpc>
                        <a:spcBef>
                          <a:spcPts val="980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60L/h</a:t>
                      </a:r>
                      <a:r>
                        <a:rPr sz="1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80L/h</a:t>
                      </a:r>
                      <a:r>
                        <a:rPr sz="1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600" kern="0" spc="-20" dirty="0">
                          <a:solidFill>
                            <a:srgbClr val="67A2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100L/h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115" algn="l" rtl="0" eaLnBrk="0">
                        <a:lnSpc>
                          <a:spcPct val="93000"/>
                        </a:lnSpc>
                        <a:spcBef>
                          <a:spcPts val="1385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 Screen Dis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play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1458"/>
                        </a:lnSpc>
                        <a:spcBef>
                          <a:spcPts val="34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5~40℃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~40℃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0" algn="l" rtl="0" eaLnBrk="0">
                        <a:lnSpc>
                          <a:spcPct val="93000"/>
                        </a:lnSpc>
                        <a:spcBef>
                          <a:spcPts val="489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0.1~0.5Mpa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0" algn="l" rtl="0" eaLnBrk="0">
                        <a:lnSpc>
                          <a:spcPct val="93000"/>
                        </a:lnSpc>
                        <a:spcBef>
                          <a:spcPts val="481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6DA3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TDS&lt;200ppm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37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 First-level</a:t>
                      </a:r>
                      <a:r>
                        <a:rPr sz="11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300" kern="0" spc="-3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First-level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3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1300" baseline="-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50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115" algn="l" rtl="0" eaLnBrk="0">
                        <a:lnSpc>
                          <a:spcPct val="97000"/>
                        </a:lnSpc>
                        <a:spcBef>
                          <a:spcPts val="699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2~10μs/cm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200" algn="l" rtl="0" eaLnBrk="0">
                        <a:lnSpc>
                          <a:spcPts val="1358"/>
                        </a:lnSpc>
                        <a:spcBef>
                          <a:spcPts val="340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6BA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&gt;18.2MΩ.cm@25℃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985" algn="l" rtl="0" eaLnBrk="0">
                        <a:lnSpc>
                          <a:spcPct val="83000"/>
                        </a:lnSpc>
                        <a:spcBef>
                          <a:spcPts val="512"/>
                        </a:spcBef>
                        <a:tabLst/>
                      </a:pP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&lt;5~30ppb&lt;5~30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 &lt;5~30ppb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69900" algn="l" rtl="0" eaLnBrk="0">
                        <a:lnSpc>
                          <a:spcPts val="3250"/>
                        </a:lnSpc>
                        <a:tabLst/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&lt;0.1~0.2pp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160" algn="l" rtl="0" eaLnBrk="0">
                        <a:lnSpc>
                          <a:spcPct val="83000"/>
                        </a:lnSpc>
                        <a:spcBef>
                          <a:spcPts val="491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r>
                        <a:rPr sz="1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1.2L/min</a:t>
                      </a:r>
                      <a:r>
                        <a:rPr sz="1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</a:t>
                      </a: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2L/min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50" algn="l" rtl="0" eaLnBrk="0">
                        <a:lnSpc>
                          <a:spcPts val="2851"/>
                        </a:lnSpc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 instru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ment</a:t>
                      </a:r>
                      <a:r>
                        <a:rPr sz="11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installed,one</a:t>
                      </a:r>
                      <a:r>
                        <a:rPr sz="11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given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972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yield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3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 temperatu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requirements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0690" indent="-4381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u="sng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Applic</a:t>
                      </a:r>
                      <a:r>
                        <a:rPr sz="1100" u="sng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</a:t>
                      </a: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 water</a:t>
                      </a:r>
                      <a:r>
                        <a:rPr sz="11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indent="-3175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 Quali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Requirements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25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7525" indent="-13335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 outp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95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65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4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1309" algn="l" rtl="0" eaLnBrk="0">
                        <a:lnSpc>
                          <a:spcPts val="2180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2~10μs/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 water output conductivit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UPwater outpu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 resistivity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rowSpan="10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ts val="116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66A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&gt;18.2MΩ.</a:t>
                      </a:r>
                      <a:r>
                        <a:rPr sz="900" kern="0" spc="0" dirty="0">
                          <a:solidFill>
                            <a:srgbClr val="66A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900" kern="0" spc="20" dirty="0">
                          <a:solidFill>
                            <a:srgbClr val="66A1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ct val="86000"/>
                        </a:lnSpc>
                        <a:spcBef>
                          <a:spcPts val="459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&lt;10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r>
                        <a:rPr sz="15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&lt;10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050" indent="50165" algn="l" rtl="0" eaLnBrk="0">
                        <a:lnSpc>
                          <a:spcPct val="232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1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r>
                        <a:rPr sz="1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1.2L/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4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 instrument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installed,o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1172"/>
                        </a:lnSpc>
                        <a:spcBef>
                          <a:spcPts val="279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9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4"/>
                        </a:lnSpc>
                        <a:spcBef>
                          <a:spcPts val="21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 instruments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installed,two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200" algn="l" rtl="0" eaLnBrk="0">
                        <a:lnSpc>
                          <a:spcPct val="99000"/>
                        </a:lnSpc>
                        <a:spcBef>
                          <a:spcPts val="277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9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(One granular activated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UDF,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3500" indent="-1143000" algn="l" rtl="0" eaLnBrk="0">
                        <a:lnSpc>
                          <a:spcPct val="100000"/>
                        </a:lnSpc>
                        <a:spcBef>
                          <a:spcPts val="91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 compresse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d/sintered activated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CTO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1202"/>
                        </a:lnSpc>
                        <a:spcBef>
                          <a:spcPts val="743"/>
                        </a:spcBef>
                        <a:tabLst/>
                      </a:pPr>
                      <a:r>
                        <a:rPr sz="1400" kern="0" spc="-20" baseline="1817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400" kern="0" spc="-20" baseline="329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30" baseline="329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1400" baseline="3294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1615" algn="l" rtl="0" eaLnBrk="0">
                        <a:lnSpc>
                          <a:spcPct val="94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75G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10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1175" indent="-241300" algn="l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 org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anic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289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 metal</a:t>
                      </a:r>
                      <a:r>
                        <a:rPr sz="11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ions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indent="-3175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Instant</a:t>
                      </a:r>
                      <a:r>
                        <a:rPr sz="11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intake</a:t>
                      </a:r>
                      <a:r>
                        <a:rPr sz="11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1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 PP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17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1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cartridges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0840" indent="-107314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 filter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artridge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1371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1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91"/>
                        </a:lnSpc>
                        <a:spcBef>
                          <a:spcPts val="339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8"/>
                        </a:lnSpc>
                        <a:spcBef>
                          <a:spcPts val="280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 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400G/600G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ts val="141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1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       </a:t>
                      </a:r>
                      <a:r>
                        <a:rPr sz="1600" kern="0" spc="-10" baseline="-13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baseline="-13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200" kern="0" spc="-20" baseline="199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20" baseline="199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1200" baseline="1993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92000"/>
                        </a:lnSpc>
                        <a:spcBef>
                          <a:spcPts val="334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 instrume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nts</a:t>
                      </a:r>
                      <a:r>
                        <a:rPr sz="11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installed,two</a:t>
                      </a:r>
                      <a:r>
                        <a:rPr sz="11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given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0" algn="l" rtl="0" eaLnBrk="0">
                        <a:lnSpc>
                          <a:spcPct val="80000"/>
                        </a:lnSpc>
                        <a:spcBef>
                          <a:spcPts val="333"/>
                        </a:spcBef>
                        <a:tabLst/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r>
                        <a:rPr sz="11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3865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(One granular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UDF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50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  compressed/sintered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rbon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66850" algn="l" rtl="0" eaLnBrk="0">
                        <a:lnSpc>
                          <a:spcPts val="857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CTO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1206"/>
                        </a:spcBef>
                        <a:tabLst/>
                      </a:pPr>
                      <a:r>
                        <a:rPr sz="1200" kern="0" spc="-1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200" kern="0" spc="-1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r>
                        <a:rPr sz="1200" kern="0" spc="-20" baseline="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ieces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600" kern="0" spc="-20" baseline="-65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baseline="-65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1600" baseline="-651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400G/600G</a:t>
                      </a:r>
                      <a:r>
                        <a:rPr sz="13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G/600G</a:t>
                      </a:r>
                      <a:r>
                        <a:rPr sz="13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400G/600G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indent="62864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ated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 filter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Activated c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arbon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 specifica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1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 RO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8940" algn="l" rtl="0" eaLnBrk="0">
                        <a:lnSpc>
                          <a:spcPct val="82000"/>
                        </a:lnSpc>
                        <a:spcBef>
                          <a:spcPts val="12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membranes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97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R0 membrane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877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972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1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220V/50HZ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78000"/>
                        </a:lnSpc>
                        <a:spcBef>
                          <a:spcPts val="334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137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400×490×550mm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3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481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220V/50HZ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8615" algn="l" rtl="0" eaLnBrk="0">
                        <a:lnSpc>
                          <a:spcPct val="86000"/>
                        </a:lnSpc>
                        <a:spcBef>
                          <a:spcPts val="336"/>
                        </a:spcBef>
                        <a:tabLst/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50W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ts val="137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350×540×880mm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7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algn="l" rtl="0" eaLnBrk="0">
                        <a:lnSpc>
                          <a:spcPts val="135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ize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894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4566" y="13493861"/>
            <a:ext cx="14554144" cy="6610258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48333" y="2812939"/>
            <a:ext cx="7524866" cy="793138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50865" y="20434279"/>
            <a:ext cx="14554144" cy="3930700"/>
            <a:chOff x="0" y="0"/>
            <a:chExt cx="14554144" cy="3930700"/>
          </a:xfrm>
        </p:grpSpPr>
        <p:pic>
          <p:nvPicPr>
            <p:cNvPr id="90" name="picture 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4554144" cy="3930700"/>
            </a:xfrm>
            <a:prstGeom prst="rect">
              <a:avLst/>
            </a:prstGeom>
          </p:spPr>
        </p:pic>
        <p:sp>
          <p:nvSpPr>
            <p:cNvPr id="92" name="textbox 92"/>
            <p:cNvSpPr/>
            <p:nvPr/>
          </p:nvSpPr>
          <p:spPr>
            <a:xfrm>
              <a:off x="-12700" y="-12700"/>
              <a:ext cx="14579600" cy="40519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059814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3300" b="1" kern="0" spc="-70" dirty="0">
                  <a:solidFill>
                    <a:srgbClr val="507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RO/DI/UP three water quality</a:t>
              </a:r>
              <a:r>
                <a:rPr sz="3300" b="1" kern="0" spc="-80" dirty="0">
                  <a:solidFill>
                    <a:srgbClr val="507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options</a:t>
              </a:r>
              <a:endParaRPr sz="3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9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42315" algn="l" rtl="0" eaLnBrk="0">
                <a:lnSpc>
                  <a:spcPts val="2044"/>
                </a:lnSpc>
                <a:spcBef>
                  <a:spcPts val="451"/>
                </a:spcBef>
                <a:tabLst/>
              </a:pPr>
              <a:r>
                <a:rPr sz="1500" kern="0" spc="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Stable  water  quality  and  compact  design,i</a:t>
              </a:r>
              <a:r>
                <a:rPr sz="1500" kern="0" spc="-1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deal</a:t>
              </a:r>
              <a:r>
                <a:rPr sz="1500" kern="0" spc="2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500" kern="0" spc="-1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</a:t>
              </a:r>
              <a:r>
                <a:rPr sz="1500" kern="0" spc="5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500" kern="0" spc="-1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high-quality</a:t>
              </a:r>
              <a:r>
                <a:rPr sz="1500" kern="0" spc="6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500" kern="0" spc="-1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laboratory</a:t>
              </a:r>
              <a:r>
                <a:rPr sz="1500" kern="0" spc="6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500" kern="0" spc="-10" dirty="0">
                  <a:solidFill>
                    <a:srgbClr val="4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requirements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482465" algn="l" rtl="0" eaLnBrk="0">
                <a:lnSpc>
                  <a:spcPts val="2726"/>
                </a:lnSpc>
                <a:spcBef>
                  <a:spcPts val="611"/>
                </a:spcBef>
                <a:tabLst/>
              </a:pP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40kg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9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3041650" algn="l" rtl="0" eaLnBrk="0">
                <a:lnSpc>
                  <a:spcPct val="82000"/>
                </a:lnSpc>
                <a:spcBef>
                  <a:spcPts val="7"/>
                </a:spcBef>
                <a:tabLst/>
              </a:pPr>
              <a:r>
                <a:rPr sz="33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VS</a:t>
              </a:r>
              <a:endParaRPr sz="33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016060" y="2825860"/>
            <a:ext cx="5100225" cy="10217142"/>
            <a:chOff x="0" y="0"/>
            <a:chExt cx="5100225" cy="10217142"/>
          </a:xfrm>
        </p:grpSpPr>
        <p:pic>
          <p:nvPicPr>
            <p:cNvPr id="94" name="picture 9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14172" y="0"/>
              <a:ext cx="3492591" cy="9309081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-12700" y="186233"/>
              <a:ext cx="5125720" cy="10051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79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5000"/>
                </a:lnSpc>
                <a:tabLst/>
              </a:pPr>
              <a:r>
                <a:rPr sz="23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①</a:t>
              </a:r>
              <a:endParaRPr sz="23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5000"/>
                </a:lnSpc>
                <a:spcBef>
                  <a:spcPts val="698"/>
                </a:spcBef>
                <a:tabLst/>
              </a:pPr>
              <a:r>
                <a:rPr sz="23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②</a:t>
              </a:r>
              <a:endParaRPr sz="2300" dirty="0">
                <a:latin typeface="SimHei"/>
                <a:ea typeface="SimHei"/>
                <a:cs typeface="SimHei"/>
              </a:endParaRPr>
            </a:p>
            <a:p>
              <a:pPr algn="r" rtl="0" eaLnBrk="0">
                <a:lnSpc>
                  <a:spcPct val="95000"/>
                </a:lnSpc>
                <a:spcBef>
                  <a:spcPts val="629"/>
                </a:spcBef>
                <a:tabLst/>
              </a:pPr>
              <a:r>
                <a:rPr sz="23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③</a:t>
              </a:r>
              <a:endParaRPr sz="23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5000"/>
                </a:lnSpc>
                <a:spcBef>
                  <a:spcPts val="692"/>
                </a:spcBef>
                <a:tabLst/>
              </a:pPr>
              <a:r>
                <a:rPr sz="23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④</a:t>
              </a:r>
              <a:endParaRPr sz="2300" dirty="0">
                <a:latin typeface="SimHei"/>
                <a:ea typeface="SimHei"/>
                <a:cs typeface="SimHei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319"/>
                </a:spcBef>
                <a:tabLst/>
              </a:pP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GB/T6682</a:t>
              </a:r>
              <a:r>
                <a:rPr sz="2000" kern="0" spc="2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Grade   1</a:t>
              </a:r>
              <a:r>
                <a:rPr sz="2000" kern="0" spc="1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2000"/>
                </a:lnSpc>
                <a:spcBef>
                  <a:spcPts val="116"/>
                </a:spcBef>
                <a:tabLst/>
              </a:pPr>
              <a:r>
                <a:rPr sz="23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standard,GB/T33087</a:t>
              </a:r>
              <a:endParaRPr sz="23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0000"/>
                </a:lnSpc>
                <a:spcBef>
                  <a:spcPts val="357"/>
                </a:spcBef>
                <a:tabLst/>
              </a:pPr>
              <a:r>
                <a:rPr sz="23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ultrapure water standard</a:t>
              </a:r>
              <a:endParaRPr sz="2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615315" algn="l" rtl="0" eaLnBrk="0">
                <a:lnSpc>
                  <a:spcPct val="86000"/>
                </a:lnSpc>
                <a:spcBef>
                  <a:spcPts val="422"/>
                </a:spcBef>
                <a:tabLst/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Extremely short thread design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45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3815" algn="l" rtl="0" eaLnBrk="0">
                <a:lnSpc>
                  <a:spcPct val="80000"/>
                </a:lnSpc>
                <a:tabLst/>
              </a:pPr>
              <a:r>
                <a:rPr sz="20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Ensures clean an</a:t>
              </a:r>
              <a:r>
                <a:rPr sz="20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 stable water quality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8" name="textbox 98"/>
          <p:cNvSpPr/>
          <p:nvPr/>
        </p:nvSpPr>
        <p:spPr>
          <a:xfrm>
            <a:off x="7721616" y="11245546"/>
            <a:ext cx="7056755" cy="1815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5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15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Liquid Crystal Touch Screen                       </a:t>
            </a:r>
            <a:r>
              <a:rPr sz="15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300" b="1" kern="0" spc="-50" baseline="-6794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2300" b="1" kern="0" spc="-50" baseline="-679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b="1" kern="0" spc="-50" baseline="-679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300" b="1" kern="0" spc="-50" baseline="-679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2300" baseline="-6794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4925" algn="l" rtl="0" eaLnBrk="0">
              <a:lnSpc>
                <a:spcPts val="2338"/>
              </a:lnSpc>
              <a:spcBef>
                <a:spcPts val="573"/>
              </a:spcBef>
              <a:tabLst/>
            </a:pP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DI/RO Water Outlet</a:t>
            </a:r>
            <a:r>
              <a:rPr sz="1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Terminal</a:t>
            </a:r>
            <a:r>
              <a:rPr sz="19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044"/>
              </a:lnSpc>
              <a:spcBef>
                <a:spcPts val="3"/>
              </a:spcBef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*Model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shown</a:t>
            </a:r>
            <a:r>
              <a:rPr sz="15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5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LC-UPM-DU60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111234" y="14322393"/>
            <a:ext cx="7915275" cy="144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3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4800" algn="l" rtl="0" eaLnBrk="0">
              <a:lnSpc>
                <a:spcPct val="83000"/>
              </a:lnSpc>
              <a:tabLst/>
            </a:pPr>
            <a:r>
              <a:rPr sz="3300" b="1" kern="0" spc="-8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NSF Certified,reduces TOC</a:t>
            </a:r>
            <a:r>
              <a:rPr sz="3300" b="1" kern="0" spc="21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8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leaching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134"/>
              </a:lnSpc>
              <a:spcBef>
                <a:spcPts val="696"/>
              </a:spcBef>
              <a:tabLst/>
            </a:pP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Piping and fittings are</a:t>
            </a:r>
            <a:r>
              <a:rPr sz="23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NSF certi</a:t>
            </a:r>
            <a:r>
              <a:rPr sz="2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fied,greatly reducing TOC</a:t>
            </a:r>
            <a:endParaRPr sz="2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725"/>
              </a:lnSpc>
              <a:spcBef>
                <a:spcPts val="139"/>
              </a:spcBef>
              <a:tabLst/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leaching</a:t>
            </a:r>
            <a:r>
              <a:rPr sz="20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20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20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ensuring</a:t>
            </a:r>
            <a:r>
              <a:rPr sz="2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20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20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quality.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1111234" y="796225"/>
            <a:ext cx="3267709" cy="1591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3365" algn="l" rtl="0" eaLnBrk="0">
              <a:lnSpc>
                <a:spcPct val="80000"/>
              </a:lnSpc>
              <a:tabLst/>
            </a:pPr>
            <a:r>
              <a:rPr sz="3500" b="1" kern="0" spc="-3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</a:t>
            </a:r>
            <a:endParaRPr sz="35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748"/>
              </a:spcBef>
              <a:tabLst/>
            </a:pPr>
            <a:r>
              <a:rPr sz="3500" b="1" kern="0" spc="-20" dirty="0">
                <a:solidFill>
                  <a:srgbClr val="608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machine</a:t>
            </a:r>
            <a:endParaRPr sz="3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3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UPM Serie</a:t>
            </a:r>
            <a:r>
              <a:rPr sz="3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33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10579089" y="14222711"/>
            <a:ext cx="2228214" cy="2127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8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SSFtatoraasiad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6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87450" algn="l" rtl="0" eaLnBrk="0">
              <a:lnSpc>
                <a:spcPct val="85000"/>
              </a:lnSpc>
              <a:spcBef>
                <a:spcPts val="241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OFPICIAL  LIST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4864" algn="l" rtl="0" eaLnBrk="0">
              <a:lnSpc>
                <a:spcPct val="83000"/>
              </a:lnSpc>
              <a:spcBef>
                <a:spcPts val="245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5000"/>
              </a:lnSpc>
              <a:spcBef>
                <a:spcPts val="610"/>
              </a:spcBef>
              <a:tabLst/>
            </a:pPr>
            <a:r>
              <a:rPr sz="2000" kern="0" spc="-1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20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130300" algn="l" rtl="0" eaLnBrk="0">
              <a:lnSpc>
                <a:spcPct val="87000"/>
              </a:lnSpc>
              <a:spcBef>
                <a:spcPts val="2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/P</a:t>
            </a:r>
            <a:r>
              <a:rPr sz="6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·*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64000" y="6804025"/>
            <a:ext cx="7620000" cy="10775950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70324" y="6816740"/>
            <a:ext cx="7581900" cy="6362659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49750" y="13382634"/>
            <a:ext cx="6934200" cy="2444739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4552924" y="8095614"/>
            <a:ext cx="5446395" cy="1700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25700" algn="l" rtl="0" eaLnBrk="0">
              <a:lnSpc>
                <a:spcPct val="82000"/>
              </a:lnSpc>
              <a:tabLst/>
            </a:pPr>
            <a:r>
              <a:rPr sz="2600" b="1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2600" b="1" kern="0" spc="2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6"/>
              </a:lnSpc>
              <a:spcBef>
                <a:spcPts val="517"/>
              </a:spcBef>
              <a:tabLst/>
            </a:pPr>
            <a:r>
              <a:rPr sz="1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LC-UPTC S</a:t>
            </a: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eries</a:t>
            </a:r>
            <a:endParaRPr sz="1700" dirty="0">
              <a:latin typeface="Arial"/>
              <a:ea typeface="Arial"/>
              <a:cs typeface="Arial"/>
            </a:endParaRPr>
          </a:p>
          <a:p>
            <a:pPr marL="2940050" algn="l" rtl="0" eaLnBrk="0">
              <a:lnSpc>
                <a:spcPts val="954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High-press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barel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700" b="1" kern="0" spc="10" dirty="0">
                <a:solidFill>
                  <a:srgbClr val="3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4724374" y="15242864"/>
            <a:ext cx="5849620" cy="815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31900" algn="l" rtl="0" eaLnBrk="0">
              <a:lnSpc>
                <a:spcPts val="1431"/>
              </a:lnSpc>
              <a:tabLst/>
            </a:pP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10-inch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 filter element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31900" algn="l" rtl="0" eaLnBrk="0">
              <a:lnSpc>
                <a:spcPts val="980"/>
              </a:lnSpc>
              <a:spcBef>
                <a:spcPts val="334"/>
              </a:spcBef>
              <a:tabLst/>
            </a:pP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inch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coconut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shell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activated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carbon</a:t>
            </a: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9000"/>
              </a:lnSpc>
              <a:spcBef>
                <a:spcPts val="11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inch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compressed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3.2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</a:t>
            </a:r>
            <a:r>
              <a:rPr sz="1600" b="1" kern="0" spc="0" baseline="-976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600" baseline="-9766" dirty="0">
              <a:latin typeface="Arial"/>
              <a:ea typeface="Arial"/>
              <a:cs typeface="Arial"/>
            </a:endParaRPr>
          </a:p>
          <a:p>
            <a:pPr marL="1231900" algn="l" rtl="0" eaLnBrk="0">
              <a:lnSpc>
                <a:spcPts val="1288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activated  carbon          </a:t>
            </a:r>
            <a:r>
              <a:rPr sz="1100" kern="0" spc="10" baseline="17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barrel</a:t>
            </a:r>
            <a:endParaRPr sz="1100" baseline="17472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2-way</a:t>
            </a:r>
            <a:r>
              <a:rPr sz="7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plast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ic</a:t>
            </a:r>
            <a:r>
              <a:rPr sz="7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6476974" y="10196727"/>
            <a:ext cx="1560194" cy="267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2-way plastic 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ube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9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1022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Wire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PTFE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raw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tape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4425975" y="13596670"/>
            <a:ext cx="1394460" cy="1226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UPTA Series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022"/>
              </a:lnSpc>
              <a:tabLst/>
            </a:pPr>
            <a:r>
              <a:rPr sz="700" kern="0" spc="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700" kern="0" spc="2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housing</a:t>
            </a:r>
            <a:r>
              <a:rPr sz="700" kern="0" spc="17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wrench</a:t>
            </a:r>
            <a:r>
              <a:rPr sz="700" kern="0" spc="7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(10  </a:t>
            </a:r>
            <a:r>
              <a:rPr sz="700" kern="0" spc="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inch</a:t>
            </a:r>
            <a:r>
              <a:rPr sz="700" kern="0" spc="70" dirty="0">
                <a:solidFill>
                  <a:srgbClr val="6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65774" y="16246450"/>
            <a:ext cx="1282750" cy="666815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4673600" y="16227378"/>
            <a:ext cx="901674" cy="654100"/>
            <a:chOff x="0" y="0"/>
            <a:chExt cx="901674" cy="654100"/>
          </a:xfrm>
        </p:grpSpPr>
        <p:pic>
          <p:nvPicPr>
            <p:cNvPr id="122" name="picture 1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901674" cy="654100"/>
            </a:xfrm>
            <a:prstGeom prst="rect">
              <a:avLst/>
            </a:prstGeom>
          </p:spPr>
        </p:pic>
        <p:sp>
          <p:nvSpPr>
            <p:cNvPr id="124" name="textbox 124"/>
            <p:cNvSpPr/>
            <p:nvPr/>
          </p:nvSpPr>
          <p:spPr>
            <a:xfrm>
              <a:off x="-12700" y="-12700"/>
              <a:ext cx="927100" cy="680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177800" algn="l" rtl="0" eaLnBrk="0">
                <a:lnSpc>
                  <a:spcPts val="767"/>
                </a:lnSpc>
                <a:tabLst/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UPTA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FangSong"/>
                  <a:ea typeface="FangSong"/>
                  <a:cs typeface="FangSong"/>
                </a:rPr>
                <a:t>系列纯*机</a:t>
              </a:r>
              <a:endParaRPr sz="600" dirty="0">
                <a:latin typeface="FangSong"/>
                <a:ea typeface="FangSong"/>
                <a:cs typeface="FangSong"/>
              </a:endParaRPr>
            </a:p>
          </p:txBody>
        </p:sp>
      </p:grpSp>
      <p:sp>
        <p:nvSpPr>
          <p:cNvPr id="126" name="textbox 126"/>
          <p:cNvSpPr/>
          <p:nvPr/>
        </p:nvSpPr>
        <p:spPr>
          <a:xfrm>
            <a:off x="4724374" y="16959284"/>
            <a:ext cx="3223260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1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1600" kern="0" spc="0" baseline="651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Manual/Certificate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100" kern="0" spc="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Cable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-1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TFE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raw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baseline="-47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tape</a:t>
            </a:r>
            <a:endParaRPr sz="1100" baseline="-4735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8534374" y="16932381"/>
            <a:ext cx="1852295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3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500" kern="0" spc="-1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4-to-2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-10" baseline="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500" b="1" kern="0" spc="-10" baseline="-6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</a:t>
            </a:r>
            <a:r>
              <a:rPr sz="1500" b="1" kern="0" spc="-20" baseline="-6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20" baseline="-6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tee+ball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20" baseline="-69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4330725" y="12698993"/>
            <a:ext cx="2042795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High-pressure       Inlet tee+ball valve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barrel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ball valve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8178824" y="12692115"/>
            <a:ext cx="1089660" cy="309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Manual/Cer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tificate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4330725" y="10188013"/>
            <a:ext cx="1010919" cy="255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4-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7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2-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7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connector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677425" y="16443328"/>
            <a:ext cx="381000" cy="514336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10528300" y="16957426"/>
            <a:ext cx="778509" cy="230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High-pressu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75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barrel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ball</a:t>
            </a:r>
            <a:r>
              <a:rPr sz="7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4724374" y="17051605"/>
            <a:ext cx="750569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confor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21550" y="16379857"/>
            <a:ext cx="361950" cy="349248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8058124" y="16984820"/>
            <a:ext cx="425450" cy="339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22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3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(4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378700" y="16773503"/>
            <a:ext cx="247650" cy="209592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083300" y="16964021"/>
            <a:ext cx="228600" cy="209591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166073" y="16487725"/>
            <a:ext cx="215951" cy="215950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502150" y="16964021"/>
            <a:ext cx="215874" cy="215949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807450" y="16741821"/>
            <a:ext cx="209550" cy="222200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172475" y="16767143"/>
            <a:ext cx="215874" cy="209592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502150" y="15871772"/>
            <a:ext cx="215874" cy="209591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5626125" y="10225087"/>
            <a:ext cx="537209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Cable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9861550" y="12725396"/>
            <a:ext cx="28892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64000" y="7877175"/>
            <a:ext cx="7620000" cy="862965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4298924" y="8004204"/>
            <a:ext cx="7105650" cy="3994146"/>
            <a:chOff x="0" y="0"/>
            <a:chExt cx="7105650" cy="3994146"/>
          </a:xfrm>
        </p:grpSpPr>
        <p:pic>
          <p:nvPicPr>
            <p:cNvPr id="166" name="picture 1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105650" cy="3994146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342925" y="169631"/>
              <a:ext cx="5976620" cy="38119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66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3000"/>
                </a:lnSpc>
                <a:tabLst/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UPM</a:t>
              </a:r>
              <a:r>
                <a:rPr sz="1700" b="1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Series</a:t>
              </a:r>
              <a:endParaRPr sz="1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756150" algn="l" rtl="0" eaLnBrk="0">
                <a:lnSpc>
                  <a:spcPts val="1394"/>
                </a:lnSpc>
                <a:spcBef>
                  <a:spcPts val="310"/>
                </a:spcBef>
                <a:tabLst/>
              </a:pP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Certificate of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1000"/>
                </a:lnSpc>
                <a:spcBef>
                  <a:spcPts val="2"/>
                </a:spcBef>
                <a:tabLst/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Quality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Warranty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Card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437764" algn="l" rtl="0" eaLnBrk="0">
                <a:lnSpc>
                  <a:spcPct val="84000"/>
                </a:lnSpc>
                <a:spcBef>
                  <a:spcPts val="307"/>
                </a:spcBef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Host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435350" algn="l" rtl="0" eaLnBrk="0">
                <a:lnSpc>
                  <a:spcPts val="1431"/>
                </a:lnSpc>
                <a:spcBef>
                  <a:spcPts val="169"/>
                </a:spcBef>
                <a:tabLst/>
              </a:pP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Terminal</a:t>
              </a:r>
              <a:r>
                <a:rPr sz="10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580765" algn="l" rtl="0" eaLnBrk="0">
                <a:lnSpc>
                  <a:spcPts val="771"/>
                </a:lnSpc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(exoludingiC-U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PM-RR80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3663950" algn="l" rtl="0" eaLnBrk="0">
                <a:lnSpc>
                  <a:spcPts val="799"/>
                </a:lnSpc>
                <a:tabLst/>
              </a:pP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UPM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RD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15)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70" name="picture 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80273" y="12658690"/>
            <a:ext cx="1866900" cy="1498625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31350" y="12290464"/>
            <a:ext cx="1270025" cy="1904995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6140475" y="14194167"/>
            <a:ext cx="4210684" cy="410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ts val="1580"/>
              </a:lnSpc>
              <a:tabLst/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housing                       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                                     </a:t>
            </a:r>
            <a:r>
              <a:rPr sz="1600" b="1" kern="0" spc="0" baseline="-514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600" baseline="-5143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5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wrench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(10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    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1600" kern="0" spc="0" baseline="1419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</a:t>
            </a:r>
            <a:endParaRPr sz="1600" baseline="14197" dirty="0">
              <a:latin typeface="Arial"/>
              <a:ea typeface="Arial"/>
              <a:cs typeface="Arial"/>
            </a:endParaRPr>
          </a:p>
        </p:txBody>
      </p:sp>
      <p:pic>
        <p:nvPicPr>
          <p:cNvPr id="176" name="picture 1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72175" y="15001899"/>
            <a:ext cx="1269949" cy="666726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4679924" y="15001899"/>
            <a:ext cx="901751" cy="647655"/>
            <a:chOff x="0" y="0"/>
            <a:chExt cx="901751" cy="647655"/>
          </a:xfrm>
        </p:grpSpPr>
        <p:pic>
          <p:nvPicPr>
            <p:cNvPr id="178" name="picture 17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901751" cy="647655"/>
            </a:xfrm>
            <a:prstGeom prst="rect">
              <a:avLst/>
            </a:prstGeom>
          </p:spPr>
        </p:pic>
        <p:sp>
          <p:nvSpPr>
            <p:cNvPr id="180" name="textbox 180"/>
            <p:cNvSpPr/>
            <p:nvPr/>
          </p:nvSpPr>
          <p:spPr>
            <a:xfrm>
              <a:off x="-12700" y="-12700"/>
              <a:ext cx="927735" cy="6838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ts val="730"/>
                </a:lnSpc>
                <a:spcBef>
                  <a:spcPts val="1"/>
                </a:spcBef>
                <a:tabLst/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CS</a:t>
              </a:r>
              <a:r>
                <a:rPr sz="600" kern="0" spc="7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那纯水机</a:t>
              </a:r>
              <a:endParaRPr sz="600" dirty="0">
                <a:latin typeface="SimSun"/>
                <a:ea typeface="SimSun"/>
                <a:cs typeface="SimSun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4349750" y="12201492"/>
            <a:ext cx="1244574" cy="419141"/>
            <a:chOff x="0" y="0"/>
            <a:chExt cx="1244574" cy="419141"/>
          </a:xfrm>
        </p:grpSpPr>
        <p:pic>
          <p:nvPicPr>
            <p:cNvPr id="182" name="picture 18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244574" cy="419141"/>
            </a:xfrm>
            <a:prstGeom prst="rect">
              <a:avLst/>
            </a:prstGeom>
          </p:spPr>
        </p:pic>
        <p:sp>
          <p:nvSpPr>
            <p:cNvPr id="184" name="textbox 184"/>
            <p:cNvSpPr/>
            <p:nvPr/>
          </p:nvSpPr>
          <p:spPr>
            <a:xfrm>
              <a:off x="-12700" y="-12700"/>
              <a:ext cx="1270000" cy="4940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94614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17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CS series</a:t>
              </a:r>
              <a:endParaRPr sz="17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6" name="textbox 186"/>
          <p:cNvSpPr/>
          <p:nvPr/>
        </p:nvSpPr>
        <p:spPr>
          <a:xfrm>
            <a:off x="7092975" y="15730791"/>
            <a:ext cx="183197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PTFE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raw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tape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5149875" y="11430038"/>
            <a:ext cx="1002664" cy="349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8615" algn="l" rtl="0" eaLnBrk="0">
              <a:lnSpc>
                <a:spcPct val="84000"/>
              </a:lnSpc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6921525" y="11583523"/>
            <a:ext cx="661669" cy="372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7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103000"/>
              </a:lnSpc>
              <a:tabLst/>
            </a:pP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UPM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UPM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</a:t>
            </a:r>
            <a:endParaRPr sz="6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86000"/>
              </a:lnSpc>
              <a:spcBef>
                <a:spcPts val="77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UPM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UPM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RRU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15)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4724374" y="15693680"/>
            <a:ext cx="1168400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Manual/Certificate of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388600" y="15211428"/>
            <a:ext cx="374675" cy="520713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9143974" y="15735673"/>
            <a:ext cx="770890" cy="299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5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93000"/>
              </a:lnSpc>
              <a:tabLst/>
            </a:pP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8324823" y="9914120"/>
            <a:ext cx="966469" cy="21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1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06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essory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15225" y="15154299"/>
            <a:ext cx="374598" cy="336556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10039324" y="15786113"/>
            <a:ext cx="1154430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tee +bal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 valve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4591024" y="14327320"/>
            <a:ext cx="93726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A2-grade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tic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4730775" y="15819676"/>
            <a:ext cx="579119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9061450" y="11618895"/>
            <a:ext cx="74104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Cab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10217175" y="11581786"/>
            <a:ext cx="545465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6311925" y="15797243"/>
            <a:ext cx="537209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Cable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5518150" y="10471074"/>
            <a:ext cx="2620010" cy="3698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86000"/>
              </a:lnSpc>
              <a:tabLst/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UPTC</a:t>
            </a:r>
            <a:r>
              <a:rPr sz="9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10L/H(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Secondary</a:t>
            </a:r>
            <a:r>
              <a:rPr sz="900" b="1" kern="0" spc="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9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5000"/>
              </a:lnSpc>
              <a:spcBef>
                <a:spcPts val="272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Wate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 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50"/>
              </a:spcBef>
              <a:tabLst/>
            </a:pPr>
            <a:r>
              <a:rPr sz="8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3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Production:10L/h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48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 Water TDS&lt;200ppm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ts val="115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160"/>
              </a:spcBef>
              <a:tabLst/>
            </a:pP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</a:t>
            </a:r>
            <a:r>
              <a:rPr sz="7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7000"/>
              </a:lnSpc>
              <a:spcBef>
                <a:spcPts val="335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UP.&gt;10MQ.cm@25C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(Meets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secondary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standards)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RO:2~10us/cm(Bett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386"/>
              </a:spcBef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   metal   ions:&lt;0.1ppb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68"/>
              </a:spcBef>
              <a:tabLst/>
            </a:pP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Instantaneous</a:t>
            </a:r>
            <a:r>
              <a:rPr sz="8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water intake:1.2L/min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110"/>
              </a:spcBef>
              <a:tabLst/>
            </a:pPr>
            <a:r>
              <a:rPr sz="800" kern="0" spc="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water  pressure</a:t>
            </a:r>
            <a:r>
              <a:rPr sz="800" kern="0" spc="-1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:0.1~0.5Mpa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204"/>
              </a:spcBef>
              <a:tabLst/>
            </a:pPr>
            <a:r>
              <a:rPr sz="8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Power:50W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078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</a:t>
            </a:r>
            <a:r>
              <a:rPr sz="800" kern="0" spc="-1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size:280*460*450mm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    Weight:15kg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5461000" y="10489133"/>
            <a:ext cx="2677160" cy="3449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1000"/>
              </a:lnSpc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UPTC20L/H(Secondary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Water        Use)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80000"/>
              </a:lnSpc>
              <a:spcBef>
                <a:spcPts val="242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 Ultra-Pure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36"/>
              </a:spcBef>
              <a:tabLst/>
            </a:pPr>
            <a:r>
              <a:rPr sz="1100" b="1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water output:20L</a:t>
            </a:r>
            <a:r>
              <a:rPr sz="1100" b="1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/h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090"/>
              </a:lnSpc>
              <a:spcBef>
                <a:spcPts val="241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 Water TDS&lt;200ppm</a:t>
            </a:r>
            <a:endParaRPr sz="800" dirty="0">
              <a:latin typeface="Arial"/>
              <a:ea typeface="Arial"/>
              <a:cs typeface="Arial"/>
            </a:endParaRPr>
          </a:p>
          <a:p>
            <a:pPr marL="215900" algn="l" rtl="0" eaLnBrk="0">
              <a:lnSpc>
                <a:spcPts val="115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090"/>
              </a:lnSpc>
              <a:spcBef>
                <a:spcPts val="1160"/>
              </a:spcBef>
              <a:tabLst/>
            </a:pP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</a:t>
            </a:r>
            <a:r>
              <a:rPr sz="7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quality:</a:t>
            </a:r>
            <a:endParaRPr sz="7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127000"/>
              </a:lnSpc>
              <a:spcBef>
                <a:spcPts val="335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UP.&gt;10MQ.cm@25C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(Meets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secondary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standards)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RO:2~10us/cm(Bett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water)</a:t>
            </a:r>
            <a:endParaRPr sz="8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090"/>
              </a:lnSpc>
              <a:spcBef>
                <a:spcPts val="1386"/>
              </a:spcBef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   metal   ions:&lt;0.1ppb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090"/>
              </a:lnSpc>
              <a:spcBef>
                <a:spcPts val="768"/>
              </a:spcBef>
              <a:tabLst/>
            </a:pP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Instantaneous</a:t>
            </a:r>
            <a:r>
              <a:rPr sz="8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water intake:1.2L/min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090"/>
              </a:lnSpc>
              <a:spcBef>
                <a:spcPts val="1110"/>
              </a:spcBef>
              <a:tabLst/>
            </a:pPr>
            <a:r>
              <a:rPr sz="800" kern="0" spc="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water  pressure</a:t>
            </a:r>
            <a:r>
              <a:rPr sz="800" kern="0" spc="-1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:0.1~0.5Mpa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spcBef>
                <a:spcPts val="1204"/>
              </a:spcBef>
              <a:tabLst/>
            </a:pPr>
            <a:r>
              <a:rPr sz="8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Power:50W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090"/>
              </a:lnSpc>
              <a:spcBef>
                <a:spcPts val="3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</a:t>
            </a:r>
            <a:r>
              <a:rPr sz="800" kern="0" spc="-1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size:280*460*450mm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5518150" y="14046048"/>
            <a:ext cx="857885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    Weight:15kg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53350" y="11391900"/>
            <a:ext cx="2559050" cy="2787650"/>
          </a:xfrm>
          <a:prstGeom prst="rect">
            <a:avLst/>
          </a:prstGeom>
        </p:spPr>
      </p:pic>
      <p:sp>
        <p:nvSpPr>
          <p:cNvPr id="228" name="textbox 228"/>
          <p:cNvSpPr/>
          <p:nvPr/>
        </p:nvSpPr>
        <p:spPr>
          <a:xfrm>
            <a:off x="5518150" y="11592103"/>
            <a:ext cx="2226310" cy="2883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Water:Cit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Tap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TDS&lt;200ppm</a:t>
            </a:r>
            <a:endParaRPr sz="700" dirty="0">
              <a:latin typeface="Arial"/>
              <a:ea typeface="Arial"/>
              <a:cs typeface="Arial"/>
            </a:endParaRPr>
          </a:p>
          <a:p>
            <a:pPr marL="520700" algn="l" rtl="0" eaLnBrk="0">
              <a:lnSpc>
                <a:spcPts val="954"/>
              </a:lnSpc>
              <a:spcBef>
                <a:spcPts val="19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exceeding   200,sof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tener   needed)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954"/>
              </a:spcBef>
              <a:tabLst/>
            </a:pPr>
            <a:r>
              <a:rPr sz="7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700" kern="0" spc="1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3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-1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:0.1~0.5Mpa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4"/>
              </a:lnSpc>
              <a:spcBef>
                <a:spcPts val="645"/>
              </a:spcBef>
              <a:tabLst/>
            </a:pPr>
            <a:r>
              <a:rPr sz="700" b="1" kern="0" spc="-30" dirty="0">
                <a:solidFill>
                  <a:srgbClr val="6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 water</a:t>
            </a:r>
            <a:endParaRPr sz="700" dirty="0">
              <a:latin typeface="Arial"/>
              <a:ea typeface="Arial"/>
              <a:cs typeface="Arial"/>
            </a:endParaRPr>
          </a:p>
          <a:p>
            <a:pPr marL="901700" algn="l" rtl="0" eaLnBrk="0">
              <a:lnSpc>
                <a:spcPts val="409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 wate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spcBef>
                <a:spcPts val="2"/>
              </a:spcBef>
              <a:tabLst/>
            </a:pPr>
            <a:r>
              <a:rPr sz="700" b="1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7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700" dirty="0">
              <a:latin typeface="Arial"/>
              <a:ea typeface="Arial"/>
              <a:cs typeface="Arial"/>
            </a:endParaRPr>
          </a:p>
          <a:p>
            <a:pPr marL="914400" algn="l" rtl="0" eaLnBrk="0">
              <a:lnSpc>
                <a:spcPct val="82000"/>
              </a:lnSpc>
              <a:spcBef>
                <a:spcPts val="16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  w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 1.2L/min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70"/>
              </a:spcBef>
              <a:tabLst/>
            </a:pPr>
            <a:r>
              <a:rPr sz="700" b="1" kern="0" spc="-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q</a:t>
            </a:r>
            <a:r>
              <a:rPr sz="700" b="1" kern="0" spc="-3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uality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indent="38100" algn="l" rtl="0" eaLnBrk="0">
              <a:lnSpc>
                <a:spcPct val="126000"/>
              </a:lnSpc>
              <a:spcBef>
                <a:spcPts val="54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UP.&gt;18.2MQ.cm@25C(meets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Grade      1      water)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ts val="1593"/>
              </a:lnSpc>
              <a:spcBef>
                <a:spcPts val="841"/>
              </a:spcBef>
              <a:tabLst>
                <a:tab pos="173354" algn="l"/>
              </a:tabLst>
            </a:pPr>
            <a:r>
              <a:rPr sz="6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kern="0" spc="-30" baseline="61608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000" kern="0" spc="-30" baseline="95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600" kern="0" spc="-3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30" baseline="61608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600" kern="0" spc="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400" kern="0" spc="-30" baseline="68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&lt;10ppb</a:t>
            </a:r>
            <a:endParaRPr sz="1400" baseline="6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spcBef>
                <a:spcPts val="1007"/>
              </a:spcBef>
              <a:tabLst/>
            </a:pPr>
            <a:r>
              <a:rPr sz="700" kern="0" spc="20" baseline="14882" dirty="0">
                <a:solidFill>
                  <a:srgbClr val="7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Microrganisms?</a:t>
            </a:r>
            <a:r>
              <a:rPr sz="400" kern="0" spc="20" dirty="0">
                <a:solidFill>
                  <a:srgbClr val="7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20" baseline="-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&lt;1CF</a:t>
            </a:r>
            <a:r>
              <a:rPr sz="1000" kern="0" spc="10" baseline="-1562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U/ml</a:t>
            </a:r>
            <a:endParaRPr sz="1000" baseline="-15626" dirty="0">
              <a:latin typeface="Arial"/>
              <a:ea typeface="Arial"/>
              <a:cs typeface="Arial"/>
            </a:endParaRPr>
          </a:p>
          <a:p>
            <a:pPr marL="273050" algn="l" rtl="0" eaLnBrk="0">
              <a:lnSpc>
                <a:spcPts val="1294"/>
              </a:lnSpc>
              <a:spcBef>
                <a:spcPts val="50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967"/>
              </a:spcBef>
              <a:tabLst/>
            </a:pPr>
            <a:r>
              <a:rPr sz="7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      meta</a:t>
            </a:r>
            <a:r>
              <a:rPr sz="7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      ions:&lt;0.1ppb</a:t>
            </a:r>
            <a:endParaRPr sz="700" dirty="0">
              <a:latin typeface="Arial"/>
              <a:ea typeface="Arial"/>
              <a:cs typeface="Arial"/>
            </a:endParaRPr>
          </a:p>
          <a:p>
            <a:pPr marL="266700" algn="l" rtl="0" eaLnBrk="0">
              <a:lnSpc>
                <a:spcPts val="954"/>
              </a:lnSpc>
              <a:spcBef>
                <a:spcPts val="835"/>
              </a:spcBef>
              <a:tabLst/>
            </a:pPr>
            <a:r>
              <a:rPr sz="7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        size:</a:t>
            </a:r>
            <a:r>
              <a:rPr sz="700" kern="0" spc="-1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400×490×550mm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1"/>
              </a:spcBef>
              <a:tabLst/>
            </a:pPr>
            <a:r>
              <a:rPr sz="7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700" kern="0" spc="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weight:35kg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5726719" y="13212483"/>
            <a:ext cx="83819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tabLst/>
            </a:pPr>
            <a:r>
              <a:rPr sz="6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5733405" y="13123633"/>
            <a:ext cx="80010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2000"/>
              </a:lnSpc>
              <a:tabLst/>
            </a:pPr>
            <a:r>
              <a:rPr sz="600" kern="0" spc="-5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5518150" y="13167943"/>
            <a:ext cx="186689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3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2000"/>
              </a:lnSpc>
              <a:tabLst/>
            </a:pPr>
            <a:r>
              <a:rPr sz="600" kern="0" spc="-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Carb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5518150" y="13124789"/>
            <a:ext cx="172720" cy="108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600" kern="0" spc="-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5518150" y="10821772"/>
            <a:ext cx="2258695" cy="532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Water 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9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7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900" kern="0" spc="7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:10L/h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240" name="picture 2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242" name="textbox 242"/>
            <p:cNvSpPr/>
            <p:nvPr/>
          </p:nvSpPr>
          <p:spPr>
            <a:xfrm>
              <a:off x="-12700" y="-12700"/>
              <a:ext cx="2349500" cy="410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66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3200" algn="l" rtl="0" eaLnBrk="0">
                <a:lnSpc>
                  <a:spcPct val="86000"/>
                </a:lnSpc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UPTA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10L/H(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Primary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44" name="textbox 244"/>
          <p:cNvSpPr/>
          <p:nvPr/>
        </p:nvSpPr>
        <p:spPr>
          <a:xfrm>
            <a:off x="8877300" y="11947525"/>
            <a:ext cx="558800" cy="1697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  Series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spcBef>
                <a:spcPts val="18"/>
              </a:spcBef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92"/>
              </a:spcBef>
              <a:tabLst/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5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2000"/>
              </a:lnSpc>
              <a:spcBef>
                <a:spcPts val="1"/>
              </a:spcBef>
              <a:tabLst/>
            </a:pPr>
            <a:r>
              <a:rPr sz="600" b="1" kern="0" spc="10" dirty="0">
                <a:solidFill>
                  <a:srgbClr val="507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7985379" y="12117793"/>
            <a:ext cx="12572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6039" algn="l" rtl="0" eaLnBrk="0">
              <a:lnSpc>
                <a:spcPts val="386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2"/>
              </a:spcBef>
              <a:tabLst/>
            </a:pPr>
            <a:r>
              <a:rPr sz="200" i="1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页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00" i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2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7753350" y="11391900"/>
            <a:ext cx="2559050" cy="2787650"/>
            <a:chOff x="0" y="0"/>
            <a:chExt cx="2559050" cy="2787650"/>
          </a:xfrm>
        </p:grpSpPr>
        <p:pic>
          <p:nvPicPr>
            <p:cNvPr id="250" name="picture 2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559050" cy="2787650"/>
            </a:xfrm>
            <a:prstGeom prst="rect">
              <a:avLst/>
            </a:prstGeom>
          </p:spPr>
        </p:pic>
        <p:sp>
          <p:nvSpPr>
            <p:cNvPr id="252" name="textbox 252"/>
            <p:cNvSpPr/>
            <p:nvPr/>
          </p:nvSpPr>
          <p:spPr>
            <a:xfrm>
              <a:off x="-12700" y="-12700"/>
              <a:ext cx="2584450" cy="28308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63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143000" algn="l" rtl="0" eaLnBrk="0">
                <a:lnSpc>
                  <a:spcPct val="94000"/>
                </a:lnSpc>
                <a:tabLst/>
              </a:pP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</a:t>
              </a:r>
              <a:r>
                <a:rPr sz="500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Series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143000" algn="l" rtl="0" eaLnBrk="0">
                <a:lnSpc>
                  <a:spcPct val="80000"/>
                </a:lnSpc>
                <a:spcBef>
                  <a:spcPts val="97"/>
                </a:spcBef>
                <a:tabLst/>
              </a:pP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Ultra-Pure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143000" algn="l" rtl="0" eaLnBrk="0">
                <a:lnSpc>
                  <a:spcPct val="79000"/>
                </a:lnSpc>
                <a:spcBef>
                  <a:spcPts val="23"/>
                </a:spcBef>
                <a:tabLst/>
              </a:pPr>
              <a:r>
                <a:rPr sz="600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 Machine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ct val="80000"/>
                </a:lnSpc>
                <a:spcBef>
                  <a:spcPts val="2"/>
                </a:spcBef>
                <a:tabLst/>
              </a:pPr>
              <a:r>
                <a:rPr sz="3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51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390650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600" b="1" kern="0" spc="-10" dirty="0">
                  <a:solidFill>
                    <a:srgbClr val="608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54" name="textbox 254"/>
          <p:cNvSpPr/>
          <p:nvPr/>
        </p:nvSpPr>
        <p:spPr>
          <a:xfrm>
            <a:off x="5518150" y="12660527"/>
            <a:ext cx="2232660" cy="1591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33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38100" algn="l" rtl="0" eaLnBrk="0">
              <a:lnSpc>
                <a:spcPct val="137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.&gt;18.2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MQ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@25C(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ts val="1455"/>
              </a:lnSpc>
              <a:spcBef>
                <a:spcPts val="980"/>
              </a:spcBef>
              <a:tabLst>
                <a:tab pos="106045" algn="l"/>
              </a:tabLst>
            </a:pP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kern="0" spc="-20" baseline="6563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900" kern="0" spc="-20" baseline="7762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20" baseline="6563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900" kern="0" spc="-20" baseline="7762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20" baseline="6563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-2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300" kern="0" spc="-20" baseline="537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&lt;10ppb</a:t>
            </a:r>
            <a:endParaRPr sz="1300" baseline="5373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882"/>
              </a:spcBef>
              <a:tabLst/>
            </a:pPr>
            <a:r>
              <a:rPr sz="800" kern="0" spc="0" baseline="13022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</a:t>
            </a:r>
            <a:r>
              <a:rPr sz="800" kern="0" spc="-10" baseline="13022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ms:</a:t>
            </a:r>
            <a:r>
              <a:rPr sz="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200" kern="0" spc="-10" baseline="-1736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&lt;1CFU/ml</a:t>
            </a:r>
            <a:endParaRPr sz="1200" baseline="-17362" dirty="0">
              <a:latin typeface="Arial"/>
              <a:ea typeface="Arial"/>
              <a:cs typeface="Arial"/>
            </a:endParaRPr>
          </a:p>
          <a:p>
            <a:pPr marL="273050" algn="l" rtl="0" eaLnBrk="0">
              <a:lnSpc>
                <a:spcPts val="1158"/>
              </a:lnSpc>
              <a:spcBef>
                <a:spcPts val="61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791"/>
              </a:spcBef>
              <a:tabLst/>
            </a:pP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800" kern="0" spc="20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800" kern="0" spc="17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</a:t>
            </a:r>
            <a:r>
              <a:rPr sz="800" kern="0" spc="5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:&lt;0.1</a:t>
            </a: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ppb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266700" algn="l" rtl="0" eaLnBrk="0">
              <a:lnSpc>
                <a:spcPts val="1158"/>
              </a:lnSpc>
              <a:spcBef>
                <a:spcPts val="6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4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4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:400×490×55</a:t>
            </a:r>
            <a:r>
              <a:rPr sz="800" kern="0" spc="3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5726861" y="13221830"/>
            <a:ext cx="84455" cy="85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66"/>
              </a:lnSpc>
              <a:tabLst/>
            </a:pPr>
            <a:r>
              <a:rPr sz="600" kern="0" spc="-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58" name="textbox 258"/>
          <p:cNvSpPr/>
          <p:nvPr/>
        </p:nvSpPr>
        <p:spPr>
          <a:xfrm>
            <a:off x="5747385" y="13135686"/>
            <a:ext cx="8128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-1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60" name="picture 2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6402" y="13163779"/>
            <a:ext cx="50368" cy="136435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5518150" y="13206514"/>
            <a:ext cx="11937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3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5518150" y="13136677"/>
            <a:ext cx="113029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5461000" y="10833658"/>
            <a:ext cx="2315845" cy="532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 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1100" b="1" kern="0" spc="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water output:20L</a:t>
            </a:r>
            <a:r>
              <a:rPr sz="1100" b="1" kern="0" spc="-1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/h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5518150" y="11568327"/>
            <a:ext cx="2054860" cy="561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4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 TDS&lt;200ppm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154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2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</a:t>
            </a:r>
            <a:r>
              <a:rPr sz="800" kern="0" spc="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270" name="picture 2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272" name="textbox 272"/>
            <p:cNvSpPr/>
            <p:nvPr/>
          </p:nvSpPr>
          <p:spPr>
            <a:xfrm>
              <a:off x="-12700" y="-12700"/>
              <a:ext cx="2349500" cy="4095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09550" algn="l" rtl="0" eaLnBrk="0">
                <a:lnSpc>
                  <a:spcPct val="86000"/>
                </a:lnSpc>
                <a:tabLst/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UPTA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20L/H(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Primary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74" name="textbox 274"/>
          <p:cNvSpPr/>
          <p:nvPr/>
        </p:nvSpPr>
        <p:spPr>
          <a:xfrm>
            <a:off x="6302120" y="12242800"/>
            <a:ext cx="1158239" cy="408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7475" algn="l" rtl="0" eaLnBrk="0">
              <a:lnSpc>
                <a:spcPct val="81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30175" algn="l" rtl="0" eaLnBrk="0">
              <a:lnSpc>
                <a:spcPct val="82000"/>
              </a:lnSpc>
              <a:spcBef>
                <a:spcPts val="698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1.2L/min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quality.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5518150" y="12192914"/>
            <a:ext cx="739140" cy="459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b="1" kern="0" spc="-10" dirty="0">
                <a:solidFill>
                  <a:srgbClr val="6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600" b="1" kern="0" spc="30" dirty="0">
                <a:solidFill>
                  <a:srgbClr val="6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-10" dirty="0">
                <a:solidFill>
                  <a:srgbClr val="6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55"/>
              </a:spcBef>
              <a:tabLst/>
            </a:pPr>
            <a:r>
              <a:rPr sz="600" b="1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600" b="1" kern="0" spc="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6"/>
              </a:spcBef>
              <a:tabLst/>
            </a:pPr>
            <a:r>
              <a:rPr sz="6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6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</a:t>
            </a:r>
            <a:r>
              <a:rPr sz="6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600" kern="0" spc="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5518150" y="14298827"/>
            <a:ext cx="83946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8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800" kern="0" spc="7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:35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88300" y="10648950"/>
            <a:ext cx="2279650" cy="3854450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5511800" y="10833658"/>
            <a:ext cx="2265045" cy="3644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 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6000"/>
              </a:lnSpc>
              <a:spcBef>
                <a:spcPts val="244"/>
              </a:spcBef>
              <a:tabLst/>
            </a:pPr>
            <a:r>
              <a:rPr sz="8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800" kern="0" spc="4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93700" indent="-374650" algn="l" rtl="0" eaLnBrk="0">
              <a:lnSpc>
                <a:spcPct val="121000"/>
              </a:lnSpc>
              <a:spcBef>
                <a:spcPts val="246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TDS&lt;200ppm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158"/>
              </a:lnSpc>
              <a:spcBef>
                <a:spcPts val="727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</a:t>
            </a:r>
            <a:r>
              <a:rPr sz="800" kern="0" spc="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158"/>
              </a:lnSpc>
              <a:spcBef>
                <a:spcPts val="682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1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5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800" kern="0" spc="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800" kern="0" spc="15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 </a:t>
            </a:r>
            <a:r>
              <a:rPr sz="800" kern="0" spc="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94000"/>
              </a:lnSpc>
              <a:spcBef>
                <a:spcPts val="307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153"/>
              </a:lnSpc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</a:t>
            </a:r>
            <a:r>
              <a:rPr sz="7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137000"/>
              </a:lnSpc>
              <a:spcBef>
                <a:spcPts val="243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.&gt;18.2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MQ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@25C(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07314" algn="l" rtl="0" eaLnBrk="0">
              <a:lnSpc>
                <a:spcPts val="1455"/>
              </a:lnSpc>
              <a:spcBef>
                <a:spcPts val="980"/>
              </a:spcBef>
              <a:tabLst>
                <a:tab pos="112395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kern="0" spc="-30" baseline="71425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900" kern="0" spc="-30" baseline="13549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5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30" baseline="71425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900" kern="0" spc="-30" baseline="13549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3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30" baseline="71425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300" kern="0" spc="-30" baseline="93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&lt;5~30ppb</a:t>
            </a:r>
            <a:endParaRPr sz="1300" baseline="938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75000"/>
              </a:lnSpc>
              <a:spcBef>
                <a:spcPts val="1053"/>
              </a:spcBef>
              <a:tabLst/>
            </a:pPr>
            <a:r>
              <a:rPr sz="600" kern="0" spc="0" baseline="17362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Miroorganisms</a:t>
            </a:r>
            <a:r>
              <a:rPr sz="600" kern="0" spc="30" baseline="17362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300" kern="0" spc="3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300" kern="0" spc="3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</a:t>
            </a:r>
            <a:r>
              <a:rPr sz="1300" kern="0" spc="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</a:t>
            </a:r>
            <a:r>
              <a:rPr sz="1300" kern="0" spc="2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300" kern="0" spc="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endParaRPr sz="1300" baseline="-8013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158"/>
              </a:lnSpc>
              <a:spcBef>
                <a:spcPts val="56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(&gt;0.22μm)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158"/>
              </a:lnSpc>
              <a:spcBef>
                <a:spcPts val="791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800" kern="0" spc="2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800" kern="0" spc="2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</a:t>
            </a:r>
            <a:r>
              <a:rPr sz="800" kern="0" spc="4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:&lt;0.1~0.2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158"/>
              </a:lnSpc>
              <a:spcBef>
                <a:spcPts val="709"/>
              </a:spcBef>
              <a:tabLst/>
            </a:pP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4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4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:350×540×88</a:t>
            </a:r>
            <a:r>
              <a:rPr sz="800" kern="0" spc="3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3"/>
              </a:spcBef>
              <a:tabLst/>
            </a:pP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10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800" kern="0" spc="7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:45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5726861" y="13221830"/>
            <a:ext cx="84455" cy="85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66"/>
              </a:lnSpc>
              <a:tabLst/>
            </a:pPr>
            <a:r>
              <a:rPr sz="600" kern="0" spc="-2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5749925" y="13135686"/>
            <a:ext cx="8128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90" name="picture 2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3862" y="13163779"/>
            <a:ext cx="50368" cy="136435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5518150" y="13206514"/>
            <a:ext cx="11937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3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5518150" y="13136677"/>
            <a:ext cx="113029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5543550" y="10306050"/>
            <a:ext cx="2317750" cy="381000"/>
            <a:chOff x="0" y="0"/>
            <a:chExt cx="2317750" cy="381000"/>
          </a:xfrm>
        </p:grpSpPr>
        <p:pic>
          <p:nvPicPr>
            <p:cNvPr id="296" name="picture 29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17750" cy="381000"/>
            </a:xfrm>
            <a:prstGeom prst="rect">
              <a:avLst/>
            </a:prstGeom>
          </p:spPr>
        </p:pic>
        <p:sp>
          <p:nvSpPr>
            <p:cNvPr id="298" name="textbox 298"/>
            <p:cNvSpPr/>
            <p:nvPr/>
          </p:nvSpPr>
          <p:spPr>
            <a:xfrm>
              <a:off x="-12700" y="-12700"/>
              <a:ext cx="2343150" cy="410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78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47650" algn="l" rtl="0" eaLnBrk="0">
                <a:lnSpc>
                  <a:spcPct val="85000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UPA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-L40L(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Primary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88300" y="10648950"/>
            <a:ext cx="2279650" cy="3854450"/>
          </a:xfrm>
          <a:prstGeom prst="rect">
            <a:avLst/>
          </a:prstGeom>
        </p:spPr>
      </p:pic>
      <p:sp>
        <p:nvSpPr>
          <p:cNvPr id="304" name="textbox 304"/>
          <p:cNvSpPr/>
          <p:nvPr/>
        </p:nvSpPr>
        <p:spPr>
          <a:xfrm>
            <a:off x="5518150" y="10815828"/>
            <a:ext cx="2258695" cy="3648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Water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48"/>
              </a:spcBef>
              <a:tabLst/>
            </a:pPr>
            <a:r>
              <a:rPr sz="8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3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production:60L/h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47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 Water TDS&lt;200ppm</a:t>
            </a:r>
            <a:endParaRPr sz="8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ts val="1090"/>
              </a:lnSpc>
              <a:spcBef>
                <a:spcPts val="60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818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water  pressure</a:t>
            </a:r>
            <a:r>
              <a:rPr sz="8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:0.1~0.5Mpa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90500" algn="l" rtl="0" eaLnBrk="0">
              <a:lnSpc>
                <a:spcPts val="1090"/>
              </a:lnSpc>
              <a:spcBef>
                <a:spcPts val="851"/>
              </a:spcBef>
              <a:tabLst/>
            </a:pPr>
            <a:r>
              <a:rPr sz="800" kern="0" spc="-1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9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6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yield:Pure</a:t>
            </a:r>
            <a:r>
              <a:rPr sz="800" kern="0" spc="7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0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5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539750" algn="l" rtl="0" eaLnBrk="0">
              <a:lnSpc>
                <a:spcPct val="73000"/>
              </a:lnSpc>
              <a:spcBef>
                <a:spcPts val="40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water    1.2L/min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41"/>
              </a:lnSpc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</a:t>
            </a:r>
            <a:r>
              <a:rPr sz="7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indent="38100" algn="l" rtl="0" eaLnBrk="0">
              <a:lnSpc>
                <a:spcPct val="118000"/>
              </a:lnSpc>
              <a:spcBef>
                <a:spcPts val="35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Q.cm@25C(meets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 water)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RO:2~10us/cm(Better than tertiary wat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93344" algn="l" rtl="0" eaLnBrk="0">
              <a:lnSpc>
                <a:spcPts val="1412"/>
              </a:lnSpc>
              <a:spcBef>
                <a:spcPts val="1019"/>
              </a:spcBef>
              <a:tabLst>
                <a:tab pos="98425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kern="0" spc="0" baseline="74252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0" baseline="9142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baseline="74252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0" baseline="9142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baseline="74252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500" kern="0" spc="0" baseline="487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</a:t>
            </a:r>
            <a:r>
              <a:rPr sz="1500" kern="0" spc="-10" baseline="487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5~30ppb</a:t>
            </a:r>
            <a:endParaRPr sz="1500" baseline="4876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70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Microorganisms:&lt;1</a:t>
            </a:r>
            <a:r>
              <a:rPr sz="8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CFU/ml</a:t>
            </a:r>
            <a:endParaRPr sz="8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ts val="1090"/>
              </a:lnSpc>
              <a:spcBef>
                <a:spcPts val="77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Particles:&lt;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1/ml(&gt;0.22um)</a:t>
            </a:r>
            <a:endParaRPr sz="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860"/>
              </a:spcBef>
              <a:tabLst/>
            </a:pPr>
            <a:r>
              <a:rPr sz="800" kern="0" spc="-1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   metal</a:t>
            </a:r>
            <a:r>
              <a:rPr sz="800" kern="0" spc="4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ions:&lt;0.1~0.2ppb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ts val="1090"/>
              </a:lnSpc>
              <a:spcBef>
                <a:spcPts val="717"/>
              </a:spcBef>
              <a:tabLst/>
            </a:pP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 size:</a:t>
            </a:r>
            <a:r>
              <a:rPr sz="800" kern="0" spc="-1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350×540×880mm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weight:45kg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5709469" y="13221475"/>
            <a:ext cx="7937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5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08" name="textbox 308"/>
          <p:cNvSpPr/>
          <p:nvPr/>
        </p:nvSpPr>
        <p:spPr>
          <a:xfrm>
            <a:off x="5749454" y="13141712"/>
            <a:ext cx="7683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310" name="picture 3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49537" y="13168521"/>
            <a:ext cx="46170" cy="125863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5518150" y="13207435"/>
            <a:ext cx="1117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5518150" y="13142621"/>
            <a:ext cx="105410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kern="0" spc="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316" name="picture 3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318" name="textbox 318"/>
            <p:cNvSpPr/>
            <p:nvPr/>
          </p:nvSpPr>
          <p:spPr>
            <a:xfrm>
              <a:off x="-12700" y="-12700"/>
              <a:ext cx="2349500" cy="410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78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22250" algn="l" rtl="0" eaLnBrk="0">
                <a:lnSpc>
                  <a:spcPct val="81000"/>
                </a:lnSpc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UPA-L60L(Primary</a:t>
              </a:r>
              <a:r>
                <a:rPr sz="1000" b="1" kern="0" spc="2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1000" b="1" kern="0" spc="2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88300" y="10648950"/>
            <a:ext cx="2279650" cy="3854450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5518150" y="10815828"/>
            <a:ext cx="2258695" cy="3204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Water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43"/>
              </a:spcBef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production:80L/h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87350" indent="-374650" algn="l" rtl="0" eaLnBrk="0">
              <a:lnSpc>
                <a:spcPct val="118000"/>
              </a:lnSpc>
              <a:spcBef>
                <a:spcPts val="249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TDS&lt;200ppm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95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water  pressure:0.1~</a:t>
            </a:r>
            <a:r>
              <a:rPr sz="8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51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9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yield:Pure</a:t>
            </a:r>
            <a:r>
              <a:rPr sz="8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0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577850" algn="l" rtl="0" eaLnBrk="0">
              <a:lnSpc>
                <a:spcPct val="93000"/>
              </a:lnSpc>
              <a:spcBef>
                <a:spcPts val="35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3"/>
              </a:spcBef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</a:t>
            </a:r>
            <a:r>
              <a:rPr sz="7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8000"/>
              </a:lnSpc>
              <a:spcBef>
                <a:spcPts val="35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Q.cm@25C(meets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 water)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RO:2~10us/cm(Better than tertiary water)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ts val="1474"/>
              </a:lnSpc>
              <a:spcBef>
                <a:spcPts val="957"/>
              </a:spcBef>
              <a:tabLst>
                <a:tab pos="106045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kern="0" spc="-10" baseline="6817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900" kern="0" spc="-10" baseline="10294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baseline="6817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900" kern="0" spc="-10" baseline="10294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-10" baseline="6817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900" kern="0" spc="-20" baseline="6817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ganic</a:t>
            </a: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500" kern="0" spc="-20" baseline="617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&lt;5~30ppb</a:t>
            </a:r>
            <a:endParaRPr sz="1500" baseline="6176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002"/>
              </a:spcBef>
              <a:tabLst/>
            </a:pPr>
            <a:r>
              <a:rPr sz="600" b="1" kern="0" spc="0" baseline="26044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</a:t>
            </a:r>
            <a:r>
              <a:rPr sz="600" b="1" kern="0" spc="20" baseline="26044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300" b="1" kern="0" spc="2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2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</a:t>
            </a:r>
            <a:r>
              <a:rPr sz="1200" kern="0" spc="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</a:t>
            </a:r>
            <a:r>
              <a:rPr sz="1200" kern="0" spc="2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200" kern="0" spc="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endParaRPr sz="1200" baseline="-13022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397"/>
              </a:spcBef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Particles:&lt;1/ml(&gt;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0.22μm)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ts val="1090"/>
              </a:lnSpc>
              <a:spcBef>
                <a:spcPts val="1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800" kern="0" spc="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ions:&lt;0</a:t>
            </a:r>
            <a:r>
              <a:rPr sz="800" kern="0" spc="10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1~0 2ppb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26" name="textbox 326"/>
          <p:cNvSpPr/>
          <p:nvPr/>
        </p:nvSpPr>
        <p:spPr>
          <a:xfrm>
            <a:off x="5726861" y="13218058"/>
            <a:ext cx="84455" cy="85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66"/>
              </a:lnSpc>
              <a:tabLst/>
            </a:pPr>
            <a:r>
              <a:rPr sz="600" kern="0" spc="-2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28" name="textbox 328"/>
          <p:cNvSpPr/>
          <p:nvPr/>
        </p:nvSpPr>
        <p:spPr>
          <a:xfrm>
            <a:off x="5744844" y="13135686"/>
            <a:ext cx="8128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6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330" name="picture 3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58941" y="13163779"/>
            <a:ext cx="50368" cy="132663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5518150" y="13202741"/>
            <a:ext cx="11937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3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34" name="textbox 334"/>
          <p:cNvSpPr/>
          <p:nvPr/>
        </p:nvSpPr>
        <p:spPr>
          <a:xfrm>
            <a:off x="5518150" y="13136677"/>
            <a:ext cx="113029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5543550" y="10306050"/>
            <a:ext cx="2317750" cy="381000"/>
            <a:chOff x="0" y="0"/>
            <a:chExt cx="2317750" cy="381000"/>
          </a:xfrm>
        </p:grpSpPr>
        <p:pic>
          <p:nvPicPr>
            <p:cNvPr id="336" name="picture 3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17750" cy="381000"/>
            </a:xfrm>
            <a:prstGeom prst="rect">
              <a:avLst/>
            </a:prstGeom>
          </p:spPr>
        </p:pic>
        <p:sp>
          <p:nvSpPr>
            <p:cNvPr id="338" name="textbox 338"/>
            <p:cNvSpPr/>
            <p:nvPr/>
          </p:nvSpPr>
          <p:spPr>
            <a:xfrm>
              <a:off x="-12700" y="-12700"/>
              <a:ext cx="23431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209550" algn="l" rtl="0" eaLnBrk="0">
                <a:lnSpc>
                  <a:spcPts val="1430"/>
                </a:lnSpc>
                <a:spcBef>
                  <a:spcPts val="2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UPA-L80L(Fir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st-grade</a:t>
              </a:r>
              <a:r>
                <a:rPr sz="10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40" name="textbox 340"/>
          <p:cNvSpPr/>
          <p:nvPr/>
        </p:nvSpPr>
        <p:spPr>
          <a:xfrm>
            <a:off x="5511800" y="13887601"/>
            <a:ext cx="1524635" cy="589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0000"/>
              </a:lnSpc>
              <a:tabLst/>
            </a:pPr>
            <a:r>
              <a:rPr sz="800" kern="0" spc="-3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800" kern="0" spc="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-3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-3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090"/>
              </a:lnSpc>
              <a:spcBef>
                <a:spcPts val="836"/>
              </a:spcBef>
              <a:tabLst/>
            </a:pP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 size:</a:t>
            </a:r>
            <a:r>
              <a:rPr sz="800" kern="0" spc="-1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350×540×880mm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4"/>
              </a:spcBef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weight:45kg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34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88300" y="10648950"/>
            <a:ext cx="2279650" cy="3854450"/>
          </a:xfrm>
          <a:prstGeom prst="rect">
            <a:avLst/>
          </a:prstGeom>
        </p:spPr>
      </p:pic>
      <p:sp>
        <p:nvSpPr>
          <p:cNvPr id="346" name="textbox 346"/>
          <p:cNvSpPr/>
          <p:nvPr/>
        </p:nvSpPr>
        <p:spPr>
          <a:xfrm>
            <a:off x="5435600" y="10833658"/>
            <a:ext cx="2341245" cy="3644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 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248"/>
              </a:spcBef>
              <a:tabLst/>
            </a:pPr>
            <a:r>
              <a:rPr sz="8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5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800" kern="0" spc="4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5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69900" indent="-374650" algn="l" rtl="0" eaLnBrk="0">
              <a:lnSpc>
                <a:spcPct val="121000"/>
              </a:lnSpc>
              <a:spcBef>
                <a:spcPts val="245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TDS&lt;200ppm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1158"/>
              </a:lnSpc>
              <a:spcBef>
                <a:spcPts val="727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</a:t>
            </a:r>
            <a:r>
              <a:rPr sz="800" kern="0" spc="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1158"/>
              </a:lnSpc>
              <a:spcBef>
                <a:spcPts val="682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1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5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800" kern="0" spc="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800" kern="0" spc="15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 </a:t>
            </a:r>
            <a:r>
              <a:rPr sz="800" kern="0" spc="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94000"/>
              </a:lnSpc>
              <a:spcBef>
                <a:spcPts val="307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1153"/>
              </a:lnSpc>
              <a:tabLst/>
            </a:pP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water </a:t>
            </a:r>
            <a:r>
              <a:rPr sz="7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137000"/>
              </a:lnSpc>
              <a:spcBef>
                <a:spcPts val="243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.&gt;18.2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MQ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@25C(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75895" algn="l" rtl="0" eaLnBrk="0">
              <a:lnSpc>
                <a:spcPts val="1393"/>
              </a:lnSpc>
              <a:spcBef>
                <a:spcPts val="1042"/>
              </a:spcBef>
              <a:tabLst>
                <a:tab pos="180975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kern="0" spc="-10" baseline="77916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-10" baseline="12805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baseline="77916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-10" baseline="12805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baseline="77916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300" kern="0" spc="-10" baseline="78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&lt;5~30pp</a:t>
            </a:r>
            <a:r>
              <a:rPr sz="1300" kern="0" spc="-20" baseline="78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1300" baseline="788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75000"/>
              </a:lnSpc>
              <a:spcBef>
                <a:spcPts val="1053"/>
              </a:spcBef>
              <a:tabLst/>
            </a:pPr>
            <a:r>
              <a:rPr sz="600" b="1" kern="0" spc="0" baseline="17362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Miroorganisms</a:t>
            </a:r>
            <a:r>
              <a:rPr sz="600" b="1" kern="0" spc="90" baseline="17362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300" b="1" kern="0" spc="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300" kern="0" spc="9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</a:t>
            </a:r>
            <a:r>
              <a:rPr sz="1300" kern="0" spc="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</a:t>
            </a:r>
            <a:r>
              <a:rPr sz="1300" kern="0" spc="9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300" kern="0" spc="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endParaRPr sz="1300" baseline="-8013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1158"/>
              </a:lnSpc>
              <a:spcBef>
                <a:spcPts val="56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(&gt;0.22μm)</a:t>
            </a:r>
            <a:endParaRPr sz="8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1158"/>
              </a:lnSpc>
              <a:spcBef>
                <a:spcPts val="791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800" kern="0" spc="2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800" kern="0" spc="2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</a:t>
            </a:r>
            <a:r>
              <a:rPr sz="800" kern="0" spc="4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:&lt;0.1~0.2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1158"/>
              </a:lnSpc>
              <a:spcBef>
                <a:spcPts val="709"/>
              </a:spcBef>
              <a:tabLst/>
            </a:pP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4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4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:350×540×88</a:t>
            </a:r>
            <a:r>
              <a:rPr sz="800" kern="0" spc="3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800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ts val="1158"/>
              </a:lnSpc>
              <a:spcBef>
                <a:spcPts val="3"/>
              </a:spcBef>
              <a:tabLst/>
            </a:pP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10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800" kern="0" spc="7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:45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48" name="textbox 348"/>
          <p:cNvSpPr/>
          <p:nvPr/>
        </p:nvSpPr>
        <p:spPr>
          <a:xfrm>
            <a:off x="5709469" y="13225247"/>
            <a:ext cx="7937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5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5741834" y="13141712"/>
            <a:ext cx="7683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352" name="picture 3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46997" y="13168521"/>
            <a:ext cx="46170" cy="129635"/>
          </a:xfrm>
          <a:prstGeom prst="rect">
            <a:avLst/>
          </a:prstGeom>
        </p:spPr>
      </p:pic>
      <p:sp>
        <p:nvSpPr>
          <p:cNvPr id="354" name="textbox 354"/>
          <p:cNvSpPr/>
          <p:nvPr/>
        </p:nvSpPr>
        <p:spPr>
          <a:xfrm>
            <a:off x="5518150" y="13211206"/>
            <a:ext cx="1117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56" name="textbox 356"/>
          <p:cNvSpPr/>
          <p:nvPr/>
        </p:nvSpPr>
        <p:spPr>
          <a:xfrm>
            <a:off x="5518150" y="13142621"/>
            <a:ext cx="105410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kern="0" spc="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5543550" y="10306050"/>
            <a:ext cx="2317750" cy="381000"/>
            <a:chOff x="0" y="0"/>
            <a:chExt cx="2317750" cy="381000"/>
          </a:xfrm>
        </p:grpSpPr>
        <p:pic>
          <p:nvPicPr>
            <p:cNvPr id="358" name="picture 35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17750" cy="381000"/>
            </a:xfrm>
            <a:prstGeom prst="rect">
              <a:avLst/>
            </a:prstGeom>
          </p:spPr>
        </p:pic>
        <p:sp>
          <p:nvSpPr>
            <p:cNvPr id="360" name="textbox 360"/>
            <p:cNvSpPr/>
            <p:nvPr/>
          </p:nvSpPr>
          <p:spPr>
            <a:xfrm>
              <a:off x="-12700" y="-12700"/>
              <a:ext cx="2343150" cy="410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5000"/>
                </a:lnSpc>
                <a:spcBef>
                  <a:spcPts val="4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UPA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-L100L(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Primary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364" name="picture 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66050" y="11341100"/>
            <a:ext cx="2520950" cy="2901950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5505450" y="11223625"/>
            <a:ext cx="2257425" cy="3030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7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900" kern="0" spc="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11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</a:t>
            </a:r>
            <a:r>
              <a:rPr sz="900" kern="0" spc="-1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on:10L/h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0050" indent="-387350" algn="l" rtl="0" eaLnBrk="0">
              <a:lnSpc>
                <a:spcPct val="129000"/>
              </a:lnSpc>
              <a:spcBef>
                <a:spcPts val="215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Water:Cit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Tap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TDS&lt;200ppm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exceeding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200,s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oftener   needed)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933"/>
              </a:spcBef>
              <a:tabLst/>
            </a:pP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700" kern="0" spc="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:0.1~0.5Mpa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639"/>
              </a:spcBef>
              <a:tabLst/>
            </a:pPr>
            <a:r>
              <a:rPr sz="9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 water yield:Pure wate</a:t>
            </a:r>
            <a:r>
              <a:rPr sz="900" kern="0" spc="-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9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900" dirty="0">
              <a:latin typeface="Arial"/>
              <a:ea typeface="Arial"/>
              <a:cs typeface="Arial"/>
            </a:endParaRPr>
          </a:p>
          <a:p>
            <a:pPr marL="590550" algn="l" rtl="0" eaLnBrk="0">
              <a:lnSpc>
                <a:spcPct val="82000"/>
              </a:lnSpc>
              <a:spcBef>
                <a:spcPts val="437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  w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 1.2L/min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148"/>
              </a:spcBef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wate</a:t>
            </a:r>
            <a:r>
              <a:rPr sz="7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 quality.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indent="88900" algn="l" rtl="0" eaLnBrk="0">
              <a:lnSpc>
                <a:spcPct val="134000"/>
              </a:lnSpc>
              <a:spcBef>
                <a:spcPts val="327"/>
              </a:spcBef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UP.&gt;18.2MQ·cm @25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(Meets first-class water standards)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RO:2~10us/cm(Better  than  tertiary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56210" algn="l" rtl="0" eaLnBrk="0">
              <a:lnSpc>
                <a:spcPts val="1587"/>
              </a:lnSpc>
              <a:spcBef>
                <a:spcPts val="846"/>
              </a:spcBef>
              <a:tabLst>
                <a:tab pos="169545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kern="0" spc="-10" baseline="72147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500" kern="0" spc="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10" baseline="72147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5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-10" baseline="72147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200" kern="0" spc="-10" baseline="636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&lt;10ppb</a:t>
            </a:r>
            <a:endParaRPr sz="1200" baseline="6363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1006"/>
              </a:spcBef>
              <a:tabLst/>
            </a:pPr>
            <a:r>
              <a:rPr sz="600" kern="0" spc="20" baseline="26044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Microorganisms?</a:t>
            </a:r>
            <a:r>
              <a:rPr sz="300" kern="0" spc="2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300" kern="0" spc="20" baseline="-801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&lt;1CFU/ml</a:t>
            </a:r>
            <a:endParaRPr sz="1300" baseline="-8013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50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Particles:&lt;1/ml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(&gt;0.22μm)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623"/>
              </a:spcBef>
              <a:tabLst/>
            </a:pPr>
            <a:r>
              <a:rPr sz="9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 metal</a:t>
            </a:r>
            <a:r>
              <a:rPr sz="900" kern="0" spc="4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ions:&lt;0.1p</a:t>
            </a:r>
            <a:r>
              <a:rPr sz="900" kern="0" spc="-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pb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6"/>
              </a:spcBef>
              <a:tabLst/>
            </a:pPr>
            <a:r>
              <a:rPr sz="900" kern="0" spc="-2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size:400×490×550mm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68" name="textbox 368"/>
          <p:cNvSpPr/>
          <p:nvPr/>
        </p:nvSpPr>
        <p:spPr>
          <a:xfrm>
            <a:off x="5732668" y="13213740"/>
            <a:ext cx="128904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tabLst/>
            </a:pPr>
            <a:r>
              <a:rPr sz="600" kern="0" spc="-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70" name="textbox 370"/>
          <p:cNvSpPr/>
          <p:nvPr/>
        </p:nvSpPr>
        <p:spPr>
          <a:xfrm>
            <a:off x="5780996" y="13123633"/>
            <a:ext cx="80010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2000"/>
              </a:lnSpc>
              <a:tabLst/>
            </a:pPr>
            <a:r>
              <a:rPr sz="600" kern="0" spc="-5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5667409" y="13169202"/>
            <a:ext cx="88264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2000"/>
              </a:lnSpc>
              <a:tabLst/>
            </a:pPr>
            <a:r>
              <a:rPr sz="600" kern="0" spc="-3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rb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74" name="textbox 374"/>
          <p:cNvSpPr/>
          <p:nvPr/>
        </p:nvSpPr>
        <p:spPr>
          <a:xfrm>
            <a:off x="5693691" y="13141591"/>
            <a:ext cx="64769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544"/>
              </a:lnSpc>
              <a:tabLst/>
            </a:pPr>
            <a:r>
              <a:rPr sz="7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76" name="textbox 376"/>
          <p:cNvSpPr/>
          <p:nvPr/>
        </p:nvSpPr>
        <p:spPr>
          <a:xfrm>
            <a:off x="5622862" y="13213740"/>
            <a:ext cx="65405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44"/>
              </a:lnSpc>
              <a:tabLst/>
            </a:pPr>
            <a:r>
              <a:rPr sz="700" kern="0" spc="-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78" name="textbox 378"/>
          <p:cNvSpPr/>
          <p:nvPr/>
        </p:nvSpPr>
        <p:spPr>
          <a:xfrm>
            <a:off x="5608793" y="13141591"/>
            <a:ext cx="64769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44"/>
              </a:lnSpc>
              <a:tabLst/>
            </a:pPr>
            <a:r>
              <a:rPr sz="7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80" name="textbox 380"/>
          <p:cNvSpPr/>
          <p:nvPr/>
        </p:nvSpPr>
        <p:spPr>
          <a:xfrm>
            <a:off x="5568950" y="13195870"/>
            <a:ext cx="76835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2000"/>
              </a:lnSpc>
              <a:tabLst/>
            </a:pPr>
            <a:r>
              <a:rPr sz="600" kern="0" spc="-5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82" name="textbox 382"/>
          <p:cNvSpPr/>
          <p:nvPr/>
        </p:nvSpPr>
        <p:spPr>
          <a:xfrm>
            <a:off x="5562600" y="13124789"/>
            <a:ext cx="69214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384" name="picture 3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386" name="textbox 386"/>
            <p:cNvSpPr/>
            <p:nvPr/>
          </p:nvSpPr>
          <p:spPr>
            <a:xfrm>
              <a:off x="-12700" y="-12700"/>
              <a:ext cx="23495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107950" algn="l" rtl="0" eaLnBrk="0">
                <a:lnSpc>
                  <a:spcPts val="1287"/>
                </a:lnSpc>
                <a:spcBef>
                  <a:spcPts val="7"/>
                </a:spcBef>
                <a:tabLst/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UPTPLUS10L/h (First-class water usage)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88" name="textbox 388"/>
          <p:cNvSpPr/>
          <p:nvPr/>
        </p:nvSpPr>
        <p:spPr>
          <a:xfrm>
            <a:off x="5740400" y="10827715"/>
            <a:ext cx="2035175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Water Machine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90" name="textbox 390"/>
          <p:cNvSpPr/>
          <p:nvPr/>
        </p:nvSpPr>
        <p:spPr>
          <a:xfrm>
            <a:off x="5505450" y="14297254"/>
            <a:ext cx="836294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 weight:35kg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3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66050" y="11347450"/>
            <a:ext cx="2520950" cy="2895600"/>
          </a:xfrm>
          <a:prstGeom prst="rect">
            <a:avLst/>
          </a:prstGeom>
        </p:spPr>
      </p:pic>
      <p:sp>
        <p:nvSpPr>
          <p:cNvPr id="396" name="textbox 396"/>
          <p:cNvSpPr/>
          <p:nvPr/>
        </p:nvSpPr>
        <p:spPr>
          <a:xfrm>
            <a:off x="5511800" y="11222101"/>
            <a:ext cx="2251075" cy="1795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kern="0" spc="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water</a:t>
            </a:r>
            <a:r>
              <a:rPr sz="1000" kern="0" spc="2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output:2</a:t>
            </a:r>
            <a:r>
              <a:rPr sz="1000" kern="0" spc="-1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0L/h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93700" indent="-381000" algn="l" rtl="0" eaLnBrk="0">
              <a:lnSpc>
                <a:spcPct val="131000"/>
              </a:lnSpc>
              <a:spcBef>
                <a:spcPts val="221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Water:City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Tap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TDS&lt;200ppm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exceeding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200,softener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needed)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865"/>
              </a:spcBef>
              <a:tabLst/>
            </a:pP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700" kern="0" spc="7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7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</a:t>
            </a:r>
            <a:r>
              <a:rPr sz="700" kern="0" spc="6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</a:t>
            </a:r>
            <a:r>
              <a:rPr sz="7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820"/>
              </a:spcBef>
              <a:tabLst/>
            </a:pPr>
            <a:r>
              <a:rPr sz="7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7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7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7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1.5L/</a:t>
            </a:r>
            <a:r>
              <a:rPr sz="7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87000"/>
              </a:lnSpc>
              <a:spcBef>
                <a:spcPts val="412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85"/>
              </a:spcBef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outlet wat</a:t>
            </a:r>
            <a:r>
              <a:rPr sz="700" kern="0" spc="-1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 quality.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indent="82550" algn="l" rtl="0" eaLnBrk="0">
              <a:lnSpc>
                <a:spcPct val="127000"/>
              </a:lnSpc>
              <a:spcBef>
                <a:spcPts val="1"/>
              </a:spcBef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UP.&gt;18.2MQ·cm @25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(Meets first-class water standards)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RO:2~10us/cm(Better than tertiary water)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98" name="textbox 398"/>
          <p:cNvSpPr/>
          <p:nvPr/>
        </p:nvSpPr>
        <p:spPr>
          <a:xfrm>
            <a:off x="5511800" y="13576554"/>
            <a:ext cx="1517650" cy="671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Particles:&lt;1/ml(&gt;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0.22μm)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799"/>
              </a:spcBef>
              <a:tabLst/>
            </a:pP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700" kern="0" spc="4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700" kern="0" spc="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</a:t>
            </a:r>
            <a:r>
              <a:rPr sz="700" kern="0" spc="6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:&lt;0.1</a:t>
            </a: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ppb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3"/>
              </a:spcBef>
              <a:tabLst/>
            </a:pPr>
            <a:r>
              <a:rPr sz="7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     size</a:t>
            </a:r>
            <a:r>
              <a:rPr sz="700" kern="0" spc="4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:400×490×550</a:t>
            </a:r>
            <a:r>
              <a:rPr sz="7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400" name="picture 4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402" name="textbox 402"/>
            <p:cNvSpPr/>
            <p:nvPr/>
          </p:nvSpPr>
          <p:spPr>
            <a:xfrm>
              <a:off x="-12700" y="-12700"/>
              <a:ext cx="23495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95250" algn="l" rtl="0" eaLnBrk="0">
                <a:lnSpc>
                  <a:spcPts val="1430"/>
                </a:lnSpc>
                <a:spcBef>
                  <a:spcPts val="2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UPTPLUS20L/h(First-class     water)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04" name="textbox 404"/>
          <p:cNvSpPr/>
          <p:nvPr/>
        </p:nvSpPr>
        <p:spPr>
          <a:xfrm>
            <a:off x="5740400" y="10815828"/>
            <a:ext cx="2036445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Water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Machine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6026150" y="13127101"/>
            <a:ext cx="579119" cy="411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63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&lt;10ppb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73"/>
              </a:lnSpc>
              <a:tabLst/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&lt;1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408" name="textbox 408"/>
          <p:cNvSpPr/>
          <p:nvPr/>
        </p:nvSpPr>
        <p:spPr>
          <a:xfrm>
            <a:off x="5511800" y="13117608"/>
            <a:ext cx="471169" cy="390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 Organic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4"/>
              </a:spcBef>
              <a:tabLst/>
            </a:pPr>
            <a:r>
              <a:rPr sz="6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Carbon: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spcBef>
                <a:spcPts val="1"/>
              </a:spcBef>
              <a:tabLst/>
            </a:pPr>
            <a:r>
              <a:rPr sz="4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Microorganisms?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410" name="textbox 410"/>
          <p:cNvSpPr/>
          <p:nvPr/>
        </p:nvSpPr>
        <p:spPr>
          <a:xfrm>
            <a:off x="5511800" y="14321028"/>
            <a:ext cx="84518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700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700" kern="0" spc="8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:35</a:t>
            </a:r>
            <a:r>
              <a:rPr sz="7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4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414" name="picture 4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2750" y="10655300"/>
            <a:ext cx="2209800" cy="3771900"/>
          </a:xfrm>
          <a:prstGeom prst="rect">
            <a:avLst/>
          </a:prstGeom>
        </p:spPr>
      </p:pic>
      <p:sp>
        <p:nvSpPr>
          <p:cNvPr id="416" name="textbox 416"/>
          <p:cNvSpPr/>
          <p:nvPr/>
        </p:nvSpPr>
        <p:spPr>
          <a:xfrm>
            <a:off x="5511800" y="10833658"/>
            <a:ext cx="2265045" cy="3644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  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244"/>
              </a:spcBef>
              <a:tabLst/>
            </a:pPr>
            <a:r>
              <a:rPr sz="800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800" kern="0" spc="4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00" indent="-152400" algn="l" rtl="0" eaLnBrk="0">
              <a:lnSpc>
                <a:spcPct val="121000"/>
              </a:lnSpc>
              <a:spcBef>
                <a:spcPts val="246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TDS&lt;200ppm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727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800" kern="0" spc="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:0.1~0.</a:t>
            </a:r>
            <a:r>
              <a:rPr sz="800" kern="0" spc="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682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1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5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800" kern="0" spc="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800" kern="0" spc="15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 </a:t>
            </a:r>
            <a:r>
              <a:rPr sz="800" kern="0" spc="8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94000"/>
              </a:lnSpc>
              <a:spcBef>
                <a:spcPts val="307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3"/>
              </a:lnSpc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r>
              <a:rPr sz="7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indent="44450" algn="l" rtl="0" eaLnBrk="0">
              <a:lnSpc>
                <a:spcPct val="137000"/>
              </a:lnSpc>
              <a:spcBef>
                <a:spcPts val="243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.&gt;18.2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MQ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@25C(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93344" algn="l" rtl="0" eaLnBrk="0">
              <a:lnSpc>
                <a:spcPts val="1431"/>
              </a:lnSpc>
              <a:spcBef>
                <a:spcPts val="1030"/>
              </a:spcBef>
              <a:tabLst>
                <a:tab pos="98425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kern="0" spc="0" baseline="72784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0" baseline="14185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baseline="72784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0" baseline="14185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baseline="72784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</a:t>
            </a:r>
            <a:r>
              <a:rPr sz="800" kern="0" spc="-10" baseline="72784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ic</a:t>
            </a:r>
            <a:r>
              <a:rPr sz="5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600" kern="0" spc="-10" baseline="709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&lt;5~30ppb</a:t>
            </a:r>
            <a:endParaRPr sz="1600" baseline="7092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816"/>
              </a:spcBef>
              <a:tabLst/>
            </a:pPr>
            <a:r>
              <a:rPr sz="800" kern="0" spc="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Microorganisms:&lt;1 CFU/ml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71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791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800" kern="0" spc="2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800" kern="0" spc="2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</a:t>
            </a:r>
            <a:r>
              <a:rPr sz="800" kern="0" spc="4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:&lt;0.1~0.2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709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4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4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:350×540×88</a:t>
            </a:r>
            <a:r>
              <a:rPr sz="800" kern="0" spc="3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3"/>
              </a:spcBef>
              <a:tabLst/>
            </a:pP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10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800" kern="0" spc="7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:45</a:t>
            </a:r>
            <a:r>
              <a:rPr sz="800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418" name="textbox 418"/>
          <p:cNvSpPr/>
          <p:nvPr/>
        </p:nvSpPr>
        <p:spPr>
          <a:xfrm>
            <a:off x="5703119" y="13220216"/>
            <a:ext cx="7937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500" kern="0" spc="-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20" name="textbox 420"/>
          <p:cNvSpPr/>
          <p:nvPr/>
        </p:nvSpPr>
        <p:spPr>
          <a:xfrm>
            <a:off x="5743104" y="13141712"/>
            <a:ext cx="7683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43187" y="13168521"/>
            <a:ext cx="46170" cy="124606"/>
          </a:xfrm>
          <a:prstGeom prst="rect">
            <a:avLst/>
          </a:prstGeom>
        </p:spPr>
      </p:pic>
      <p:sp>
        <p:nvSpPr>
          <p:cNvPr id="424" name="textbox 424"/>
          <p:cNvSpPr/>
          <p:nvPr/>
        </p:nvSpPr>
        <p:spPr>
          <a:xfrm>
            <a:off x="5511800" y="13206176"/>
            <a:ext cx="1117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26" name="textbox 426"/>
          <p:cNvSpPr/>
          <p:nvPr/>
        </p:nvSpPr>
        <p:spPr>
          <a:xfrm>
            <a:off x="5511800" y="13142621"/>
            <a:ext cx="105410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kern="0" spc="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428" name="picture 4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430" name="textbox 430"/>
            <p:cNvSpPr/>
            <p:nvPr/>
          </p:nvSpPr>
          <p:spPr>
            <a:xfrm>
              <a:off x="-12700" y="-12700"/>
              <a:ext cx="23495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75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1600" algn="l" rtl="0" eaLnBrk="0">
                <a:lnSpc>
                  <a:spcPts val="1216"/>
                </a:lnSpc>
                <a:tabLst/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UPPLUS</a:t>
              </a:r>
              <a:r>
                <a:rPr sz="8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-L40L/h(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First</a:t>
              </a:r>
              <a:r>
                <a:rPr sz="8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grade</a:t>
              </a:r>
              <a:r>
                <a:rPr sz="8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picture 4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434" name="picture 4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2750" y="10655300"/>
            <a:ext cx="2209800" cy="3771900"/>
          </a:xfrm>
          <a:prstGeom prst="rect">
            <a:avLst/>
          </a:prstGeom>
        </p:spPr>
      </p:pic>
      <p:sp>
        <p:nvSpPr>
          <p:cNvPr id="436" name="textbox 436"/>
          <p:cNvSpPr/>
          <p:nvPr/>
        </p:nvSpPr>
        <p:spPr>
          <a:xfrm>
            <a:off x="5511800" y="10821772"/>
            <a:ext cx="2265045" cy="3655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Water 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43"/>
              </a:spcBef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production:60L/h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00" indent="-152400" algn="l" rtl="0" eaLnBrk="0">
              <a:lnSpc>
                <a:spcPct val="118000"/>
              </a:lnSpc>
              <a:spcBef>
                <a:spcPts val="249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TDS&lt;200ppm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95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water  pressure:0.1~</a:t>
            </a:r>
            <a:r>
              <a:rPr sz="8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51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9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yield:Pure</a:t>
            </a:r>
            <a:r>
              <a:rPr sz="8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0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93000"/>
              </a:lnSpc>
              <a:spcBef>
                <a:spcPts val="35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3"/>
              </a:spcBef>
              <a:tabLst/>
            </a:pP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r>
              <a:rPr sz="7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indent="44450" algn="l" rtl="0" eaLnBrk="0">
              <a:lnSpc>
                <a:spcPct val="124000"/>
              </a:lnSpc>
              <a:spcBef>
                <a:spcPts val="36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Q.cm@25C(meets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 water)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93344" algn="l" rtl="0" eaLnBrk="0">
              <a:lnSpc>
                <a:spcPts val="1406"/>
              </a:lnSpc>
              <a:spcBef>
                <a:spcPts val="1028"/>
              </a:spcBef>
              <a:tabLst>
                <a:tab pos="98425" algn="l"/>
              </a:tabLst>
            </a:pP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kern="0" spc="0" baseline="7620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0" baseline="11097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baseline="7620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0" baseline="11097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baseline="7620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400" kern="0" spc="0" baseline="634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&lt;5~</a:t>
            </a:r>
            <a:r>
              <a:rPr sz="1400" kern="0" spc="-10" baseline="634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30ppb</a:t>
            </a:r>
            <a:endParaRPr sz="1400" baseline="6341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76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Microorganisms:&lt;1</a:t>
            </a:r>
            <a:r>
              <a:rPr sz="8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CFU/ml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59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842"/>
              </a:spcBef>
              <a:tabLst/>
            </a:pP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   me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</a:t>
            </a:r>
            <a:r>
              <a:rPr sz="800" kern="0" spc="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ions:&lt;0.1~0.2ppb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67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 size:</a:t>
            </a:r>
            <a:r>
              <a:rPr sz="800" kern="0" spc="-1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350×540×880mm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4"/>
              </a:spcBef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weight:45kg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438" name="textbox 438"/>
          <p:cNvSpPr/>
          <p:nvPr/>
        </p:nvSpPr>
        <p:spPr>
          <a:xfrm>
            <a:off x="5703119" y="13222730"/>
            <a:ext cx="7937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5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5743104" y="13141712"/>
            <a:ext cx="7683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442" name="picture 4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43187" y="13168521"/>
            <a:ext cx="46170" cy="127120"/>
          </a:xfrm>
          <a:prstGeom prst="rect">
            <a:avLst/>
          </a:prstGeom>
        </p:spPr>
      </p:pic>
      <p:sp>
        <p:nvSpPr>
          <p:cNvPr id="444" name="textbox 444"/>
          <p:cNvSpPr/>
          <p:nvPr/>
        </p:nvSpPr>
        <p:spPr>
          <a:xfrm>
            <a:off x="5511800" y="13208691"/>
            <a:ext cx="1117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46" name="textbox 446"/>
          <p:cNvSpPr/>
          <p:nvPr/>
        </p:nvSpPr>
        <p:spPr>
          <a:xfrm>
            <a:off x="5511800" y="13142621"/>
            <a:ext cx="105410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kern="0" spc="1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5543550" y="10306050"/>
            <a:ext cx="2324100" cy="381000"/>
            <a:chOff x="0" y="0"/>
            <a:chExt cx="2324100" cy="381000"/>
          </a:xfrm>
        </p:grpSpPr>
        <p:pic>
          <p:nvPicPr>
            <p:cNvPr id="448" name="picture 44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24100" cy="381000"/>
            </a:xfrm>
            <a:prstGeom prst="rect">
              <a:avLst/>
            </a:prstGeom>
          </p:spPr>
        </p:pic>
        <p:sp>
          <p:nvSpPr>
            <p:cNvPr id="450" name="textbox 450"/>
            <p:cNvSpPr/>
            <p:nvPr/>
          </p:nvSpPr>
          <p:spPr>
            <a:xfrm>
              <a:off x="-12700" y="-12700"/>
              <a:ext cx="23495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95250" algn="l" rtl="0" eaLnBrk="0">
                <a:lnSpc>
                  <a:spcPts val="1144"/>
                </a:lnSpc>
                <a:spcBef>
                  <a:spcPts val="3"/>
                </a:spcBef>
                <a:tabLst/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UPPLUS-L60L/h(First-class    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water       use)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picture 4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454" name="picture 4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2750" y="10655300"/>
            <a:ext cx="2209800" cy="3771900"/>
          </a:xfrm>
          <a:prstGeom prst="rect">
            <a:avLst/>
          </a:prstGeom>
        </p:spPr>
      </p:pic>
      <p:sp>
        <p:nvSpPr>
          <p:cNvPr id="456" name="textbox 456"/>
          <p:cNvSpPr/>
          <p:nvPr/>
        </p:nvSpPr>
        <p:spPr>
          <a:xfrm>
            <a:off x="5511800" y="10821772"/>
            <a:ext cx="2265045" cy="3198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Ultra-Pure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Water 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43"/>
              </a:spcBef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production:80L/h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00" indent="-152400" algn="l" rtl="0" eaLnBrk="0">
              <a:lnSpc>
                <a:spcPct val="118000"/>
              </a:lnSpc>
              <a:spcBef>
                <a:spcPts val="249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Water:City Tap W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 TDS&lt;200ppm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(If exceeding 200,softener needed)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95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water  pressure:0.1~</a:t>
            </a:r>
            <a:r>
              <a:rPr sz="8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0.5Mpa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751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Instant</a:t>
            </a:r>
            <a:r>
              <a:rPr sz="800" kern="0" spc="9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6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yield:Pure</a:t>
            </a:r>
            <a:r>
              <a:rPr sz="8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0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1.5L/min</a:t>
            </a:r>
            <a:endParaRPr sz="8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93000"/>
              </a:lnSpc>
              <a:spcBef>
                <a:spcPts val="35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Ultrapure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1.2L/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3"/>
              </a:spcBef>
              <a:tabLst/>
            </a:pPr>
            <a:r>
              <a:rPr sz="700" kern="0" spc="1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outet water quali</a:t>
            </a:r>
            <a:r>
              <a:rPr sz="7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4000"/>
              </a:lnSpc>
              <a:spcBef>
                <a:spcPts val="36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UP.&gt;18.2M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Q.cm@25C(meets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 water)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:2~10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tertiary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93344" algn="l" rtl="0" eaLnBrk="0">
              <a:lnSpc>
                <a:spcPts val="1406"/>
              </a:lnSpc>
              <a:spcBef>
                <a:spcPts val="1028"/>
              </a:spcBef>
              <a:tabLst>
                <a:tab pos="98425" algn="l"/>
              </a:tabLst>
            </a:pP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kern="0" spc="0" baseline="7620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0" baseline="11097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5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baseline="7620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0" baseline="11097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5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baseline="76208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rganic</a:t>
            </a: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400" kern="0" spc="0" baseline="634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&lt;5~</a:t>
            </a:r>
            <a:r>
              <a:rPr sz="1400" kern="0" spc="-10" baseline="634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30ppb</a:t>
            </a:r>
            <a:endParaRPr sz="1400" baseline="6341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76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Microorganisms:&lt;1</a:t>
            </a:r>
            <a:r>
              <a:rPr sz="800" kern="0" spc="7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CFU/ml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59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:&lt;1/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(&gt;0.22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800" kern="0" spc="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ions:&lt;0</a:t>
            </a:r>
            <a:r>
              <a:rPr sz="800" kern="0" spc="10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1~0 2ppb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458" name="textbox 458"/>
          <p:cNvSpPr/>
          <p:nvPr/>
        </p:nvSpPr>
        <p:spPr>
          <a:xfrm>
            <a:off x="5703119" y="13222730"/>
            <a:ext cx="7937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5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n: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60" name="textbox 460"/>
          <p:cNvSpPr/>
          <p:nvPr/>
        </p:nvSpPr>
        <p:spPr>
          <a:xfrm>
            <a:off x="5743104" y="13141712"/>
            <a:ext cx="7683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462" name="picture 4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43187" y="13168521"/>
            <a:ext cx="46170" cy="127120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5511800" y="13208691"/>
            <a:ext cx="1117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66" name="textbox 466"/>
          <p:cNvSpPr/>
          <p:nvPr/>
        </p:nvSpPr>
        <p:spPr>
          <a:xfrm>
            <a:off x="5511800" y="13142621"/>
            <a:ext cx="105410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kern="0" spc="1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5524500" y="10306050"/>
            <a:ext cx="2343150" cy="381000"/>
            <a:chOff x="0" y="0"/>
            <a:chExt cx="2343150" cy="381000"/>
          </a:xfrm>
        </p:grpSpPr>
        <p:pic>
          <p:nvPicPr>
            <p:cNvPr id="468" name="picture 46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9050" y="0"/>
              <a:ext cx="2324100" cy="381000"/>
            </a:xfrm>
            <a:prstGeom prst="rect">
              <a:avLst/>
            </a:prstGeom>
          </p:spPr>
        </p:pic>
        <p:sp>
          <p:nvSpPr>
            <p:cNvPr id="470" name="textbox 470"/>
            <p:cNvSpPr/>
            <p:nvPr/>
          </p:nvSpPr>
          <p:spPr>
            <a:xfrm>
              <a:off x="-12700" y="-12700"/>
              <a:ext cx="23685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144"/>
                </a:lnSpc>
                <a:spcBef>
                  <a:spcPts val="5"/>
                </a:spcBef>
                <a:tabLst/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UPPLUS-L80L/h    (F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irst-level</a:t>
              </a:r>
              <a:r>
                <a:rPr sz="8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     usage)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72" name="textbox 472"/>
          <p:cNvSpPr/>
          <p:nvPr/>
        </p:nvSpPr>
        <p:spPr>
          <a:xfrm>
            <a:off x="5511800" y="13887601"/>
            <a:ext cx="1518285" cy="589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800" kern="0" spc="-3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800" kern="0" spc="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</a:t>
            </a:r>
            <a:r>
              <a:rPr sz="8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-3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-3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836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  size:</a:t>
            </a:r>
            <a:r>
              <a:rPr sz="800" kern="0" spc="-1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350×540×880mm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4"/>
              </a:spcBef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weight:45kg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picture 4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476" name="table 476"/>
          <p:cNvGraphicFramePr>
            <a:graphicFrameLocks noGrp="1"/>
          </p:cNvGraphicFramePr>
          <p:nvPr/>
        </p:nvGraphicFramePr>
        <p:xfrm>
          <a:off x="5534025" y="11445875"/>
          <a:ext cx="2616200" cy="3219450"/>
        </p:xfrm>
        <a:graphic>
          <a:graphicData uri="http://schemas.openxmlformats.org/drawingml/2006/table">
            <a:tbl>
              <a:tblPr/>
              <a:tblGrid>
                <a:gridCol w="26162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21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Production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7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10L/h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1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Drinking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Tap Water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"National Standard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1000" kern="0" spc="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5749-2022"</a:t>
                      </a:r>
                      <a:endParaRPr sz="1000" baseline="520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6059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3646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0" baseline="-2604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sure: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0.25Mpa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&lt;P&lt;0.5Mpa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7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Chinese National Standard:GB/T6682-2008 and Sichu</a:t>
                      </a:r>
                      <a:r>
                        <a:rPr sz="600" kern="0" spc="-20" dirty="0">
                          <a:solidFill>
                            <a:srgbClr val="7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072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Grade</a:t>
                      </a:r>
                      <a:r>
                        <a:rPr sz="500" kern="0" spc="5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24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5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600" kern="0" spc="26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6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tandard:</a:t>
                      </a:r>
                      <a:r>
                        <a:rPr sz="600" kern="0" spc="-7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·American</a:t>
                      </a:r>
                      <a:r>
                        <a:rPr sz="600" kern="0" spc="25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Pathology</a:t>
                      </a:r>
                      <a:r>
                        <a:rPr sz="600" kern="0" spc="25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</a:t>
                      </a:r>
                      <a:r>
                        <a:rPr sz="600" kern="0" spc="25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  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70"/>
                        </a:spcBef>
                        <a:tabLst/>
                      </a:pPr>
                      <a:r>
                        <a:rPr sz="1000" kern="0" spc="4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Reach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6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</a:t>
                      </a:r>
                      <a:r>
                        <a:rPr sz="600" kern="0" spc="4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3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8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standardGB</a:t>
                      </a:r>
                      <a:r>
                        <a:rPr sz="600" kern="0" spc="4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/T33087-2</a:t>
                      </a:r>
                      <a:r>
                        <a:rPr sz="600" kern="0" spc="3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016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500" kern="0" spc="-10" baseline="-208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exceed)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-1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"Specifications</a:t>
                      </a:r>
                      <a:r>
                        <a:rPr sz="500" kern="0" spc="8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</a:t>
                      </a:r>
                      <a:r>
                        <a:rPr sz="500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Methods</a:t>
                      </a:r>
                      <a:r>
                        <a:rPr sz="500" kern="0" spc="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</a:t>
                      </a:r>
                      <a:r>
                        <a:rPr sz="900" kern="0" spc="-2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500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Purity</a:t>
                      </a:r>
                      <a:r>
                        <a:rPr sz="500" kern="0" spc="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baseline="1157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900" baseline="1157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≤10.0μs/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conductivity: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&gt;18.2MΩ</a:t>
                      </a:r>
                      <a:r>
                        <a:rPr sz="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resistivity: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147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20" baseline="-259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20" baseline="-259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1000" kern="0" spc="-20" baseline="-259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ater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800" kern="0" spc="-20" baseline="-28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&lt;0.1p</a:t>
                      </a:r>
                      <a:r>
                        <a:rPr sz="1800" kern="0" spc="-30" baseline="-28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pb</a:t>
                      </a:r>
                      <a:endParaRPr sz="1800" baseline="-282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≤1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mililiter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particles: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Organic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TOC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):≤10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</a:t>
                      </a:r>
                      <a:r>
                        <a:rPr sz="1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248×45</a:t>
                      </a:r>
                      <a:r>
                        <a:rPr sz="1000" kern="0" spc="-1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0×565mm</a:t>
                      </a:r>
                      <a:endParaRPr sz="1000" baseline="-5208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8" name="picture 4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83161" y="13558653"/>
            <a:ext cx="50977" cy="175076"/>
          </a:xfrm>
          <a:prstGeom prst="rect">
            <a:avLst/>
          </a:prstGeom>
        </p:spPr>
      </p:pic>
      <p:sp>
        <p:nvSpPr>
          <p:cNvPr id="480" name="textbox 480"/>
          <p:cNvSpPr/>
          <p:nvPr/>
        </p:nvSpPr>
        <p:spPr>
          <a:xfrm>
            <a:off x="5843587" y="13651439"/>
            <a:ext cx="6286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82" name="textbox 482"/>
          <p:cNvSpPr/>
          <p:nvPr/>
        </p:nvSpPr>
        <p:spPr>
          <a:xfrm>
            <a:off x="5841886" y="13545953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84" name="textbox 484"/>
          <p:cNvSpPr/>
          <p:nvPr/>
        </p:nvSpPr>
        <p:spPr>
          <a:xfrm>
            <a:off x="5807100" y="13651439"/>
            <a:ext cx="58419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86" name="textbox 486"/>
          <p:cNvSpPr/>
          <p:nvPr/>
        </p:nvSpPr>
        <p:spPr>
          <a:xfrm>
            <a:off x="5803500" y="13545953"/>
            <a:ext cx="5905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88" name="textbox 488"/>
          <p:cNvSpPr/>
          <p:nvPr/>
        </p:nvSpPr>
        <p:spPr>
          <a:xfrm>
            <a:off x="5663584" y="13651439"/>
            <a:ext cx="10477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90" name="textbox 490"/>
          <p:cNvSpPr/>
          <p:nvPr/>
        </p:nvSpPr>
        <p:spPr>
          <a:xfrm>
            <a:off x="5678944" y="13545953"/>
            <a:ext cx="10413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92" name="textbox 492"/>
          <p:cNvSpPr/>
          <p:nvPr/>
        </p:nvSpPr>
        <p:spPr>
          <a:xfrm>
            <a:off x="5537200" y="13651439"/>
            <a:ext cx="10731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94" name="textbox 494"/>
          <p:cNvSpPr/>
          <p:nvPr/>
        </p:nvSpPr>
        <p:spPr>
          <a:xfrm>
            <a:off x="5537200" y="13559573"/>
            <a:ext cx="10667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96" name="textbox 496"/>
          <p:cNvSpPr/>
          <p:nvPr/>
        </p:nvSpPr>
        <p:spPr>
          <a:xfrm>
            <a:off x="5929026" y="12193072"/>
            <a:ext cx="6032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498" name="textbox 498"/>
          <p:cNvSpPr/>
          <p:nvPr/>
        </p:nvSpPr>
        <p:spPr>
          <a:xfrm>
            <a:off x="5930785" y="12110522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00" name="textbox 500"/>
          <p:cNvSpPr/>
          <p:nvPr/>
        </p:nvSpPr>
        <p:spPr>
          <a:xfrm>
            <a:off x="5886183" y="12193072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02" name="textbox 502"/>
          <p:cNvSpPr/>
          <p:nvPr/>
        </p:nvSpPr>
        <p:spPr>
          <a:xfrm>
            <a:off x="5892400" y="12110522"/>
            <a:ext cx="5905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04" name="picture 5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4933" y="12123222"/>
            <a:ext cx="53619" cy="152139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5800661" y="12224689"/>
            <a:ext cx="64769" cy="83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9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08" name="textbox 508"/>
          <p:cNvSpPr/>
          <p:nvPr/>
        </p:nvSpPr>
        <p:spPr>
          <a:xfrm>
            <a:off x="5805309" y="12110522"/>
            <a:ext cx="63500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17228" y="12123222"/>
            <a:ext cx="38715" cy="152139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5537200" y="12193072"/>
            <a:ext cx="190500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14" name="textbox 514"/>
          <p:cNvSpPr/>
          <p:nvPr/>
        </p:nvSpPr>
        <p:spPr>
          <a:xfrm>
            <a:off x="5537200" y="12110522"/>
            <a:ext cx="189864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Appl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16" name="picture 5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191500" y="12261850"/>
            <a:ext cx="2216150" cy="1644650"/>
          </a:xfrm>
          <a:prstGeom prst="rect">
            <a:avLst/>
          </a:prstGeom>
        </p:spPr>
      </p:pic>
      <p:graphicFrame>
        <p:nvGraphicFramePr>
          <p:cNvPr id="518" name="table 518"/>
          <p:cNvGraphicFramePr>
            <a:graphicFrameLocks noGrp="1"/>
          </p:cNvGraphicFramePr>
          <p:nvPr/>
        </p:nvGraphicFramePr>
        <p:xfrm>
          <a:off x="5540375" y="10417175"/>
          <a:ext cx="2082800" cy="768350"/>
        </p:xfrm>
        <a:graphic>
          <a:graphicData uri="http://schemas.openxmlformats.org/drawingml/2006/table">
            <a:tbl>
              <a:tblPr/>
              <a:tblGrid>
                <a:gridCol w="20828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784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LC-UPS-RU10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5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589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Desktop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Ultra-Pure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Machi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0" name="textbox 520"/>
          <p:cNvSpPr/>
          <p:nvPr/>
        </p:nvSpPr>
        <p:spPr>
          <a:xfrm>
            <a:off x="6254750" y="12777603"/>
            <a:ext cx="1011555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600" kern="0" spc="20" dirty="0">
                <a:solidFill>
                  <a:srgbClr val="609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for</a:t>
            </a:r>
            <a:r>
              <a:rPr sz="600" kern="0" spc="80" dirty="0">
                <a:solidFill>
                  <a:srgbClr val="609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20" dirty="0">
                <a:solidFill>
                  <a:srgbClr val="609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Instrument Analysis"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picture 5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524" name="table 524"/>
          <p:cNvGraphicFramePr>
            <a:graphicFrameLocks noGrp="1"/>
          </p:cNvGraphicFramePr>
          <p:nvPr/>
        </p:nvGraphicFramePr>
        <p:xfrm>
          <a:off x="5534025" y="11445875"/>
          <a:ext cx="2615565" cy="3219450"/>
        </p:xfrm>
        <a:graphic>
          <a:graphicData uri="http://schemas.openxmlformats.org/drawingml/2006/table">
            <a:tbl>
              <a:tblPr/>
              <a:tblGrid>
                <a:gridCol w="556894"/>
                <a:gridCol w="205867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1454" algn="l" rtl="0" eaLnBrk="0">
                        <a:lnSpc>
                          <a:spcPts val="11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baseline="-2603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5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3762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900" kern="0" spc="0" baseline="3762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oduction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800" kern="0" spc="0" baseline="-10122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20L</a:t>
                      </a:r>
                      <a:r>
                        <a:rPr sz="1800" kern="0" spc="-10" baseline="-10122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/h</a:t>
                      </a:r>
                      <a:endParaRPr sz="1800" baseline="-1012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1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Drinking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Tap Water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"National Standard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1000" kern="0" spc="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5749-2022"</a:t>
                      </a:r>
                      <a:endParaRPr sz="1000" baseline="520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605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416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0" baseline="-208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sure: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0.25Mpa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&lt;P&lt;0.5Mpa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3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32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41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Reach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exceed)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608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Chinese National Standard GB/T6682-2008 and </a:t>
                      </a:r>
                      <a:r>
                        <a:rPr sz="600" kern="0" spc="-20" dirty="0">
                          <a:solidFill>
                            <a:srgbClr val="608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Sichuan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319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Grade</a:t>
                      </a:r>
                      <a:r>
                        <a:rPr sz="500" kern="0" spc="5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4145" indent="-126364" algn="l" rtl="0" eaLnBrk="0">
                        <a:lnSpc>
                          <a:spcPct val="10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600" kern="0" spc="28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Standard:American</a:t>
                      </a:r>
                      <a:r>
                        <a:rPr sz="600" kern="0" spc="2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Pathol</a:t>
                      </a:r>
                      <a:r>
                        <a:rPr sz="600" kern="0" spc="-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ogy</a:t>
                      </a:r>
                      <a:r>
                        <a:rPr sz="600" kern="0" spc="28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CAPLevel  1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</a:t>
                      </a:r>
                      <a:r>
                        <a:rPr sz="6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6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6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/T33087-2</a:t>
                      </a:r>
                      <a:r>
                        <a:rPr sz="600" kern="0" spc="5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016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589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"Specifications an</a:t>
                      </a:r>
                      <a:r>
                        <a:rPr sz="500" kern="0" spc="2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 Test Methods for High Purity Water</a:t>
                      </a:r>
                      <a:r>
                        <a:rPr sz="5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</a:t>
                      </a:r>
                      <a:r>
                        <a:rPr sz="600" kern="0" spc="4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Instrumental  Ana</a:t>
                      </a:r>
                      <a:r>
                        <a:rPr sz="600" kern="0" spc="-10" dirty="0">
                          <a:solidFill>
                            <a:srgbClr val="5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lysis"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≤10.0μ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3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conductivity: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37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&gt;18.2MΩ</a:t>
                      </a:r>
                      <a:r>
                        <a:rPr sz="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@25℃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resistivity: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147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20" baseline="-31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kern="0" spc="-20" baseline="-31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1000" kern="0" spc="-20" baseline="-311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ater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baseline="522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800" kern="0" spc="-20" baseline="-28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&lt;0.1p</a:t>
                      </a:r>
                      <a:r>
                        <a:rPr sz="1800" kern="0" spc="-30" baseline="-282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pb</a:t>
                      </a:r>
                      <a:endParaRPr sz="1800" baseline="-282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 outlet w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ater micro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 per mililiter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particles: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109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Organic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Carbon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19"/>
                        </a:lnSpc>
                        <a:tabLst/>
                      </a:pPr>
                      <a:r>
                        <a:rPr sz="1000" kern="0" spc="-10" baseline="-1435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1000" kern="0" spc="-10" baseline="648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248×450×565mm</a:t>
                      </a:r>
                      <a:endParaRPr sz="1000" baseline="648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6" name="picture 5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83161" y="13565003"/>
            <a:ext cx="50977" cy="175076"/>
          </a:xfrm>
          <a:prstGeom prst="rect">
            <a:avLst/>
          </a:prstGeom>
        </p:spPr>
      </p:pic>
      <p:sp>
        <p:nvSpPr>
          <p:cNvPr id="528" name="textbox 528"/>
          <p:cNvSpPr/>
          <p:nvPr/>
        </p:nvSpPr>
        <p:spPr>
          <a:xfrm>
            <a:off x="5843587" y="13657789"/>
            <a:ext cx="6286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30" name="textbox 530"/>
          <p:cNvSpPr/>
          <p:nvPr/>
        </p:nvSpPr>
        <p:spPr>
          <a:xfrm>
            <a:off x="5841886" y="13552303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32" name="textbox 532"/>
          <p:cNvSpPr/>
          <p:nvPr/>
        </p:nvSpPr>
        <p:spPr>
          <a:xfrm>
            <a:off x="5807100" y="13657789"/>
            <a:ext cx="58419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34" name="textbox 534"/>
          <p:cNvSpPr/>
          <p:nvPr/>
        </p:nvSpPr>
        <p:spPr>
          <a:xfrm>
            <a:off x="5803500" y="13552303"/>
            <a:ext cx="5905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36" name="textbox 536"/>
          <p:cNvSpPr/>
          <p:nvPr/>
        </p:nvSpPr>
        <p:spPr>
          <a:xfrm>
            <a:off x="5663584" y="13657789"/>
            <a:ext cx="10477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38" name="textbox 538"/>
          <p:cNvSpPr/>
          <p:nvPr/>
        </p:nvSpPr>
        <p:spPr>
          <a:xfrm>
            <a:off x="5678944" y="13552303"/>
            <a:ext cx="10413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40" name="textbox 540"/>
          <p:cNvSpPr/>
          <p:nvPr/>
        </p:nvSpPr>
        <p:spPr>
          <a:xfrm>
            <a:off x="5537200" y="13657789"/>
            <a:ext cx="10731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42" name="textbox 542"/>
          <p:cNvSpPr/>
          <p:nvPr/>
        </p:nvSpPr>
        <p:spPr>
          <a:xfrm>
            <a:off x="5537200" y="13565923"/>
            <a:ext cx="10667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44" name="textbox 544"/>
          <p:cNvSpPr/>
          <p:nvPr/>
        </p:nvSpPr>
        <p:spPr>
          <a:xfrm>
            <a:off x="5929026" y="12193072"/>
            <a:ext cx="6032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46" name="textbox 546"/>
          <p:cNvSpPr/>
          <p:nvPr/>
        </p:nvSpPr>
        <p:spPr>
          <a:xfrm>
            <a:off x="5930785" y="12110522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48" name="textbox 548"/>
          <p:cNvSpPr/>
          <p:nvPr/>
        </p:nvSpPr>
        <p:spPr>
          <a:xfrm>
            <a:off x="5886183" y="12193072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5892400" y="12110522"/>
            <a:ext cx="5905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52" name="picture 5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4933" y="12123222"/>
            <a:ext cx="53619" cy="152139"/>
          </a:xfrm>
          <a:prstGeom prst="rect">
            <a:avLst/>
          </a:prstGeom>
        </p:spPr>
      </p:pic>
      <p:sp>
        <p:nvSpPr>
          <p:cNvPr id="554" name="textbox 554"/>
          <p:cNvSpPr/>
          <p:nvPr/>
        </p:nvSpPr>
        <p:spPr>
          <a:xfrm>
            <a:off x="5800661" y="12224689"/>
            <a:ext cx="64769" cy="83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9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56" name="textbox 556"/>
          <p:cNvSpPr/>
          <p:nvPr/>
        </p:nvSpPr>
        <p:spPr>
          <a:xfrm>
            <a:off x="5805309" y="12110522"/>
            <a:ext cx="63500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58" name="picture 5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17228" y="12123222"/>
            <a:ext cx="38715" cy="152139"/>
          </a:xfrm>
          <a:prstGeom prst="rect">
            <a:avLst/>
          </a:prstGeom>
        </p:spPr>
      </p:pic>
      <p:sp>
        <p:nvSpPr>
          <p:cNvPr id="560" name="textbox 560"/>
          <p:cNvSpPr/>
          <p:nvPr/>
        </p:nvSpPr>
        <p:spPr>
          <a:xfrm>
            <a:off x="5537200" y="12193072"/>
            <a:ext cx="190500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62" name="textbox 562"/>
          <p:cNvSpPr/>
          <p:nvPr/>
        </p:nvSpPr>
        <p:spPr>
          <a:xfrm>
            <a:off x="5537200" y="12110522"/>
            <a:ext cx="189864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Appl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64" name="textbox 564"/>
          <p:cNvSpPr/>
          <p:nvPr/>
        </p:nvSpPr>
        <p:spPr>
          <a:xfrm>
            <a:off x="5804814" y="11632844"/>
            <a:ext cx="6032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19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y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66" name="textbox 566"/>
          <p:cNvSpPr/>
          <p:nvPr/>
        </p:nvSpPr>
        <p:spPr>
          <a:xfrm>
            <a:off x="5824245" y="11542217"/>
            <a:ext cx="62230" cy="77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06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5537200" y="11602440"/>
            <a:ext cx="213995" cy="11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Capac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70" name="textbox 570"/>
          <p:cNvSpPr/>
          <p:nvPr/>
        </p:nvSpPr>
        <p:spPr>
          <a:xfrm>
            <a:off x="5537200" y="11529644"/>
            <a:ext cx="21590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Water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72" name="picture 5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191500" y="12261850"/>
            <a:ext cx="2216150" cy="1644650"/>
          </a:xfrm>
          <a:prstGeom prst="rect">
            <a:avLst/>
          </a:prstGeom>
        </p:spPr>
      </p:pic>
      <p:graphicFrame>
        <p:nvGraphicFramePr>
          <p:cNvPr id="574" name="table 574"/>
          <p:cNvGraphicFramePr>
            <a:graphicFrameLocks noGrp="1"/>
          </p:cNvGraphicFramePr>
          <p:nvPr/>
        </p:nvGraphicFramePr>
        <p:xfrm>
          <a:off x="5540375" y="10410825"/>
          <a:ext cx="2082800" cy="768350"/>
        </p:xfrm>
        <a:graphic>
          <a:graphicData uri="http://schemas.openxmlformats.org/drawingml/2006/table">
            <a:tbl>
              <a:tblPr/>
              <a:tblGrid>
                <a:gridCol w="193675"/>
                <a:gridCol w="1889125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09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LC-UPS-RU20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Desktop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Ultra-Pure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Machi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picture 5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578" name="table 578"/>
          <p:cNvGraphicFramePr>
            <a:graphicFrameLocks noGrp="1"/>
          </p:cNvGraphicFramePr>
          <p:nvPr/>
        </p:nvGraphicFramePr>
        <p:xfrm>
          <a:off x="5534025" y="11445875"/>
          <a:ext cx="2616200" cy="3206750"/>
        </p:xfrm>
        <a:graphic>
          <a:graphicData uri="http://schemas.openxmlformats.org/drawingml/2006/table">
            <a:tbl>
              <a:tblPr/>
              <a:tblGrid>
                <a:gridCol w="451484"/>
                <a:gridCol w="730884"/>
                <a:gridCol w="143383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Production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1700" kern="0" spc="0" baseline="-3064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40L/H</a:t>
                      </a:r>
                      <a:endParaRPr sz="1700" baseline="-306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400" kern="0" spc="-10" baseline="-1860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20L</a:t>
                      </a:r>
                      <a:endParaRPr sz="1400" baseline="-1860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1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Drinking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Tap Water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"National Standard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5749-2022"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6059" algn="l" rtl="0" eaLnBrk="0">
                        <a:lnSpc>
                          <a:spcPts val="137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516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0" baseline="-161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sure</a:t>
                      </a:r>
                      <a:r>
                        <a:rPr sz="1000" kern="0" spc="20" baseline="-161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100" kern="0" spc="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</a:t>
                      </a:r>
                      <a:r>
                        <a:rPr sz="11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r>
                        <a:rPr sz="1100" kern="0" spc="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&lt;P&lt;0.5</a:t>
                      </a:r>
                      <a:r>
                        <a:rPr sz="11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 quali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(Reach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exceed)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Chinese National Standard GB/T6682-2008 and Sich</a:t>
                      </a:r>
                      <a:r>
                        <a:rPr sz="500" kern="0" spc="-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34" algn="l" rtl="0" eaLnBrk="0">
                        <a:lnSpc>
                          <a:spcPts val="747"/>
                        </a:lnSpc>
                        <a:spcBef>
                          <a:spcPts val="440"/>
                        </a:spcBef>
                        <a:tabLst/>
                      </a:pPr>
                      <a:r>
                        <a:rPr sz="700" kern="0" spc="0" baseline="3404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American</a:t>
                      </a:r>
                      <a:r>
                        <a:rPr sz="500" kern="0" spc="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College</a:t>
                      </a:r>
                      <a:r>
                        <a:rPr sz="500" kern="0" spc="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500" kern="0" spc="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Pathologists</a:t>
                      </a:r>
                      <a:r>
                        <a:rPr sz="500" kern="0" spc="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</a:t>
                      </a:r>
                      <a:r>
                        <a:rPr sz="500" kern="0" spc="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r>
                        <a:rPr sz="500" kern="0" spc="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500" kern="0" spc="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1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6540" algn="l" rtl="0" eaLnBrk="0">
                        <a:lnSpc>
                          <a:spcPct val="93000"/>
                        </a:lnSpc>
                        <a:spcBef>
                          <a:spcPts val="300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 pure water standard GB/T33087-20</a:t>
                      </a:r>
                      <a:r>
                        <a:rPr sz="500" kern="0" spc="-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1940" indent="6350" algn="l" rtl="0" eaLnBrk="0">
                        <a:lnSpc>
                          <a:spcPct val="99000"/>
                        </a:lnSpc>
                        <a:spcBef>
                          <a:spcPts val="66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"Specifications and Test Methods for High Purity </a:t>
                      </a:r>
                      <a:r>
                        <a:rPr sz="500" kern="0" spc="-1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500" kern="0" spc="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500" kern="0" spc="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</a:t>
                      </a:r>
                      <a:r>
                        <a:rPr sz="500" kern="0" spc="4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 </a:t>
                      </a:r>
                      <a:r>
                        <a:rPr sz="500" kern="0" spc="-1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Analysis"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3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-10" baseline="65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baseline="65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baseline="653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b="1" kern="0" spc="-20" baseline="-38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≥18.2MΩ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20" baseline="-38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·cm@25℃</a:t>
                      </a:r>
                      <a:endParaRPr sz="1000" baseline="-3879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4000"/>
                        </a:lnSpc>
                        <a:spcBef>
                          <a:spcPts val="6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8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mililiter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particles: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 outlet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 metal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108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≤0.1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ppb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membrane                             </a:t>
                      </a:r>
                      <a:r>
                        <a:rPr sz="1000" kern="0" spc="4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28725" algn="l" rtl="0" eaLnBrk="0">
                        <a:lnSpc>
                          <a:spcPct val="8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380×550×110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3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(L×V×n)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0" name="textbox 580"/>
          <p:cNvSpPr/>
          <p:nvPr/>
        </p:nvSpPr>
        <p:spPr>
          <a:xfrm>
            <a:off x="5929026" y="12485172"/>
            <a:ext cx="6032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82" name="textbox 582"/>
          <p:cNvSpPr/>
          <p:nvPr/>
        </p:nvSpPr>
        <p:spPr>
          <a:xfrm>
            <a:off x="5930785" y="12396272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84" name="textbox 584"/>
          <p:cNvSpPr/>
          <p:nvPr/>
        </p:nvSpPr>
        <p:spPr>
          <a:xfrm>
            <a:off x="5886183" y="12485172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86" name="textbox 586"/>
          <p:cNvSpPr/>
          <p:nvPr/>
        </p:nvSpPr>
        <p:spPr>
          <a:xfrm>
            <a:off x="5892400" y="12396272"/>
            <a:ext cx="59055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88" name="picture 5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44933" y="12408972"/>
            <a:ext cx="53619" cy="158489"/>
          </a:xfrm>
          <a:prstGeom prst="rect">
            <a:avLst/>
          </a:prstGeom>
        </p:spPr>
      </p:pic>
      <p:sp>
        <p:nvSpPr>
          <p:cNvPr id="590" name="textbox 590"/>
          <p:cNvSpPr/>
          <p:nvPr/>
        </p:nvSpPr>
        <p:spPr>
          <a:xfrm>
            <a:off x="5800661" y="12516789"/>
            <a:ext cx="64769" cy="83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9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92" name="textbox 592"/>
          <p:cNvSpPr/>
          <p:nvPr/>
        </p:nvSpPr>
        <p:spPr>
          <a:xfrm>
            <a:off x="5805309" y="12396272"/>
            <a:ext cx="63500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594" name="picture 5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17228" y="12408972"/>
            <a:ext cx="38715" cy="158489"/>
          </a:xfrm>
          <a:prstGeom prst="rect">
            <a:avLst/>
          </a:prstGeom>
        </p:spPr>
      </p:pic>
      <p:sp>
        <p:nvSpPr>
          <p:cNvPr id="596" name="textbox 596"/>
          <p:cNvSpPr/>
          <p:nvPr/>
        </p:nvSpPr>
        <p:spPr>
          <a:xfrm>
            <a:off x="5537200" y="12485172"/>
            <a:ext cx="190500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598" name="textbox 598"/>
          <p:cNvSpPr/>
          <p:nvPr/>
        </p:nvSpPr>
        <p:spPr>
          <a:xfrm>
            <a:off x="5537200" y="12396272"/>
            <a:ext cx="189864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Appl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600" name="picture 6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585200" y="11531600"/>
            <a:ext cx="1390650" cy="2800350"/>
          </a:xfrm>
          <a:prstGeom prst="rect">
            <a:avLst/>
          </a:prstGeom>
        </p:spPr>
      </p:pic>
      <p:grpSp>
        <p:nvGrpSpPr>
          <p:cNvPr id="40" name="group 40"/>
          <p:cNvGrpSpPr/>
          <p:nvPr/>
        </p:nvGrpSpPr>
        <p:grpSpPr>
          <a:xfrm rot="21600000">
            <a:off x="5543550" y="10420350"/>
            <a:ext cx="2063750" cy="755650"/>
            <a:chOff x="0" y="0"/>
            <a:chExt cx="2063750" cy="755650"/>
          </a:xfrm>
        </p:grpSpPr>
        <p:pic>
          <p:nvPicPr>
            <p:cNvPr id="602" name="picture 60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063750" cy="755650"/>
            </a:xfrm>
            <a:prstGeom prst="rect">
              <a:avLst/>
            </a:prstGeom>
          </p:spPr>
        </p:pic>
        <p:sp>
          <p:nvSpPr>
            <p:cNvPr id="604" name="textbox 604"/>
            <p:cNvSpPr/>
            <p:nvPr/>
          </p:nvSpPr>
          <p:spPr>
            <a:xfrm>
              <a:off x="-12700" y="-12700"/>
              <a:ext cx="2089150" cy="8045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2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LC-UPS-U40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marL="234950" algn="l" rtl="0" eaLnBrk="0">
                <a:lnSpc>
                  <a:spcPct val="78000"/>
                </a:lnSpc>
                <a:spcBef>
                  <a:spcPts val="997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Floor-standing ultra-</a:t>
              </a: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pure water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28600" algn="l" rtl="0" eaLnBrk="0">
                <a:lnSpc>
                  <a:spcPct val="91000"/>
                </a:lnSpc>
                <a:spcBef>
                  <a:spcPts val="9"/>
                </a:spcBef>
                <a:tabLst/>
              </a:pP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machine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06" name="textbox 606"/>
          <p:cNvSpPr/>
          <p:nvPr/>
        </p:nvSpPr>
        <p:spPr>
          <a:xfrm>
            <a:off x="5537200" y="11907322"/>
            <a:ext cx="392429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capacity.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08" name="textbox 608"/>
          <p:cNvSpPr/>
          <p:nvPr/>
        </p:nvSpPr>
        <p:spPr>
          <a:xfrm>
            <a:off x="6242050" y="12740703"/>
            <a:ext cx="373379" cy="88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-10" dirty="0">
                <a:solidFill>
                  <a:srgbClr val="308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Grade Water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picture 6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612" name="table 612"/>
          <p:cNvGraphicFramePr>
            <a:graphicFrameLocks noGrp="1"/>
          </p:cNvGraphicFramePr>
          <p:nvPr/>
        </p:nvGraphicFramePr>
        <p:xfrm>
          <a:off x="5534025" y="11445875"/>
          <a:ext cx="2620644" cy="3206750"/>
        </p:xfrm>
        <a:graphic>
          <a:graphicData uri="http://schemas.openxmlformats.org/drawingml/2006/table">
            <a:tbl>
              <a:tblPr/>
              <a:tblGrid>
                <a:gridCol w="592455"/>
                <a:gridCol w="448309"/>
                <a:gridCol w="157988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5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Production</a:t>
                      </a:r>
                      <a:r>
                        <a:rPr sz="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900" kern="0" spc="1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</a:t>
                      </a:r>
                      <a:r>
                        <a:rPr sz="1700" kern="0" spc="10" baseline="-3064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60L/H</a:t>
                      </a:r>
                      <a:endParaRPr sz="1700" baseline="-306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75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1980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7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Drinking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Tap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"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National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5749-2022"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0184" algn="l" rtl="0" eaLnBrk="0">
                        <a:lnSpc>
                          <a:spcPts val="142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baseline="588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0" baseline="588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900" kern="0" spc="0" baseline="-1637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ssure: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1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0.25Mpa&lt;P&lt;0.5Mpa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6125" algn="l" rtl="0" eaLnBrk="0">
                        <a:lnSpc>
                          <a:spcPts val="51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400" kern="0" spc="3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Chinese National Standa</a:t>
                      </a:r>
                      <a:r>
                        <a:rPr sz="400" kern="0" spc="2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rd.GB/T6682-2008 and Sichuan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61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30" baseline="299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30" baseline="299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20" baseline="2990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standard:.</a:t>
                      </a:r>
                      <a:r>
                        <a:rPr sz="600" kern="0" spc="20" baseline="3863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American</a:t>
                      </a:r>
                      <a:r>
                        <a:rPr sz="300" kern="0" spc="10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baseline="3863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College</a:t>
                      </a:r>
                      <a:r>
                        <a:rPr sz="300" kern="0" spc="10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baseline="3863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300" kern="0" spc="8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baseline="3863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Pathologists</a:t>
                      </a:r>
                      <a:r>
                        <a:rPr sz="300" kern="0" spc="9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baseline="3863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CAP.Level</a:t>
                      </a:r>
                      <a:r>
                        <a:rPr sz="300" kern="0" spc="130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baseline="3863" dirty="0">
                          <a:solidFill>
                            <a:srgbClr val="3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600" baseline="386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(Reach</a:t>
                      </a:r>
                      <a:r>
                        <a:rPr sz="8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exceed)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ts val="49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400" kern="0" spc="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</a:t>
                      </a:r>
                      <a:r>
                        <a:rPr sz="400" kern="0" spc="5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pure</a:t>
                      </a:r>
                      <a:r>
                        <a:rPr sz="400" kern="0" spc="5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400" kern="0" spc="6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400" kern="0" spc="4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400" kern="0" spc="50" dirty="0">
                          <a:solidFill>
                            <a:srgbClr val="3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/T33087-2016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107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2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"Specifications and Te</a:t>
                      </a:r>
                      <a:r>
                        <a:rPr sz="500" kern="0" spc="20" dirty="0">
                          <a:solidFill>
                            <a:srgbClr val="2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 Methods for High Purity Water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097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400" kern="0" spc="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400" kern="0" spc="6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400" kern="0" spc="5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400" kern="0" spc="-1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nalysis'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 outlet wat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1190" algn="l" rtl="0" eaLnBrk="0">
                        <a:lnSpc>
                          <a:spcPts val="116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≥18.2MΩ-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@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7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mililiter</a:t>
                      </a:r>
                      <a:endParaRPr sz="1100" baseline="-473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particles: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</a:t>
                      </a:r>
                      <a:r>
                        <a:rPr sz="1300" kern="0" spc="-1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metal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300" kern="0" spc="-10" baseline="-80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≤0.1ppb</a:t>
                      </a:r>
                      <a:endParaRPr sz="1300" baseline="-8013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baseline="-23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900" kern="0" spc="0" baseline="-23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ons</a:t>
                      </a:r>
                      <a:r>
                        <a:rPr sz="900" kern="0" spc="10" baseline="-23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100G,400G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745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6269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440×715×1190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" name="textbox 614"/>
          <p:cNvSpPr/>
          <p:nvPr/>
        </p:nvSpPr>
        <p:spPr>
          <a:xfrm>
            <a:off x="5649747" y="14199590"/>
            <a:ext cx="32575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cificati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16" name="textbox 616"/>
          <p:cNvSpPr/>
          <p:nvPr/>
        </p:nvSpPr>
        <p:spPr>
          <a:xfrm>
            <a:off x="5666613" y="14126793"/>
            <a:ext cx="32956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membrane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18" name="textbox 618"/>
          <p:cNvSpPr/>
          <p:nvPr/>
        </p:nvSpPr>
        <p:spPr>
          <a:xfrm>
            <a:off x="5537200" y="14199590"/>
            <a:ext cx="95885" cy="11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20" name="textbox 620"/>
          <p:cNvSpPr/>
          <p:nvPr/>
        </p:nvSpPr>
        <p:spPr>
          <a:xfrm>
            <a:off x="5537200" y="14138833"/>
            <a:ext cx="99694" cy="9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RO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22" name="textbox 622"/>
          <p:cNvSpPr/>
          <p:nvPr/>
        </p:nvSpPr>
        <p:spPr>
          <a:xfrm>
            <a:off x="5862269" y="12485090"/>
            <a:ext cx="590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24" name="textbox 624"/>
          <p:cNvSpPr/>
          <p:nvPr/>
        </p:nvSpPr>
        <p:spPr>
          <a:xfrm>
            <a:off x="5865419" y="12396190"/>
            <a:ext cx="5651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626" name="picture 6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21603" y="12408890"/>
            <a:ext cx="52425" cy="153136"/>
          </a:xfrm>
          <a:prstGeom prst="rect">
            <a:avLst/>
          </a:prstGeom>
        </p:spPr>
      </p:pic>
      <p:sp>
        <p:nvSpPr>
          <p:cNvPr id="628" name="textbox 628"/>
          <p:cNvSpPr/>
          <p:nvPr/>
        </p:nvSpPr>
        <p:spPr>
          <a:xfrm>
            <a:off x="5783326" y="12514274"/>
            <a:ext cx="61594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29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30" name="textbox 630"/>
          <p:cNvSpPr/>
          <p:nvPr/>
        </p:nvSpPr>
        <p:spPr>
          <a:xfrm>
            <a:off x="5785027" y="12396190"/>
            <a:ext cx="6032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632" name="picture 6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04357" y="12408890"/>
            <a:ext cx="35738" cy="153136"/>
          </a:xfrm>
          <a:prstGeom prst="rect">
            <a:avLst/>
          </a:prstGeom>
        </p:spPr>
      </p:pic>
      <p:sp>
        <p:nvSpPr>
          <p:cNvPr id="634" name="textbox 634"/>
          <p:cNvSpPr/>
          <p:nvPr/>
        </p:nvSpPr>
        <p:spPr>
          <a:xfrm>
            <a:off x="5537200" y="12485090"/>
            <a:ext cx="17780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36" name="textbox 636"/>
          <p:cNvSpPr/>
          <p:nvPr/>
        </p:nvSpPr>
        <p:spPr>
          <a:xfrm>
            <a:off x="5537200" y="12396190"/>
            <a:ext cx="177800" cy="11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Appl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638" name="picture 6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585200" y="11531600"/>
            <a:ext cx="1390650" cy="2800350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 rot="21600000">
            <a:off x="5543550" y="10420350"/>
            <a:ext cx="2063750" cy="755650"/>
            <a:chOff x="0" y="0"/>
            <a:chExt cx="2063750" cy="755650"/>
          </a:xfrm>
        </p:grpSpPr>
        <p:pic>
          <p:nvPicPr>
            <p:cNvPr id="640" name="picture 6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063750" cy="755650"/>
            </a:xfrm>
            <a:prstGeom prst="rect">
              <a:avLst/>
            </a:prstGeom>
          </p:spPr>
        </p:pic>
        <p:sp>
          <p:nvSpPr>
            <p:cNvPr id="642" name="textbox 642"/>
            <p:cNvSpPr/>
            <p:nvPr/>
          </p:nvSpPr>
          <p:spPr>
            <a:xfrm>
              <a:off x="-12700" y="-12700"/>
              <a:ext cx="2089150" cy="8045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2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LC-UPS-U60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marL="234950" algn="l" rtl="0" eaLnBrk="0">
                <a:lnSpc>
                  <a:spcPct val="78000"/>
                </a:lnSpc>
                <a:spcBef>
                  <a:spcPts val="997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Floor-standing ultra-</a:t>
              </a: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pure water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28600" algn="l" rtl="0" eaLnBrk="0">
                <a:lnSpc>
                  <a:spcPct val="91000"/>
                </a:lnSpc>
                <a:spcBef>
                  <a:spcPts val="9"/>
                </a:spcBef>
                <a:tabLst/>
              </a:pP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machine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44" name="textbox 644"/>
          <p:cNvSpPr/>
          <p:nvPr/>
        </p:nvSpPr>
        <p:spPr>
          <a:xfrm>
            <a:off x="6242050" y="12742494"/>
            <a:ext cx="442594" cy="101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-10" dirty="0">
                <a:solidFill>
                  <a:srgbClr val="208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Grade Water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picture 6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648" name="table 648"/>
          <p:cNvGraphicFramePr>
            <a:graphicFrameLocks noGrp="1"/>
          </p:cNvGraphicFramePr>
          <p:nvPr/>
        </p:nvGraphicFramePr>
        <p:xfrm>
          <a:off x="5534025" y="11445875"/>
          <a:ext cx="2616200" cy="3206750"/>
        </p:xfrm>
        <a:graphic>
          <a:graphicData uri="http://schemas.openxmlformats.org/drawingml/2006/table">
            <a:tbl>
              <a:tblPr/>
              <a:tblGrid>
                <a:gridCol w="548004"/>
                <a:gridCol w="493394"/>
                <a:gridCol w="1574800"/>
              </a:tblGrid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5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Production</a:t>
                      </a:r>
                      <a:r>
                        <a:rPr sz="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900" kern="0" spc="10" baseline="11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</a:t>
                      </a:r>
                      <a:r>
                        <a:rPr sz="1700" kern="0" spc="10" baseline="-3064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80L/H</a:t>
                      </a:r>
                      <a:endParaRPr sz="1700" baseline="-306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875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1980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7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Drinking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Tap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"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National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5749-2022"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0184" algn="l" rtl="0" eaLnBrk="0">
                        <a:lnSpc>
                          <a:spcPts val="142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baseline="588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0" baseline="588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900" kern="0" spc="0" baseline="-1637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ssure: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1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0.25Mpa&lt;P&lt;0.5Mpa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9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612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Chinese National Standard GB/T6682-2008 and Sich</a:t>
                      </a:r>
                      <a:r>
                        <a:rPr sz="500" kern="0" spc="-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0725" algn="l" rtl="0" eaLnBrk="0">
                        <a:lnSpc>
                          <a:spcPct val="82000"/>
                        </a:lnSpc>
                        <a:spcBef>
                          <a:spcPts val="105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4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Grade Water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607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500" kern="0" spc="60" dirty="0">
                          <a:solidFill>
                            <a:srgbClr val="607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607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500" kern="0" spc="100" dirty="0">
                          <a:solidFill>
                            <a:srgbClr val="607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607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60" dirty="0">
                          <a:solidFill>
                            <a:srgbClr val="607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400" kern="0" spc="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American</a:t>
                      </a:r>
                      <a:r>
                        <a:rPr sz="400" kern="0" spc="6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College</a:t>
                      </a:r>
                      <a:r>
                        <a:rPr sz="400" kern="0" spc="6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400" kern="0" spc="6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Pathologists</a:t>
                      </a:r>
                      <a:r>
                        <a:rPr sz="400" kern="0" spc="6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</a:t>
                      </a:r>
                      <a:r>
                        <a:rPr sz="400" kern="0" spc="6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400" kern="0" spc="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400" kern="0" spc="60" dirty="0">
                          <a:solidFill>
                            <a:srgbClr val="3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1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59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Reach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1158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exceed)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02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500" kern="0" spc="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 pure water standard GB/T33087-20</a:t>
                      </a:r>
                      <a:r>
                        <a:rPr sz="500" kern="0" spc="-10" dirty="0">
                          <a:solidFill>
                            <a:srgbClr val="3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1770" algn="l" rtl="0" eaLnBrk="0">
                        <a:lnSpc>
                          <a:spcPct val="92000"/>
                        </a:lnSpc>
                        <a:spcBef>
                          <a:spcPts val="44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2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"Specifications and Test Methods for High Purity </a:t>
                      </a:r>
                      <a:r>
                        <a:rPr sz="500" kern="0" spc="-10" dirty="0">
                          <a:solidFill>
                            <a:srgbClr val="2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5420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500" kern="0" spc="4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500" kern="0" spc="-10" dirty="0">
                          <a:solidFill>
                            <a:srgbClr val="2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Analysis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1477"/>
                        </a:lnSpc>
                        <a:spcBef>
                          <a:spcPts val="4"/>
                        </a:spcBef>
                        <a:tabLst>
                          <a:tab pos="298450" algn="l"/>
                        </a:tabLst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900" kern="0" spc="0" baseline="74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1474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900" kern="0" spc="0" baseline="7457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≥18.2MΩ-cm@25℃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outlet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7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mililiter</a:t>
                      </a:r>
                      <a:endParaRPr sz="1100" baseline="-473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particles: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ts val="1512"/>
                        </a:lnSpc>
                        <a:tabLst>
                          <a:tab pos="121920" algn="l"/>
                        </a:tabLst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800" kern="0" spc="-10" baseline="-4701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-10" baseline="2315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800" kern="0" spc="-10" baseline="-4701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300" kern="0" spc="-10" baseline="2315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tlet</a:t>
                      </a:r>
                      <a:r>
                        <a:rPr sz="8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2315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heavy</a:t>
                      </a:r>
                      <a:r>
                        <a:rPr sz="8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2315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1300" kern="0" spc="-20" baseline="2315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etal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600" kern="0" spc="-2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≤0.1ppb</a:t>
                      </a:r>
                      <a:endParaRPr sz="1600" baseline="-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membrane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3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2×400G</a:t>
                      </a:r>
                      <a:endParaRPr sz="1000" baseline="-5208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1352"/>
                        </a:lnSpc>
                        <a:tabLst/>
                      </a:pPr>
                      <a:r>
                        <a:rPr sz="1600" kern="0" spc="0" baseline="-1420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0" baseline="266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440×715×1190mm</a:t>
                      </a:r>
                      <a:endParaRPr sz="1100" baseline="266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50" name="textbox 650"/>
          <p:cNvSpPr/>
          <p:nvPr/>
        </p:nvSpPr>
        <p:spPr>
          <a:xfrm>
            <a:off x="5709869" y="13935399"/>
            <a:ext cx="93344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3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nt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652" name="textbox 652"/>
          <p:cNvSpPr/>
          <p:nvPr/>
        </p:nvSpPr>
        <p:spPr>
          <a:xfrm>
            <a:off x="5722245" y="13813085"/>
            <a:ext cx="74930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47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654" name="picture 6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04630" y="13843596"/>
            <a:ext cx="51492" cy="163385"/>
          </a:xfrm>
          <a:prstGeom prst="rect">
            <a:avLst/>
          </a:prstGeom>
        </p:spPr>
      </p:pic>
      <p:sp>
        <p:nvSpPr>
          <p:cNvPr id="656" name="textbox 656"/>
          <p:cNvSpPr/>
          <p:nvPr/>
        </p:nvSpPr>
        <p:spPr>
          <a:xfrm>
            <a:off x="5537200" y="13935399"/>
            <a:ext cx="91439" cy="111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658" name="textbox 658"/>
          <p:cNvSpPr/>
          <p:nvPr/>
        </p:nvSpPr>
        <p:spPr>
          <a:xfrm>
            <a:off x="5537200" y="13830896"/>
            <a:ext cx="78105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660" name="textbox 660"/>
          <p:cNvSpPr/>
          <p:nvPr/>
        </p:nvSpPr>
        <p:spPr>
          <a:xfrm>
            <a:off x="6014592" y="13374623"/>
            <a:ext cx="69214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18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y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62" name="textbox 662"/>
          <p:cNvSpPr/>
          <p:nvPr/>
        </p:nvSpPr>
        <p:spPr>
          <a:xfrm>
            <a:off x="6030461" y="13244143"/>
            <a:ext cx="971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64" name="textbox 664"/>
          <p:cNvSpPr/>
          <p:nvPr/>
        </p:nvSpPr>
        <p:spPr>
          <a:xfrm>
            <a:off x="5968872" y="13336618"/>
            <a:ext cx="6731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5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66" name="textbox 666"/>
          <p:cNvSpPr/>
          <p:nvPr/>
        </p:nvSpPr>
        <p:spPr>
          <a:xfrm>
            <a:off x="5990837" y="13244143"/>
            <a:ext cx="6032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68" name="textbox 668"/>
          <p:cNvSpPr/>
          <p:nvPr/>
        </p:nvSpPr>
        <p:spPr>
          <a:xfrm>
            <a:off x="5925248" y="13336618"/>
            <a:ext cx="6350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8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70" name="textbox 670"/>
          <p:cNvSpPr/>
          <p:nvPr/>
        </p:nvSpPr>
        <p:spPr>
          <a:xfrm>
            <a:off x="5949765" y="13244143"/>
            <a:ext cx="63500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72" name="textbox 672"/>
          <p:cNvSpPr/>
          <p:nvPr/>
        </p:nvSpPr>
        <p:spPr>
          <a:xfrm>
            <a:off x="5829998" y="13336618"/>
            <a:ext cx="6350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8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74" name="textbox 674"/>
          <p:cNvSpPr/>
          <p:nvPr/>
        </p:nvSpPr>
        <p:spPr>
          <a:xfrm>
            <a:off x="5859157" y="13244143"/>
            <a:ext cx="5905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76" name="textbox 676"/>
          <p:cNvSpPr/>
          <p:nvPr/>
        </p:nvSpPr>
        <p:spPr>
          <a:xfrm>
            <a:off x="5778372" y="13336618"/>
            <a:ext cx="6731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5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78" name="textbox 678"/>
          <p:cNvSpPr/>
          <p:nvPr/>
        </p:nvSpPr>
        <p:spPr>
          <a:xfrm>
            <a:off x="5772048" y="13244143"/>
            <a:ext cx="5651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80" name="textbox 680"/>
          <p:cNvSpPr/>
          <p:nvPr/>
        </p:nvSpPr>
        <p:spPr>
          <a:xfrm>
            <a:off x="5687123" y="13336618"/>
            <a:ext cx="11112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0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is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82" name="textbox 682"/>
          <p:cNvSpPr/>
          <p:nvPr/>
        </p:nvSpPr>
        <p:spPr>
          <a:xfrm>
            <a:off x="5690133" y="13244143"/>
            <a:ext cx="100330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ut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84" name="textbox 684"/>
          <p:cNvSpPr/>
          <p:nvPr/>
        </p:nvSpPr>
        <p:spPr>
          <a:xfrm>
            <a:off x="5637307" y="13336618"/>
            <a:ext cx="6540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5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86" name="textbox 686"/>
          <p:cNvSpPr/>
          <p:nvPr/>
        </p:nvSpPr>
        <p:spPr>
          <a:xfrm>
            <a:off x="5653862" y="13244143"/>
            <a:ext cx="6032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88" name="textbox 688"/>
          <p:cNvSpPr/>
          <p:nvPr/>
        </p:nvSpPr>
        <p:spPr>
          <a:xfrm>
            <a:off x="5587872" y="13336618"/>
            <a:ext cx="67310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2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90" name="textbox 690"/>
          <p:cNvSpPr/>
          <p:nvPr/>
        </p:nvSpPr>
        <p:spPr>
          <a:xfrm>
            <a:off x="5575833" y="13256716"/>
            <a:ext cx="62230" cy="9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1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92" name="textbox 692"/>
          <p:cNvSpPr/>
          <p:nvPr/>
        </p:nvSpPr>
        <p:spPr>
          <a:xfrm>
            <a:off x="5537200" y="13372718"/>
            <a:ext cx="7048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26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694" name="textbox 694"/>
          <p:cNvSpPr/>
          <p:nvPr/>
        </p:nvSpPr>
        <p:spPr>
          <a:xfrm>
            <a:off x="5537200" y="13256716"/>
            <a:ext cx="62864" cy="9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96" name="textbox 696"/>
          <p:cNvSpPr/>
          <p:nvPr/>
        </p:nvSpPr>
        <p:spPr>
          <a:xfrm>
            <a:off x="5862269" y="12485090"/>
            <a:ext cx="590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698" name="textbox 698"/>
          <p:cNvSpPr/>
          <p:nvPr/>
        </p:nvSpPr>
        <p:spPr>
          <a:xfrm>
            <a:off x="5865419" y="12396190"/>
            <a:ext cx="56514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700" name="picture 7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21603" y="12408890"/>
            <a:ext cx="52425" cy="153136"/>
          </a:xfrm>
          <a:prstGeom prst="rect">
            <a:avLst/>
          </a:prstGeom>
        </p:spPr>
      </p:pic>
      <p:sp>
        <p:nvSpPr>
          <p:cNvPr id="702" name="textbox 702"/>
          <p:cNvSpPr/>
          <p:nvPr/>
        </p:nvSpPr>
        <p:spPr>
          <a:xfrm>
            <a:off x="5783326" y="12514274"/>
            <a:ext cx="61594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29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704" name="textbox 704"/>
          <p:cNvSpPr/>
          <p:nvPr/>
        </p:nvSpPr>
        <p:spPr>
          <a:xfrm>
            <a:off x="5785027" y="12396190"/>
            <a:ext cx="6032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706" name="picture 7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04357" y="12408890"/>
            <a:ext cx="35738" cy="153136"/>
          </a:xfrm>
          <a:prstGeom prst="rect">
            <a:avLst/>
          </a:prstGeom>
        </p:spPr>
      </p:pic>
      <p:sp>
        <p:nvSpPr>
          <p:cNvPr id="708" name="textbox 708"/>
          <p:cNvSpPr/>
          <p:nvPr/>
        </p:nvSpPr>
        <p:spPr>
          <a:xfrm>
            <a:off x="5537200" y="12485090"/>
            <a:ext cx="17780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710" name="textbox 710"/>
          <p:cNvSpPr/>
          <p:nvPr/>
        </p:nvSpPr>
        <p:spPr>
          <a:xfrm>
            <a:off x="5537200" y="12396190"/>
            <a:ext cx="177800" cy="11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Appl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712" name="picture 7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585200" y="11531600"/>
            <a:ext cx="1390650" cy="2800350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 rot="21600000">
            <a:off x="5543550" y="10420350"/>
            <a:ext cx="2063750" cy="755650"/>
            <a:chOff x="0" y="0"/>
            <a:chExt cx="2063750" cy="755650"/>
          </a:xfrm>
        </p:grpSpPr>
        <p:pic>
          <p:nvPicPr>
            <p:cNvPr id="714" name="picture 7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063750" cy="755650"/>
            </a:xfrm>
            <a:prstGeom prst="rect">
              <a:avLst/>
            </a:prstGeom>
          </p:spPr>
        </p:pic>
        <p:sp>
          <p:nvSpPr>
            <p:cNvPr id="716" name="textbox 716"/>
            <p:cNvSpPr/>
            <p:nvPr/>
          </p:nvSpPr>
          <p:spPr>
            <a:xfrm>
              <a:off x="-12700" y="-12700"/>
              <a:ext cx="2089150" cy="8045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2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LC-UPS-U80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marL="234950" algn="l" rtl="0" eaLnBrk="0">
                <a:lnSpc>
                  <a:spcPct val="78000"/>
                </a:lnSpc>
                <a:spcBef>
                  <a:spcPts val="997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Floor-standing ultra-</a:t>
              </a: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pure water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28600" algn="l" rtl="0" eaLnBrk="0">
                <a:lnSpc>
                  <a:spcPct val="91000"/>
                </a:lnSpc>
                <a:spcBef>
                  <a:spcPts val="9"/>
                </a:spcBef>
                <a:tabLst/>
              </a:pP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machine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picture 7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720" name="textbox 720"/>
          <p:cNvSpPr/>
          <p:nvPr/>
        </p:nvSpPr>
        <p:spPr>
          <a:xfrm>
            <a:off x="5486400" y="10340441"/>
            <a:ext cx="2537460" cy="2924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12750" algn="l" rtl="0" eaLnBrk="0">
              <a:lnSpc>
                <a:spcPts val="2629"/>
              </a:lnSpc>
              <a:tabLst/>
            </a:pPr>
            <a:r>
              <a:rPr sz="1100" b="1" kern="0" spc="280" baseline="38517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CS-10</a:t>
            </a:r>
            <a:r>
              <a:rPr sz="7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b="1" kern="0" spc="-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3atec usdary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80000"/>
              </a:lnSpc>
              <a:spcBef>
                <a:spcPts val="1306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 Ultra-Pure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1000"/>
              </a:lnSpc>
              <a:spcBef>
                <a:spcPts val="245"/>
              </a:spcBef>
              <a:tabLst/>
            </a:pPr>
            <a:r>
              <a:rPr sz="8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Production:10L/h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2000"/>
              </a:lnSpc>
              <a:spcBef>
                <a:spcPts val="242"/>
              </a:spcBef>
              <a:tabLst/>
            </a:pPr>
            <a:r>
              <a:rPr sz="8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  wat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800" kern="0" spc="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output:10L/H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1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(Varies with sourc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water temperature from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700" kern="0" spc="-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30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7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72000"/>
              </a:lnSpc>
              <a:spcBef>
                <a:spcPts val="672"/>
              </a:spcBef>
              <a:tabLst/>
            </a:pPr>
            <a:r>
              <a:rPr sz="800" kern="0" spc="-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temperatur</a:t>
            </a:r>
            <a:r>
              <a:rPr sz="800" kern="0" spc="-4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8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45"/>
              </a:lnSpc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requirement:5~40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38100" algn="l" rtl="0" eaLnBrk="0">
              <a:lnSpc>
                <a:spcPts val="1090"/>
              </a:lnSpc>
              <a:spcBef>
                <a:spcPts val="65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  water     pressure: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≥0.1Mpa(1kg)</a:t>
            </a:r>
            <a:endParaRPr sz="8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90"/>
              </a:lnSpc>
              <a:spcBef>
                <a:spcPts val="510"/>
              </a:spcBef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2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800" kern="0" spc="15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endParaRPr sz="8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90"/>
              </a:lnSpc>
              <a:spcBef>
                <a:spcPts val="110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   laborator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secondary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water(≤0.6us/cm)</a:t>
            </a:r>
            <a:endParaRPr sz="8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90"/>
              </a:lnSpc>
              <a:spcBef>
                <a:spcPts val="867"/>
              </a:spcBef>
              <a:tabLst/>
            </a:pPr>
            <a:r>
              <a:rPr sz="800" kern="0" spc="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dimens</a:t>
            </a:r>
            <a:r>
              <a:rPr sz="8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ions:540*350*860mm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90"/>
              </a:lnSpc>
              <a:spcBef>
                <a:spcPts val="3"/>
              </a:spcBef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weight:40kg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picture 7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724" name="textbox 724"/>
          <p:cNvSpPr/>
          <p:nvPr/>
        </p:nvSpPr>
        <p:spPr>
          <a:xfrm>
            <a:off x="5461000" y="10358094"/>
            <a:ext cx="2562860" cy="2906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31800" algn="l" rtl="0" eaLnBrk="0">
              <a:lnSpc>
                <a:spcPct val="90000"/>
              </a:lnSpc>
              <a:tabLst/>
            </a:pPr>
            <a:r>
              <a:rPr sz="2200" b="1" kern="0" spc="0" baseline="-26044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CS</a:t>
            </a:r>
            <a:r>
              <a:rPr sz="2200" b="1" kern="0" spc="30" baseline="-26044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-20B</a:t>
            </a:r>
            <a:r>
              <a:rPr sz="1700" b="1" kern="0" spc="30" baseline="153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3(</a:t>
            </a:r>
            <a:r>
              <a:rPr sz="1700" b="1" kern="0" spc="0" baseline="153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Secondary</a:t>
            </a:r>
            <a:endParaRPr sz="1700" baseline="15320" dirty="0">
              <a:latin typeface="Arial"/>
              <a:ea typeface="Arial"/>
              <a:cs typeface="Arial"/>
            </a:endParaRPr>
          </a:p>
          <a:p>
            <a:pPr marL="1085850" algn="l" rtl="0" eaLnBrk="0">
              <a:lnSpc>
                <a:spcPct val="74000"/>
              </a:lnSpc>
              <a:spcBef>
                <a:spcPts val="1"/>
              </a:spcBef>
              <a:tabLst/>
            </a:pPr>
            <a:r>
              <a:rPr sz="11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Use)</a:t>
            </a:r>
            <a:endParaRPr sz="11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80000"/>
              </a:lnSpc>
              <a:spcBef>
                <a:spcPts val="1273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 Ultra-Pure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38"/>
              </a:spcBef>
              <a:tabLst/>
            </a:pPr>
            <a:r>
              <a:rPr sz="1100" b="1" kern="0" spc="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water output:20L</a:t>
            </a:r>
            <a:r>
              <a:rPr sz="1100" b="1" kern="0" spc="-10" dirty="0">
                <a:solidFill>
                  <a:srgbClr val="5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/h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2000"/>
              </a:lnSpc>
              <a:spcBef>
                <a:spcPts val="249"/>
              </a:spcBef>
              <a:tabLst/>
            </a:pPr>
            <a:r>
              <a:rPr sz="8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  wat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800" kern="0" spc="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output:20L/H</a:t>
            </a:r>
            <a:endParaRPr sz="8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90"/>
              </a:lnSpc>
              <a:spcBef>
                <a:spcPts val="21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(Varies with sourc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water temperature from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700" kern="0" spc="-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30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7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72000"/>
              </a:lnSpc>
              <a:spcBef>
                <a:spcPts val="672"/>
              </a:spcBef>
              <a:tabLst/>
            </a:pPr>
            <a:r>
              <a:rPr sz="800" kern="0" spc="-3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temperatur</a:t>
            </a:r>
            <a:r>
              <a:rPr sz="800" kern="0" spc="-4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45"/>
              </a:lnSpc>
              <a:tabLst/>
            </a:pP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requirement:5~40</a:t>
            </a:r>
            <a:r>
              <a:rPr sz="800" kern="0" spc="-10" dirty="0">
                <a:solidFill>
                  <a:srgbClr val="508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63500" algn="l" rtl="0" eaLnBrk="0">
              <a:lnSpc>
                <a:spcPts val="1090"/>
              </a:lnSpc>
              <a:spcBef>
                <a:spcPts val="65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   water     pressure: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≥0.1Mpa(1kg)</a:t>
            </a:r>
            <a:endParaRPr sz="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0000"/>
              </a:lnSpc>
              <a:spcBef>
                <a:spcPts val="764"/>
              </a:spcBef>
              <a:tabLst/>
            </a:pPr>
            <a:r>
              <a:rPr sz="800" b="1" kern="0" spc="-2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quality standard</a:t>
            </a:r>
            <a:endParaRPr sz="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17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   laborator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secondary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water(≤0.6us/cm)</a:t>
            </a:r>
            <a:endParaRPr sz="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867"/>
              </a:spcBef>
              <a:tabLst/>
            </a:pPr>
            <a:r>
              <a:rPr sz="800" kern="0" spc="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dimens</a:t>
            </a:r>
            <a:r>
              <a:rPr sz="800" kern="0" spc="-10" dirty="0">
                <a:solidFill>
                  <a:srgbClr val="3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ions:540*350*860mm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090"/>
              </a:lnSpc>
              <a:spcBef>
                <a:spcPts val="3"/>
              </a:spcBef>
              <a:tabLst/>
            </a:pP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800" kern="0" spc="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weight:40kg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2025-07-15T17:45:56Z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2025-07-15T17:46:04</vt:filetime>
  </property>
  <property fmtid="{D5CDD505-2E9C-101B-9397-08002B2CF9AE}" pid="4" name="UsrData">
    <vt:lpwstr>6876234f909bb1001fd08c1awl</vt:lpwstr>
  </property>
</Properties>
</file>