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30249" y="433933"/>
            <a:ext cx="3583940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4900" algn="l" rtl="0" eaLnBrk="0">
              <a:lnSpc>
                <a:spcPct val="81000"/>
              </a:lnSpc>
            </a:pPr>
            <a:r>
              <a:rPr sz="1400" b="1" kern="0" spc="-20" dirty="0">
                <a:solidFill>
                  <a:srgbClr val="207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 steel</a:t>
            </a:r>
            <a:r>
              <a:rPr sz="1400" b="1" kern="0" spc="120" dirty="0">
                <a:solidFill>
                  <a:srgbClr val="207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207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Grade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4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quality galvanized steel s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heet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20699" y="461302"/>
            <a:ext cx="3820795" cy="3732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95400" algn="l" rtl="0" eaLnBrk="0">
              <a:lnSpc>
                <a:spcPct val="82000"/>
              </a:lnSpc>
            </a:pPr>
            <a:r>
              <a:rPr sz="1600" b="1" kern="0" spc="1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Move</a:t>
            </a:r>
            <a:r>
              <a:rPr sz="1600" b="1" kern="0" spc="40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1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34950" algn="l" rtl="0" eaLnBrk="0">
              <a:lnSpc>
                <a:spcPct val="111000"/>
              </a:lnSpc>
              <a:spcBef>
                <a:spcPts val="490"/>
              </a:spcBef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5mm thick</a:t>
            </a: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quality 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 glass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sliding door device adopt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vertical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pulley steel wire rope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structure,stepless</a:t>
            </a:r>
            <a:r>
              <a:rPr sz="9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arbitrary</a:t>
            </a:r>
            <a:r>
              <a:rPr sz="9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3150" algn="l" rtl="0" eaLnBrk="0">
              <a:lnSpc>
                <a:spcPct val="84000"/>
              </a:lnSpc>
              <a:spcBef>
                <a:spcPts val="270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5mm thick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40100" algn="l" rtl="0" eaLnBrk="0">
              <a:lnSpc>
                <a:spcPct val="70000"/>
              </a:lnSpc>
              <a:spcBef>
                <a:spcPts val="1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39465" algn="l" rtl="0" eaLnBrk="0">
              <a:lnSpc>
                <a:spcPts val="77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3987799" y="4411776"/>
            <a:ext cx="556894" cy="346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  <a:spcBef>
                <a:spcPts val="235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7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5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cleaning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505200" y="4455312"/>
            <a:ext cx="413384" cy="236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ct val="81000"/>
              </a:lnSpc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Endurance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14"/>
          <p:cNvSpPr/>
          <p:nvPr/>
        </p:nvSpPr>
        <p:spPr>
          <a:xfrm>
            <a:off x="0" y="0"/>
            <a:ext cx="5080000" cy="5080000"/>
          </a:xfrm>
          <a:prstGeom prst="rect">
            <a:avLst/>
          </a:prstGeom>
          <a:solidFill>
            <a:srgbClr val="EEEF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00" y="1085850"/>
            <a:ext cx="4343400" cy="39624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1174750" y="634085"/>
            <a:ext cx="2475864" cy="203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2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anti-corros</a:t>
            </a:r>
            <a:r>
              <a:rPr sz="1400" b="1" kern="0" spc="-3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 design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81250" y="1657350"/>
            <a:ext cx="2514600" cy="2368550"/>
          </a:xfrm>
          <a:prstGeom prst="rect">
            <a:avLst/>
          </a:prstGeom>
        </p:spPr>
      </p:pic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161925" y="1825625"/>
          <a:ext cx="1929765" cy="2374900"/>
        </p:xfrm>
        <a:graphic>
          <a:graphicData uri="http://schemas.openxmlformats.org/drawingml/2006/table">
            <a:tbl>
              <a:tblPr/>
              <a:tblGrid>
                <a:gridCol w="935355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V/frequency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03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AC220/50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onu(m/h)</a:t>
                      </a:r>
                      <a:r>
                        <a:rPr sz="13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200" kern="0" spc="-10" baseline="1300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</a:t>
                      </a:r>
                      <a:endParaRPr sz="1200" baseline="1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er(mm)</a:t>
                      </a:r>
                      <a:r>
                        <a:rPr sz="8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2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0.3~0.5</a:t>
                      </a:r>
                      <a:endParaRPr sz="12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speed(m/s)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11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Internal</a:t>
                      </a:r>
                      <a:r>
                        <a:rPr sz="7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950*750*1150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2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ts val="765"/>
                        </a:lnSpc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1200*850*1500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177800" y="762000"/>
            <a:ext cx="1924050" cy="768350"/>
            <a:chOff x="0" y="0"/>
            <a:chExt cx="1924050" cy="768350"/>
          </a:xfrm>
        </p:grpSpPr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24050" cy="768350"/>
            </a:xfrm>
            <a:prstGeom prst="rect">
              <a:avLst/>
            </a:prstGeom>
          </p:spPr>
        </p:pic>
        <p:sp>
          <p:nvSpPr>
            <p:cNvPr id="30" name="textbox 30"/>
            <p:cNvSpPr/>
            <p:nvPr/>
          </p:nvSpPr>
          <p:spPr>
            <a:xfrm>
              <a:off x="-12700" y="-12700"/>
              <a:ext cx="1949450" cy="797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00050" algn="l" rtl="0" eaLnBrk="0">
                <a:lnSpc>
                  <a:spcPct val="83000"/>
                </a:lnSpc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SN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TFG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-12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9565" algn="l" rtl="0" eaLnBrk="0">
                <a:lnSpc>
                  <a:spcPct val="85000"/>
                </a:lnSpc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Laborator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</a:t>
              </a:r>
              <a:r>
                <a:rPr sz="9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Fume</a:t>
              </a:r>
              <a:r>
                <a:rPr sz="9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Hood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161925" y="1825625"/>
          <a:ext cx="1929765" cy="2374900"/>
        </p:xfrm>
        <a:graphic>
          <a:graphicData uri="http://schemas.openxmlformats.org/drawingml/2006/table">
            <a:tbl>
              <a:tblPr/>
              <a:tblGrid>
                <a:gridCol w="935355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V/frequency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03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205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AC220/50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algn="l" rtl="0" eaLnBrk="0">
                        <a:lnSpc>
                          <a:spcPct val="99000"/>
                        </a:lnSpc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on(m/h)</a:t>
                      </a: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200" kern="0" spc="0" baseline="13000" dirty="0">
                          <a:solidFill>
                            <a:srgbClr val="204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</a:t>
                      </a:r>
                      <a:endParaRPr sz="1200" baseline="1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er(mm)</a:t>
                      </a:r>
                      <a:r>
                        <a:rPr sz="8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2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0.3~0.5</a:t>
                      </a:r>
                      <a:endParaRPr sz="12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speed(m/s)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10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Internal</a:t>
                      </a:r>
                      <a:r>
                        <a:rPr sz="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r>
                        <a:rPr sz="6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4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1250*750*1150</a:t>
                      </a:r>
                      <a:endParaRPr sz="1000" baseline="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ts val="490"/>
                        </a:lnSpc>
                      </a:pP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indent="127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b="1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b="1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2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1500*850*1500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187325" y="771525"/>
          <a:ext cx="1924050" cy="76835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SN-TFG-15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829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Laboratory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Fume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Hood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81250" y="1651000"/>
            <a:ext cx="2520950" cy="2374900"/>
          </a:xfrm>
          <a:prstGeom prst="rect">
            <a:avLst/>
          </a:prstGeom>
        </p:spPr>
      </p:pic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161925" y="1825625"/>
          <a:ext cx="1929765" cy="2374900"/>
        </p:xfrm>
        <a:graphic>
          <a:graphicData uri="http://schemas.openxmlformats.org/drawingml/2006/table">
            <a:tbl>
              <a:tblPr/>
              <a:tblGrid>
                <a:gridCol w="935355"/>
                <a:gridCol w="99441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V/frequency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03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AC220/50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onu(m/h)</a:t>
                      </a:r>
                      <a:r>
                        <a:rPr sz="13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200" kern="0" spc="-10" baseline="1300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</a:t>
                      </a:r>
                      <a:endParaRPr sz="1200" baseline="1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er(mm)</a:t>
                      </a:r>
                      <a:r>
                        <a:rPr sz="8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3050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2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0.3~0.5</a:t>
                      </a:r>
                      <a:endParaRPr sz="12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speed(m/s)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900"/>
                        </a:lnSpc>
                        <a:spcBef>
                          <a:spcPts val="5"/>
                        </a:spcBef>
                      </a:pPr>
                      <a:r>
                        <a:rPr sz="10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Internal</a:t>
                      </a:r>
                      <a:r>
                        <a:rPr sz="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r>
                        <a:rPr sz="6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4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1550*750*1150</a:t>
                      </a:r>
                      <a:endParaRPr sz="1000" baseline="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ts val="765"/>
                        </a:lnSpc>
                      </a:pP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1800*850*1500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177800" y="762000"/>
            <a:ext cx="1924050" cy="768350"/>
            <a:chOff x="0" y="0"/>
            <a:chExt cx="1924050" cy="768350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24050" cy="768350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1949450" cy="797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00050" algn="l" rtl="0" eaLnBrk="0">
                <a:lnSpc>
                  <a:spcPct val="83000"/>
                </a:lnSpc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SN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TFG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-18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0200" algn="l" rtl="0" eaLnBrk="0">
                <a:lnSpc>
                  <a:spcPct val="85000"/>
                </a:lnSpc>
              </a:pP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Laboratory</a:t>
              </a:r>
              <a:r>
                <a:rPr sz="900" b="1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Fume</a:t>
              </a:r>
              <a:r>
                <a:rPr sz="9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Hood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13000" y="755650"/>
            <a:ext cx="2438400" cy="3562350"/>
          </a:xfrm>
          <a:prstGeom prst="rect">
            <a:avLst/>
          </a:prstGeom>
        </p:spPr>
      </p:pic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168275" y="1825625"/>
          <a:ext cx="1924050" cy="237490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5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kern="0" spc="0" baseline="-5000" dirty="0">
                          <a:solidFill>
                            <a:srgbClr val="205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AC220/50</a:t>
                      </a:r>
                      <a:endParaRPr sz="13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ts val="580"/>
                        </a:lnSpc>
                        <a:spcBef>
                          <a:spcPts val="11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V/frequency  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110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r>
                        <a:rPr sz="1100" kern="0" spc="0" baseline="-1000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</a:t>
                      </a:r>
                      <a:endParaRPr sz="1100" baseline="-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01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8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r>
                        <a:rPr sz="8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0" baseline="400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700" kern="0" spc="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kern="0" spc="0" baseline="400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700" kern="0" spc="2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0.3~0.5</a:t>
                      </a:r>
                      <a:endParaRPr sz="13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speed(m/s)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5000"/>
                        </a:lnSpc>
                      </a:pPr>
                      <a:r>
                        <a:rPr sz="1000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Internal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950*750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b="1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1200*850*2350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196850" y="762000"/>
            <a:ext cx="1905000" cy="762000"/>
            <a:chOff x="0" y="0"/>
            <a:chExt cx="1905000" cy="762000"/>
          </a:xfrm>
        </p:grpSpPr>
        <p:pic>
          <p:nvPicPr>
            <p:cNvPr id="54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05000" cy="762000"/>
            </a:xfrm>
            <a:prstGeom prst="rect">
              <a:avLst/>
            </a:prstGeom>
          </p:spPr>
        </p:pic>
        <p:sp>
          <p:nvSpPr>
            <p:cNvPr id="56" name="textbox 56"/>
            <p:cNvSpPr/>
            <p:nvPr/>
          </p:nvSpPr>
          <p:spPr>
            <a:xfrm>
              <a:off x="-12700" y="-12700"/>
              <a:ext cx="1930400" cy="791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1150" algn="l" rtl="0" eaLnBrk="0">
                <a:lnSpc>
                  <a:spcPct val="83000"/>
                </a:lnSpc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SN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TFG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-12Z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0515" algn="l" rtl="0" eaLnBrk="0">
                <a:lnSpc>
                  <a:spcPct val="85000"/>
                </a:lnSpc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Laborator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</a:t>
              </a:r>
              <a:r>
                <a:rPr sz="9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Fume</a:t>
              </a:r>
              <a:r>
                <a:rPr sz="9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Hood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8" name="textbox 58"/>
          <p:cNvSpPr/>
          <p:nvPr/>
        </p:nvSpPr>
        <p:spPr>
          <a:xfrm>
            <a:off x="222250" y="2551683"/>
            <a:ext cx="546100" cy="134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volume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(m/h)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19350" y="755650"/>
            <a:ext cx="2432050" cy="3556000"/>
          </a:xfrm>
          <a:prstGeom prst="rect">
            <a:avLst/>
          </a:prstGeom>
        </p:spPr>
      </p:pic>
      <p:graphicFrame>
        <p:nvGraphicFramePr>
          <p:cNvPr id="64" name="table 64"/>
          <p:cNvGraphicFramePr>
            <a:graphicFrameLocks noGrp="1"/>
          </p:cNvGraphicFramePr>
          <p:nvPr/>
        </p:nvGraphicFramePr>
        <p:xfrm>
          <a:off x="168275" y="1825625"/>
          <a:ext cx="1924050" cy="237490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5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kern="0" spc="0" baseline="-5000" dirty="0">
                          <a:solidFill>
                            <a:srgbClr val="205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AC220/50</a:t>
                      </a:r>
                      <a:endParaRPr sz="13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ts val="580"/>
                        </a:lnSpc>
                        <a:spcBef>
                          <a:spcPts val="11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V/frequency  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110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r>
                        <a:rPr sz="1100" kern="0" spc="0" baseline="-1000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</a:t>
                      </a:r>
                      <a:endParaRPr sz="1100" baseline="-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01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8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r>
                        <a:rPr sz="8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0" baseline="400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700" kern="0" spc="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kern="0" spc="0" baseline="400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700" kern="0" spc="2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0.3~0.5</a:t>
                      </a:r>
                      <a:endParaRPr sz="13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speed(m/s)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Internal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1250*750*1150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b="1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1500*850*2350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 rot="21600000">
            <a:off x="177800" y="762000"/>
            <a:ext cx="1924050" cy="768350"/>
            <a:chOff x="0" y="0"/>
            <a:chExt cx="1924050" cy="768350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24050" cy="768350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1949450" cy="797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0200" algn="l" rtl="0" eaLnBrk="0">
                <a:lnSpc>
                  <a:spcPct val="83000"/>
                </a:lnSpc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SN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TFG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-15Z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9565" algn="l" rtl="0" eaLnBrk="0">
                <a:lnSpc>
                  <a:spcPct val="85000"/>
                </a:lnSpc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Laborator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</a:t>
              </a:r>
              <a:r>
                <a:rPr sz="9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Fume</a:t>
              </a:r>
              <a:r>
                <a:rPr sz="9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Hood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0" name="textbox 70"/>
          <p:cNvSpPr/>
          <p:nvPr/>
        </p:nvSpPr>
        <p:spPr>
          <a:xfrm>
            <a:off x="222250" y="2551683"/>
            <a:ext cx="546100" cy="134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volume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(m/h)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19350" y="755650"/>
            <a:ext cx="2432050" cy="3562350"/>
          </a:xfrm>
          <a:prstGeom prst="rect">
            <a:avLst/>
          </a:prstGeom>
        </p:spPr>
      </p:pic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168275" y="1825625"/>
          <a:ext cx="1924050" cy="2374900"/>
        </p:xfrm>
        <a:graphic>
          <a:graphicData uri="http://schemas.openxmlformats.org/drawingml/2006/table">
            <a:tbl>
              <a:tblPr/>
              <a:tblGrid>
                <a:gridCol w="19240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1050"/>
                        </a:lnSpc>
                        <a:spcBef>
                          <a:spcPts val="5"/>
                        </a:spcBef>
                      </a:pPr>
                      <a:r>
                        <a:rPr sz="1200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kern="0" spc="0" baseline="-5000" dirty="0">
                          <a:solidFill>
                            <a:srgbClr val="20505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AC220/50</a:t>
                      </a:r>
                      <a:endParaRPr sz="1300" baseline="-5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ts val="580"/>
                        </a:lnSpc>
                        <a:spcBef>
                          <a:spcPts val="11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V/frequency  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110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000"/>
                        </a:lnSpc>
                        <a:spcBef>
                          <a:spcPts val="0"/>
                        </a:spcBef>
                      </a:pPr>
                      <a:r>
                        <a:rPr sz="11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1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r>
                        <a:rPr sz="1100" kern="0" spc="0" baseline="-10000" dirty="0">
                          <a:solidFill>
                            <a:srgbClr val="2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</a:t>
                      </a:r>
                      <a:endParaRPr sz="1100" baseline="-10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ts val="101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Exhaust</a:t>
                      </a:r>
                      <a:r>
                        <a:rPr sz="8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r>
                        <a:rPr sz="8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30506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0" baseline="400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700" kern="0" spc="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kern="0" spc="0" baseline="400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</a:t>
                      </a:r>
                      <a:r>
                        <a:rPr sz="700" kern="0" spc="20" dirty="0">
                          <a:solidFill>
                            <a:srgbClr val="3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0.3~0.5</a:t>
                      </a:r>
                      <a:endParaRPr sz="1300" baseline="-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speed(m/s)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0" baseline="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4295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Internal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1550*750*1150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b="1" kern="0" spc="0" baseline="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300" kern="0" spc="-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1800*850*2350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190500" y="762000"/>
            <a:ext cx="1911350" cy="762000"/>
            <a:chOff x="0" y="0"/>
            <a:chExt cx="1911350" cy="762000"/>
          </a:xfrm>
        </p:grpSpPr>
        <p:pic>
          <p:nvPicPr>
            <p:cNvPr id="78" name="picture 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11350" cy="762000"/>
            </a:xfrm>
            <a:prstGeom prst="rect">
              <a:avLst/>
            </a:prstGeom>
          </p:spPr>
        </p:pic>
        <p:sp>
          <p:nvSpPr>
            <p:cNvPr id="80" name="textbox 80"/>
            <p:cNvSpPr/>
            <p:nvPr/>
          </p:nvSpPr>
          <p:spPr>
            <a:xfrm>
              <a:off x="-12700" y="-12700"/>
              <a:ext cx="1936750" cy="791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7500" algn="l" rtl="0" eaLnBrk="0">
                <a:lnSpc>
                  <a:spcPct val="83000"/>
                </a:lnSpc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SN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TFG</a:t>
              </a:r>
              <a:r>
                <a:rPr sz="17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-18Z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6865" algn="l" rtl="0" eaLnBrk="0">
                <a:lnSpc>
                  <a:spcPct val="85000"/>
                </a:lnSpc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Laborator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</a:t>
              </a:r>
              <a:r>
                <a:rPr sz="9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Fume</a:t>
              </a:r>
              <a:r>
                <a:rPr sz="9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Hood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82" name="textbox 82"/>
          <p:cNvSpPr/>
          <p:nvPr/>
        </p:nvSpPr>
        <p:spPr>
          <a:xfrm>
            <a:off x="222250" y="2551683"/>
            <a:ext cx="546100" cy="134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volume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(m/h)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2805</Words>
  <Application>WPS 演示</Application>
  <PresentationFormat/>
  <Paragraphs>252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2025-06-24T08:37:21Z</dcterms:created>
  <dcterms:modified xsi:type="dcterms:W3CDTF">2025-06-24T08:37:21Z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2025-06-24T16:35:27Z</vt:filetime>
  </property>
  <property fmtid="{D5CDD505-2E9C-101B-9397-08002B2CF9AE}" pid="4" name="UsrData">
    <vt:lpwstr>685a634a697063001f9673ecwl</vt:lpwstr>
  </property>
  <property fmtid="{D5CDD505-2E9C-101B-9397-08002B2CF9AE}" pid="5" name="ICV">
    <vt:lpwstr>97F22542DA8541A182F5CCB3D467E039_12</vt:lpwstr>
  </property>
  <property fmtid="{D5CDD505-2E9C-101B-9397-08002B2CF9AE}" pid="6" name="KSOProductBuildVer">
    <vt:lpwstr>2052-12.1.0.21541</vt:lpwstr>
  </property>
</Properties>
</file>