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5441950" cy="61150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9" Type="http://schemas.openxmlformats.org/officeDocument/2006/relationships/viewProps" Target="viewProps.xml"/><Relationship Id="rId18" Type="http://schemas.openxmlformats.org/officeDocument/2006/relationships/tableStyles" Target="tableStyles.xml"/><Relationship Id="rId17" Type="http://schemas.openxmlformats.org/officeDocument/2006/relationships/presProps" Target="presProps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396982" y="2533074"/>
            <a:ext cx="2903854" cy="276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5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6000"/>
              </a:lnSpc>
              <a:tabLst/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wZZz</a:t>
            </a: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97"/>
              </a:lnSpc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自动地光仅</a:t>
            </a:r>
            <a:endParaRPr sz="400" dirty="0">
              <a:latin typeface="FangSong"/>
              <a:ea typeface="FangSong"/>
              <a:cs typeface="FangSong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2387600" algn="l" rtl="0" eaLnBrk="0">
              <a:lnSpc>
                <a:spcPts val="606"/>
              </a:lnSpc>
              <a:spcBef>
                <a:spcPts val="5"/>
              </a:spcBef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-00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yY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sp>
        <p:nvSpPr>
          <p:cNvPr id="4" name="textbox 4"/>
          <p:cNvSpPr/>
          <p:nvPr/>
        </p:nvSpPr>
        <p:spPr>
          <a:xfrm>
            <a:off x="3829044" y="3863901"/>
            <a:ext cx="1040764" cy="2082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5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6350" algn="l" rtl="0" eaLnBrk="0">
              <a:lnSpc>
                <a:spcPct val="85000"/>
              </a:lnSpc>
              <a:tabLst/>
            </a:pP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INIESA re</a:t>
            </a:r>
            <a:r>
              <a:rPr sz="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ceives electrical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items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438672" y="2609870"/>
            <a:ext cx="323850" cy="24760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87433" y="2527315"/>
            <a:ext cx="215936" cy="10791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263917" y="3257553"/>
            <a:ext cx="1809720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419084" y="1196964"/>
          <a:ext cx="4596765" cy="4711065"/>
        </p:xfrm>
        <a:graphic>
          <a:graphicData uri="http://schemas.openxmlformats.org/drawingml/2006/table">
            <a:tbl>
              <a:tblPr/>
              <a:tblGrid>
                <a:gridCol w="1292225"/>
                <a:gridCol w="1746250"/>
                <a:gridCol w="1558289"/>
              </a:tblGrid>
              <a:tr h="2698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6725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nstrument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7550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WZZ-2S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166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WZZ-2B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5925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 Mo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 rotation,Sugar con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tent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70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 rota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nstrument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ht source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 Emitting Diode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(LE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D)+Interference filter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43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Working waveleng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140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589nm(Sodium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spectrum)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672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 ran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+45°(Optical rotation)±120°Z(Sugar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0" algn="l" rtl="0" eaLnBrk="0">
                        <a:lnSpc>
                          <a:spcPct val="73000"/>
                        </a:lnSpc>
                        <a:spcBef>
                          <a:spcPts val="6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±45°optical</a:t>
                      </a:r>
                      <a:r>
                        <a:rPr sz="8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67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 readi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315" indent="-132714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0.001°(Optical rotation)0.01°Z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(Sugar  c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ontent)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0.002°(Optical</a:t>
                      </a:r>
                      <a:r>
                        <a:rPr sz="8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tation)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1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5925" algn="l" rtl="0" eaLnBrk="0">
                        <a:lnSpc>
                          <a:spcPts val="99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Indication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Error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±(0.01+mea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sured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value×0.05%)°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2750" algn="l" rtl="0" eaLnBrk="0">
                        <a:lnSpc>
                          <a:spcPct val="93000"/>
                        </a:lnSpc>
                        <a:spcBef>
                          <a:spcPts val="88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(Optical</a:t>
                      </a:r>
                      <a:r>
                        <a:rPr sz="800" kern="0" spc="3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ion)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7950" algn="l" rtl="0" eaLnBrk="0">
                        <a:lnSpc>
                          <a:spcPct val="95000"/>
                        </a:lnSpc>
                        <a:spcBef>
                          <a:spcPts val="14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±(0.03+meas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ured</a:t>
                      </a:r>
                      <a:r>
                        <a:rPr sz="8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value×0.05%)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196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Z(Sugar</a:t>
                      </a:r>
                      <a:r>
                        <a:rPr sz="8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±(0.01+measur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ed value×0.05%)</a:t>
                      </a:r>
                      <a:r>
                        <a:rPr sz="800" kern="0" spc="-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°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Repeatability(Standard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28625" algn="l" rtl="0" eaLnBrk="0">
                        <a:lnSpc>
                          <a:spcPct val="73000"/>
                        </a:lnSpc>
                        <a:spcBef>
                          <a:spcPts val="4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deviation</a:t>
                      </a:r>
                      <a:r>
                        <a:rPr sz="8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1350" algn="l" rtl="0" eaLnBrk="0">
                        <a:lnSpc>
                          <a:spcPts val="98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≤0.002°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500" algn="l" rtl="0" eaLnBrk="0">
                        <a:lnSpc>
                          <a:spcPts val="98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≤0.01°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1912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6364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5-inch LCD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4325" algn="l" rtl="0" eaLnBrk="0">
                        <a:lnSpc>
                          <a:spcPts val="99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test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5364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100mm/200mm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Ordinary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209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Sample transmit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tance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50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1%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7865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10%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1525" indent="-203200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Communica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Interface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4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4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Optonal dedicated pri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nter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1914" algn="l" rtl="0" eaLnBrk="0">
                        <a:lnSpc>
                          <a:spcPts val="1007"/>
                        </a:lnSpc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(RD-TH32SC)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700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RS232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449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Sup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220V±22V,50Hz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 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6725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0600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mm×320m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m×220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9440" indent="-82550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48764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28kg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6725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nstrument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6364" algn="l" rtl="0" eaLnBrk="0">
                        <a:lnSpc>
                          <a:spcPts val="99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0.05</a:t>
                      </a:r>
                      <a:r>
                        <a:rPr sz="8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4"/>
          <p:cNvSpPr/>
          <p:nvPr/>
        </p:nvSpPr>
        <p:spPr>
          <a:xfrm>
            <a:off x="1006490" y="490336"/>
            <a:ext cx="3089910" cy="5295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32765" algn="l" rtl="0" eaLnBrk="0">
              <a:lnSpc>
                <a:spcPct val="82000"/>
              </a:lnSpc>
              <a:tabLst/>
            </a:pPr>
            <a:r>
              <a:rPr sz="1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900" b="1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2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data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clear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intuiti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ve,capable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saving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results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6"/>
          <p:cNvGraphicFramePr>
            <a:graphicFrameLocks noGrp="1"/>
          </p:cNvGraphicFramePr>
          <p:nvPr/>
        </p:nvGraphicFramePr>
        <p:xfrm>
          <a:off x="412750" y="790557"/>
          <a:ext cx="4615815" cy="4445000"/>
        </p:xfrm>
        <a:graphic>
          <a:graphicData uri="http://schemas.openxmlformats.org/drawingml/2006/table">
            <a:tbl>
              <a:tblPr/>
              <a:tblGrid>
                <a:gridCol w="1292225"/>
                <a:gridCol w="1745614"/>
                <a:gridCol w="1577975"/>
              </a:tblGrid>
              <a:tr h="2698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2275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50" algn="l" rtl="0" eaLnBrk="0">
                        <a:lnSpc>
                          <a:spcPts val="100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WZZ-1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2305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WZZ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-3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2275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 Mo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90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 rota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indent="24765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 rotation,spec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ific rotation,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concentration,sugar</a:t>
                      </a:r>
                      <a:r>
                        <a:rPr sz="8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nstrument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 source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1714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Sodium light+co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lor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067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Working waveleng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075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589nm(sodium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spectral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3075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 ran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315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±45°optical</a:t>
                      </a:r>
                      <a:r>
                        <a:rPr sz="8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307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 readi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1714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0.001°(optical</a:t>
                      </a:r>
                      <a:r>
                        <a:rPr sz="8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tation)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2275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Indication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Error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355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+(0.01+measured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value×0.05%)(optica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Repeatability(stand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34975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deviation</a:t>
                      </a:r>
                      <a:r>
                        <a:rPr sz="8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0" algn="l" rtl="0" eaLnBrk="0">
                        <a:lnSpc>
                          <a:spcPts val="98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≤0.01°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9434" algn="l" rtl="0" eaLnBrk="0">
                        <a:lnSpc>
                          <a:spcPts val="98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≤0.003°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5475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8350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8600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Dot matrix LCD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0675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test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1714" algn="l" rtl="0" eaLnBrk="0">
                        <a:lnSpc>
                          <a:spcPct val="9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100mm/200mm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Ordinary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8440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Sample transmit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tance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115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10%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834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10%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7875" indent="-203200" algn="l" rtl="0" eaLnBrk="0">
                        <a:lnSpc>
                          <a:spcPct val="9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Communica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Interface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94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40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RS232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084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Sup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114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220V±22V,50H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z±1Hz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3075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50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mm×320m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m×220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5790" indent="-8255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835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29kg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8580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28kg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2275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2714" algn="l" rtl="0" eaLnBrk="0">
                        <a:lnSpc>
                          <a:spcPts val="99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0.05</a:t>
                      </a:r>
                      <a:r>
                        <a:rPr sz="8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8"/>
          <p:cNvGraphicFramePr>
            <a:graphicFrameLocks noGrp="1"/>
          </p:cNvGraphicFramePr>
          <p:nvPr/>
        </p:nvGraphicFramePr>
        <p:xfrm>
          <a:off x="361933" y="2473307"/>
          <a:ext cx="4699000" cy="2222499"/>
        </p:xfrm>
        <a:graphic>
          <a:graphicData uri="http://schemas.openxmlformats.org/drawingml/2006/table">
            <a:tbl>
              <a:tblPr/>
              <a:tblGrid>
                <a:gridCol w="1120775"/>
                <a:gridCol w="3578225"/>
              </a:tblGrid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8425" algn="l" rtl="0" eaLnBrk="0">
                        <a:lnSpc>
                          <a:spcPts val="851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型号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WXG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0975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 Mode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 rotation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464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urce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20675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optional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Sodium Lamp+Color Filter,Wave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 589nm/LED Lamp,Wavelength 589nm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002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 range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906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±180°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Graduation Plate Grid Value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1°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0190" indent="-23431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Graduation Plate Vernier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Reading Value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91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0.05°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11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0190" indent="-6921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Magnifying Glass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Magnification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92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4×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097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Test Tube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100mm/200mm</a:t>
                      </a:r>
                      <a:r>
                        <a:rPr sz="11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Ordinary</a:t>
                      </a:r>
                      <a:r>
                        <a:rPr sz="11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622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Supply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220V±22V,5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0Hz±1Hz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0025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7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540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×220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×3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 weight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795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5kg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textbox 20"/>
          <p:cNvSpPr/>
          <p:nvPr/>
        </p:nvSpPr>
        <p:spPr>
          <a:xfrm>
            <a:off x="339740" y="1560155"/>
            <a:ext cx="3408045" cy="787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6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18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8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732914" algn="l" rtl="0" eaLnBrk="0">
              <a:lnSpc>
                <a:spcPct val="82000"/>
              </a:lnSpc>
              <a:spcBef>
                <a:spcPts val="934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"/>
              </a:spcBef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</a:t>
            </a: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e:Polarimeter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le 22"/>
          <p:cNvGraphicFramePr>
            <a:graphicFrameLocks noGrp="1"/>
          </p:cNvGraphicFramePr>
          <p:nvPr/>
        </p:nvGraphicFramePr>
        <p:xfrm>
          <a:off x="361933" y="882669"/>
          <a:ext cx="4699000" cy="4044315"/>
        </p:xfrm>
        <a:graphic>
          <a:graphicData uri="http://schemas.openxmlformats.org/drawingml/2006/table">
            <a:tbl>
              <a:tblPr/>
              <a:tblGrid>
                <a:gridCol w="1050925"/>
                <a:gridCol w="1822450"/>
                <a:gridCol w="1825625"/>
              </a:tblGrid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944" algn="l" rtl="0" eaLnBrk="0">
                        <a:lnSpc>
                          <a:spcPts val="11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69" algn="l" rtl="0" eaLnBrk="0">
                        <a:lnSpc>
                          <a:spcPts val="11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SGW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369" algn="l" rtl="0" eaLnBrk="0">
                        <a:lnSpc>
                          <a:spcPts val="11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SGW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8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 Mo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 rotation,specific rotation,concen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tration,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sugar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322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 rotation,specific rotation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,concentration,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sugar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 source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Emitting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Diode</a:t>
                      </a:r>
                      <a:r>
                        <a:rPr sz="6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)+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Interference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Fiter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Emitting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Diode</a:t>
                      </a:r>
                      <a:r>
                        <a:rPr sz="6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)+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Interference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Fiter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Working waveleng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589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nm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Sodium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9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spectrum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589nm(Sodi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um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spectrum)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 ran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tabLst/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±45°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±120°Z(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sugar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±45°opical rotation±120°Z(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sugar content)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54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" algn="l" rtl="0" eaLnBrk="0">
                        <a:lnSpc>
                          <a:spcPct val="76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reading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0.001°(optical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tation)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0.001'(optical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tation)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944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Indication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7944" algn="l" rtl="0" eaLnBrk="0">
                        <a:lnSpc>
                          <a:spcPts val="969"/>
                        </a:lnSpc>
                        <a:tabLst/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Error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±0.01(when-15≤optica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7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rotations15°)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5400" indent="12064" algn="l" rtl="0" eaLnBrk="0">
                        <a:lnSpc>
                          <a:spcPct val="105000"/>
                        </a:lnSpc>
                        <a:spcBef>
                          <a:spcPts val="11"/>
                        </a:spcBef>
                        <a:tabLst/>
                      </a:pP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±0.02°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when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is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less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than-15°or greater than+15°;oth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erwise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just" rtl="0" eaLnBrk="0">
                        <a:lnSpc>
                          <a:spcPct val="10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±0.01(-15°≤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7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rotations≤15°”)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±0.02°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when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rotation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is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less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than-15°or greater than+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15°;otherwise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11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Repeatability(stan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dard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deviation</a:t>
                      </a:r>
                      <a:r>
                        <a:rPr sz="7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0.002°(Optical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tation)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0.002°(optical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tation)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3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control ra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ts val="43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---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ts val="86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15℃~30℃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contr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 accuracy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ts val="43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---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ts val="85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±0.5℃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944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7-inch color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LCD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touch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7-inch color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LCD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touch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944" algn="l" rtl="0" eaLnBrk="0">
                        <a:lnSpc>
                          <a:spcPts val="8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test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800" algn="l" rtl="0" eaLnBrk="0">
                        <a:lnSpc>
                          <a:spcPts val="113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kern="0" spc="20" baseline="1077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r>
                        <a:rPr sz="1400" kern="0" spc="0" baseline="1077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1400" kern="0" spc="20" baseline="1077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/200</a:t>
                      </a:r>
                      <a:r>
                        <a:rPr sz="1400" kern="0" spc="0" baseline="1077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baseline="1077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Ordinary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baseline="1077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300" kern="0" spc="0" baseline="-442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300" kern="0" spc="20" baseline="-442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1300" kern="0" spc="0" baseline="-442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controlled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-442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endParaRPr sz="1300" baseline="-442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7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Minimum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sample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transmittance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ts val="111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1%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ts val="111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1%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48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Communicaton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" algn="l" rtl="0" eaLnBrk="0">
                        <a:lnSpc>
                          <a:spcPct val="95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Interface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RS232/USB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RS232/USB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944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Data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stora</a:t>
                      </a: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r>
                        <a:rPr sz="9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group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group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944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220V±22V,50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220V±22V,50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8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Instument</a:t>
                      </a:r>
                      <a:r>
                        <a:rPr sz="7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ts val="8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718mm×400mm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×220mm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ts val="8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718mm×400mm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×220mm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7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35kg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35kg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ts val="8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0.02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" algn="l" rtl="0" eaLnBrk="0">
                        <a:lnSpc>
                          <a:spcPts val="87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0.02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" name="textbox 24"/>
          <p:cNvSpPr/>
          <p:nvPr/>
        </p:nvSpPr>
        <p:spPr>
          <a:xfrm>
            <a:off x="3248009" y="3299970"/>
            <a:ext cx="1393825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1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100mm/200mm ordinary 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ype,100mm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9725" y="666750"/>
            <a:ext cx="4762500" cy="478155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206625" y="3035290"/>
            <a:ext cx="2597134" cy="1358916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1000109" y="1066825"/>
            <a:ext cx="3102610" cy="5314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4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39800" algn="l" rtl="0" eaLnBrk="0">
              <a:lnSpc>
                <a:spcPct val="81000"/>
              </a:lnSpc>
              <a:tabLst/>
            </a:pPr>
            <a:r>
              <a:rPr sz="21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21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2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0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data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clear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intuiti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ve,capable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saving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results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39825" y="2393941"/>
            <a:ext cx="850915" cy="116841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0225" y="2752728"/>
            <a:ext cx="4305300" cy="2209805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460375" y="1165438"/>
            <a:ext cx="4349115" cy="11118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 rang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e:±45°(optical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rotation)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40"/>
              </a:lnSpc>
              <a:spcBef>
                <a:spcPts val="748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Minimum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:0.001°(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optical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40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spcBef>
                <a:spcPts val="606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Allowable  error  of  indication:±(0.01+measured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value×0.05%)(optical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rotation)       )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399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Repeatability(standard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viation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8):≤0.01°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0975" y="517525"/>
            <a:ext cx="5080000" cy="5080000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466725" y="1427150"/>
            <a:ext cx="3059429" cy="1205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5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77000"/>
              </a:lnSpc>
              <a:tabLst/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range:Soil 45°</a:t>
            </a:r>
            <a:endParaRPr sz="12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ts val="1484"/>
              </a:lnSpc>
              <a:tabLst/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(optical ro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tation)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spcBef>
                <a:spcPts val="10"/>
              </a:spcBef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Minimum reading:0.002°(optic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31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10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ts val="1431"/>
              </a:lnSpc>
              <a:spcBef>
                <a:spcPts val="419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Indication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error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:±(0.01+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×0.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05%)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382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Repeatability(standard  deviation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8)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:≤0.01°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1793875" y="523875"/>
            <a:ext cx="3454400" cy="704850"/>
          </a:xfrm>
          <a:prstGeom prst="rect">
            <a:avLst/>
          </a:prstGeom>
          <a:solidFill>
            <a:srgbClr val="1C53A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812165" algn="l" rtl="0" eaLnBrk="0">
              <a:lnSpc>
                <a:spcPct val="82000"/>
              </a:lnSpc>
              <a:spcBef>
                <a:spcPts val="4"/>
              </a:spcBef>
              <a:tabLst/>
            </a:pPr>
            <a:r>
              <a:rPr sz="3600" b="1" i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WZZ-2B</a:t>
            </a:r>
            <a:endParaRPr sz="3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0975" y="517525"/>
            <a:ext cx="5080000" cy="5080000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460375" y="1522653"/>
            <a:ext cx="4059554" cy="1116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Soil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45°(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optical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),±120°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Z(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sugar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spcBef>
                <a:spcPts val="1205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Minimum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:0.001°(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optical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),0.001°Z(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sugar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7000"/>
              </a:lnSpc>
              <a:spcBef>
                <a:spcPts val="666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Allowed   error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indicated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:±(0.01+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measured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×0.05%)°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optical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spcBef>
                <a:spcPts val="1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Repeatability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deviation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8):≤0.003°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1628775" y="523875"/>
            <a:ext cx="3625850" cy="704850"/>
          </a:xfrm>
          <a:prstGeom prst="rect">
            <a:avLst/>
          </a:prstGeom>
          <a:solidFill>
            <a:srgbClr val="1C53A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7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36014" algn="l" rtl="0" eaLnBrk="0">
              <a:lnSpc>
                <a:spcPct val="82000"/>
              </a:lnSpc>
              <a:tabLst/>
            </a:pPr>
            <a:r>
              <a:rPr sz="3600" b="1" i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WZZ-3</a:t>
            </a:r>
            <a:endParaRPr sz="3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0975" y="517525"/>
            <a:ext cx="5080000" cy="5080000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460375" y="1476502"/>
            <a:ext cx="3910329" cy="14789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8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Range:±45°(Optical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Rotation)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378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±120°Z(Sugar        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Content)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212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Minimum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Reading:0.001°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(Optical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Rotation)0.01°Z(Sugar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Content)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spcBef>
                <a:spcPts val="572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Indication</a:t>
            </a:r>
            <a:r>
              <a:rPr sz="10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Error:±(0.01+Mea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sured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Value×0.05%)(Optical</a:t>
            </a:r>
            <a:r>
              <a:rPr sz="10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Rotation)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indent="958214" algn="l" rtl="0" eaLnBrk="0">
              <a:lnSpc>
                <a:spcPct val="196000"/>
              </a:lnSpc>
              <a:spcBef>
                <a:spcPts val="176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±(0.03+measured   value×0.05%)Z(Sugar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nt)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Repeatability(Standard deviation 8):≤0.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002°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1717675" y="523875"/>
            <a:ext cx="3530600" cy="704850"/>
          </a:xfrm>
          <a:prstGeom prst="rect">
            <a:avLst/>
          </a:prstGeom>
          <a:solidFill>
            <a:srgbClr val="1D54A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7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01064" algn="l" rtl="0" eaLnBrk="0">
              <a:lnSpc>
                <a:spcPct val="82000"/>
              </a:lnSpc>
              <a:tabLst/>
            </a:pPr>
            <a:r>
              <a:rPr sz="3600" b="1" i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WZZ-2S</a:t>
            </a:r>
            <a:endParaRPr sz="3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0975" y="517525"/>
            <a:ext cx="5080000" cy="5080000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2524125" y="523875"/>
            <a:ext cx="2730500" cy="476250"/>
          </a:xfrm>
          <a:prstGeom prst="rect">
            <a:avLst/>
          </a:prstGeom>
          <a:solidFill>
            <a:srgbClr val="073D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457200" algn="l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25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Polarimeter</a:t>
            </a:r>
            <a:endParaRPr sz="2500" dirty="0">
              <a:latin typeface="Arial"/>
              <a:ea typeface="Arial"/>
              <a:cs typeface="Arial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454025" y="1171575"/>
            <a:ext cx="2546350" cy="368300"/>
            <a:chOff x="0" y="0"/>
            <a:chExt cx="2546350" cy="368300"/>
          </a:xfrm>
        </p:grpSpPr>
        <p:pic>
          <p:nvPicPr>
            <p:cNvPr id="60" name="picture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546350" cy="368300"/>
            </a:xfrm>
            <a:prstGeom prst="rect">
              <a:avLst/>
            </a:prstGeom>
          </p:spPr>
        </p:pic>
        <p:sp>
          <p:nvSpPr>
            <p:cNvPr id="62" name="textbox 62"/>
            <p:cNvSpPr/>
            <p:nvPr/>
          </p:nvSpPr>
          <p:spPr>
            <a:xfrm>
              <a:off x="-12700" y="-12700"/>
              <a:ext cx="2571750" cy="3981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66700" algn="l" rtl="0" eaLnBrk="0">
                <a:lnSpc>
                  <a:spcPct val="81000"/>
                </a:lnSpc>
                <a:spcBef>
                  <a:spcPts val="6"/>
                </a:spcBef>
                <a:tabLst/>
              </a:pPr>
              <a:r>
                <a:rPr sz="11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WXG-4(Sodium</a:t>
              </a:r>
              <a:r>
                <a:rPr sz="11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 Sou</a:t>
              </a:r>
              <a:r>
                <a:rPr sz="11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rce)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4" name="textbox 64"/>
          <p:cNvSpPr/>
          <p:nvPr/>
        </p:nvSpPr>
        <p:spPr>
          <a:xfrm>
            <a:off x="498475" y="1672564"/>
            <a:ext cx="1759585" cy="5092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6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7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mode:Polarimetry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93000"/>
              </a:lnSpc>
              <a:spcBef>
                <a:spcPts val="120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ht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Source:Sodium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Lamp+Color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Wavelength</a:t>
            </a:r>
            <a:r>
              <a:rPr sz="7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589nm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0975" y="517525"/>
            <a:ext cx="5080000" cy="5080000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485775" y="1217498"/>
            <a:ext cx="2272664" cy="10712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647"/>
              </a:lnSpc>
              <a:tabLst/>
            </a:pPr>
            <a:r>
              <a:rPr sz="1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WXG-4 (LED</a:t>
            </a:r>
            <a:r>
              <a:rPr sz="1800" b="1" kern="0" spc="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lamp)</a:t>
            </a:r>
            <a:endParaRPr sz="1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216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7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mode:Polarimetry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756"/>
              </a:spcBef>
              <a:tabLst/>
            </a:pPr>
            <a:r>
              <a:rPr sz="700" kern="0" spc="0" dirty="0">
                <a:solidFill>
                  <a:srgbClr val="5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700" kern="0" spc="120" dirty="0">
                <a:solidFill>
                  <a:srgbClr val="5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5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700" kern="0" spc="100" dirty="0">
                <a:solidFill>
                  <a:srgbClr val="5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5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700" kern="0" spc="-10" dirty="0">
                <a:solidFill>
                  <a:srgbClr val="5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ource:LED</a:t>
            </a:r>
            <a:r>
              <a:rPr sz="700" kern="0" spc="130" dirty="0">
                <a:solidFill>
                  <a:srgbClr val="5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5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lamp,wavelength</a:t>
            </a:r>
            <a:r>
              <a:rPr sz="700" kern="0" spc="110" dirty="0">
                <a:solidFill>
                  <a:srgbClr val="5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504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589nm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 range:±180°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2524125" y="523875"/>
            <a:ext cx="2730500" cy="476250"/>
          </a:xfrm>
          <a:prstGeom prst="rect">
            <a:avLst/>
          </a:prstGeom>
          <a:solidFill>
            <a:srgbClr val="073D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457200" algn="l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25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Polarimeter</a:t>
            </a:r>
            <a:endParaRPr sz="2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0975" y="517525"/>
            <a:ext cx="5080000" cy="5080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193675" y="517525"/>
            <a:ext cx="5054600" cy="482600"/>
            <a:chOff x="0" y="0"/>
            <a:chExt cx="5054600" cy="482600"/>
          </a:xfrm>
        </p:grpSpPr>
        <p:pic>
          <p:nvPicPr>
            <p:cNvPr id="74" name="picture 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54600" cy="482600"/>
            </a:xfrm>
            <a:prstGeom prst="rect">
              <a:avLst/>
            </a:prstGeom>
          </p:spPr>
        </p:pic>
        <p:sp>
          <p:nvSpPr>
            <p:cNvPr id="76" name="textbox 76"/>
            <p:cNvSpPr/>
            <p:nvPr/>
          </p:nvSpPr>
          <p:spPr>
            <a:xfrm>
              <a:off x="-12700" y="-12700"/>
              <a:ext cx="5080000" cy="5518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692400" algn="l" rtl="0" eaLnBrk="0">
                <a:lnSpc>
                  <a:spcPct val="83000"/>
                </a:lnSpc>
                <a:spcBef>
                  <a:spcPts val="1"/>
                </a:spcBef>
                <a:tabLst/>
              </a:pPr>
              <a:r>
                <a:rPr sz="15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Automatic</a:t>
              </a:r>
              <a:r>
                <a:rPr sz="1500" b="1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5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Polarimete</a:t>
              </a:r>
              <a:r>
                <a:rPr sz="15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</a:t>
              </a:r>
              <a:endParaRPr sz="15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78" name="textbox 78"/>
          <p:cNvSpPr/>
          <p:nvPr/>
        </p:nvSpPr>
        <p:spPr>
          <a:xfrm>
            <a:off x="473075" y="1713820"/>
            <a:ext cx="2261235" cy="935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 modes:optical  rotation,specific  rotation,concentration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,Bix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757"/>
              </a:spcBef>
              <a:tabLst/>
            </a:pPr>
            <a:r>
              <a:rPr sz="700" kern="0" spc="0" dirty="0">
                <a:solidFill>
                  <a:srgbClr val="4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r>
              <a:rPr sz="700" kern="0" spc="70" dirty="0">
                <a:solidFill>
                  <a:srgbClr val="4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0" dirty="0">
                <a:solidFill>
                  <a:srgbClr val="4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range:±45°(op</a:t>
            </a:r>
            <a:r>
              <a:rPr sz="700" kern="0" spc="-10" dirty="0">
                <a:solidFill>
                  <a:srgbClr val="4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tical</a:t>
            </a:r>
            <a:r>
              <a:rPr sz="700" kern="0" spc="70" dirty="0">
                <a:solidFill>
                  <a:srgbClr val="4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4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rotation)±120°(Brix)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spcBef>
                <a:spcPts val="633"/>
              </a:spcBef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Minimum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:0.001°(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optical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57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mode:7-inch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color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screen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mensions:718×400±220mm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454025" y="1171575"/>
            <a:ext cx="2546350" cy="368300"/>
          </a:xfrm>
          <a:prstGeom prst="rect">
            <a:avLst/>
          </a:prstGeom>
          <a:solidFill>
            <a:srgbClr val="083BB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831850" algn="l" rtl="0" eaLnBrk="0">
              <a:lnSpc>
                <a:spcPct val="82000"/>
              </a:lnSpc>
              <a:tabLst/>
            </a:pPr>
            <a:r>
              <a:rPr sz="2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SGW-1</a:t>
            </a:r>
            <a:endParaRPr sz="2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0975" y="517525"/>
            <a:ext cx="5080000" cy="5080000"/>
          </a:xfrm>
          <a:prstGeom prst="rect">
            <a:avLst/>
          </a:prstGeom>
        </p:spPr>
      </p:pic>
      <p:sp>
        <p:nvSpPr>
          <p:cNvPr id="84" name="textbox 84"/>
          <p:cNvSpPr/>
          <p:nvPr/>
        </p:nvSpPr>
        <p:spPr>
          <a:xfrm>
            <a:off x="295274" y="2116506"/>
            <a:ext cx="2679700" cy="14820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18"/>
              </a:lnSpc>
              <a:tabLst/>
            </a:pPr>
            <a:r>
              <a:rPr sz="2200" kern="0" spc="-50" baseline="1919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(high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2200" b="1" kern="0" spc="-50" baseline="-684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Polarime</a:t>
            </a:r>
            <a:r>
              <a:rPr sz="2200" b="1" kern="0" spc="-60" baseline="-684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</a:t>
            </a:r>
            <a:endParaRPr sz="2200" baseline="-6847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833"/>
              </a:lnSpc>
              <a:tabLst/>
            </a:pP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speed</a:t>
            </a:r>
            <a:r>
              <a:rPr sz="14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33"/>
              </a:lnSpc>
              <a:spcBef>
                <a:spcPts val="706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Optical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Specific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33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           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Concentration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Sugar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spcBef>
                <a:spcPts val="549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Minimum reading:0.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001°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827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error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:±0.006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2403475" y="682625"/>
            <a:ext cx="2717800" cy="527050"/>
          </a:xfrm>
          <a:prstGeom prst="rect">
            <a:avLst/>
          </a:prstGeom>
          <a:solidFill>
            <a:srgbClr val="1F57B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38150" algn="l" rtl="0" eaLnBrk="0">
              <a:lnSpc>
                <a:spcPct val="88000"/>
              </a:lnSpc>
              <a:spcBef>
                <a:spcPts val="6"/>
              </a:spcBef>
              <a:tabLst/>
            </a:pP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</a:t>
            </a:r>
            <a:r>
              <a:rPr sz="13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3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olarimeter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295275" y="1717675"/>
            <a:ext cx="2743200" cy="387350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62864" algn="l" rtl="0" eaLnBrk="0">
              <a:lnSpc>
                <a:spcPct val="83000"/>
              </a:lnSpc>
              <a:spcBef>
                <a:spcPts val="3"/>
              </a:spcBef>
              <a:tabLst/>
            </a:pPr>
            <a:r>
              <a:rPr sz="20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SGW-531 Automatic</a:t>
            </a:r>
            <a:endParaRPr sz="2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0975" y="517525"/>
            <a:ext cx="5080000" cy="5080000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295274" y="2116506"/>
            <a:ext cx="2910204" cy="14820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18"/>
              </a:lnSpc>
              <a:tabLst/>
            </a:pPr>
            <a:r>
              <a:rPr sz="2200" kern="0" spc="-50" baseline="1919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(high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2200" b="1" kern="0" spc="-50" baseline="-684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Polarime</a:t>
            </a:r>
            <a:r>
              <a:rPr sz="2200" b="1" kern="0" spc="-60" baseline="-684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</a:t>
            </a:r>
            <a:endParaRPr sz="2200" baseline="-6847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833"/>
              </a:lnSpc>
              <a:tabLst/>
            </a:pP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speed</a:t>
            </a:r>
            <a:r>
              <a:rPr sz="14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spcBef>
                <a:spcPts val="369"/>
              </a:spcBef>
              <a:tabLst/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  modes:Polarimetry   /S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pecific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rotation/Concentrati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on/Brix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7"/>
              </a:lnSpc>
              <a:spcBef>
                <a:spcPts val="314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Minimum readi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ng:0.001°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827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Relative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error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:±0.004°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2403475" y="682625"/>
            <a:ext cx="2717800" cy="527050"/>
          </a:xfrm>
          <a:prstGeom prst="rect">
            <a:avLst/>
          </a:prstGeom>
          <a:solidFill>
            <a:srgbClr val="1F57B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38150" algn="l" rtl="0" eaLnBrk="0">
              <a:lnSpc>
                <a:spcPct val="88000"/>
              </a:lnSpc>
              <a:spcBef>
                <a:spcPts val="6"/>
              </a:spcBef>
              <a:tabLst/>
            </a:pP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</a:t>
            </a:r>
            <a:r>
              <a:rPr sz="13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3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olarimeter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295275" y="1717675"/>
            <a:ext cx="2743200" cy="387350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62864" algn="l" rtl="0" eaLnBrk="0">
              <a:lnSpc>
                <a:spcPct val="83000"/>
              </a:lnSpc>
              <a:spcBef>
                <a:spcPts val="3"/>
              </a:spcBef>
              <a:tabLst/>
            </a:pPr>
            <a:r>
              <a:rPr sz="20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SGW-532 Automatic</a:t>
            </a:r>
            <a:endParaRPr sz="2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2025-08-12T15:53:29Z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2025-08-12T15:53:32</vt:filetime>
  </property>
  <property fmtid="{D5CDD505-2E9C-101B-9397-08002B2CF9AE}" pid="4" name="UsrData">
    <vt:lpwstr>689af2f6362ef7001fdf915cwl</vt:lpwstr>
  </property>
</Properties>
</file>