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5911850" cy="54483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1.jpeg"/><Relationship Id="rId7" Type="http://schemas.openxmlformats.org/officeDocument/2006/relationships/image" Target="../media/image10.jpeg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38.jpeg"/><Relationship Id="rId7" Type="http://schemas.openxmlformats.org/officeDocument/2006/relationships/image" Target="../media/image37.jpeg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image" Target="../media/image47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9.jpeg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Relationship Id="rId3" Type="http://schemas.openxmlformats.org/officeDocument/2006/relationships/image" Target="../media/image55.jpeg"/><Relationship Id="rId2" Type="http://schemas.openxmlformats.org/officeDocument/2006/relationships/image" Target="../media/image54.png"/><Relationship Id="rId1" Type="http://schemas.openxmlformats.org/officeDocument/2006/relationships/image" Target="../media/image5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1.jpeg"/><Relationship Id="rId1" Type="http://schemas.openxmlformats.org/officeDocument/2006/relationships/image" Target="../media/image6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974853" y="1450972"/>
            <a:ext cx="2914660" cy="2451115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2781299" y="4227752"/>
            <a:ext cx="3080385" cy="7448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95"/>
              </a:lnSpc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Pressure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gauge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③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Butterfly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nut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Safety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valve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95"/>
              </a:lnSpc>
              <a:spcBef>
                <a:spcPts val="255"/>
              </a:spcBef>
            </a:pP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⑥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Outer</a:t>
            </a:r>
            <a:r>
              <a:rPr sz="9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barrel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⑦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Inner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bucket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⑧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Steaming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plate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95"/>
              </a:lnSpc>
              <a:spcBef>
                <a:spcPts val="155"/>
              </a:spcBef>
            </a:pP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⑩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Wave Tube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1Inner bucket grille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⑩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Innerbucket sup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port frame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815"/>
              </a:lnSpc>
              <a:spcBef>
                <a:spcPts val="0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*Present the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modelnumberasan example,such asLC-BPS-8A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textbox 6"/>
          <p:cNvSpPr/>
          <p:nvPr/>
        </p:nvSpPr>
        <p:spPr>
          <a:xfrm>
            <a:off x="234947" y="2663972"/>
            <a:ext cx="1209675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double-scal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  pressure  gauge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53973" y="1177946"/>
            <a:ext cx="1327151" cy="1511275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66683" y="3152773"/>
            <a:ext cx="1314440" cy="1473198"/>
          </a:xfrm>
          <a:prstGeom prst="rect">
            <a:avLst/>
          </a:prstGeom>
        </p:spPr>
      </p:pic>
      <p:sp>
        <p:nvSpPr>
          <p:cNvPr id="12" name="textbox 12"/>
          <p:cNvSpPr/>
          <p:nvPr/>
        </p:nvSpPr>
        <p:spPr>
          <a:xfrm>
            <a:off x="234947" y="581806"/>
            <a:ext cx="1524000" cy="5041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1500" b="1" kern="0" spc="-4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Portable sterili</a:t>
            </a:r>
            <a:r>
              <a:rPr sz="1500" b="1" kern="0" spc="-5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zer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2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840"/>
              </a:lnSpc>
              <a:spcBef>
                <a:spcPts val="0"/>
              </a:spcBef>
            </a:pPr>
            <a:r>
              <a:rPr sz="1300" kern="0" spc="10" dirty="0">
                <a:solidFill>
                  <a:srgbClr val="4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LC-BPS</a:t>
            </a:r>
            <a:r>
              <a:rPr sz="1300" kern="0" spc="280" dirty="0">
                <a:solidFill>
                  <a:srgbClr val="4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10" dirty="0">
                <a:solidFill>
                  <a:srgbClr val="4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" name="textbox 14"/>
          <p:cNvSpPr/>
          <p:nvPr/>
        </p:nvSpPr>
        <p:spPr>
          <a:xfrm>
            <a:off x="1805305" y="4266565"/>
            <a:ext cx="975995" cy="4883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560" rIns="0" bIns="0"/>
          <a:lstStyle/>
          <a:p>
            <a:pPr marL="12700" algn="l" rtl="0" eaLnBrk="0">
              <a:lnSpc>
                <a:spcPct val="164000"/>
              </a:lnSpc>
              <a:spcBef>
                <a:spcPts val="5"/>
              </a:spcBef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Steam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releasevalve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⑤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Sealing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ring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Electic  heating  compo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net</a:t>
            </a:r>
            <a:endParaRPr sz="7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" name="textbox 16"/>
          <p:cNvSpPr/>
          <p:nvPr/>
        </p:nvSpPr>
        <p:spPr>
          <a:xfrm>
            <a:off x="234947" y="2771949"/>
            <a:ext cx="1266825" cy="2698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35000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has  clear  i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ndications  and  is  easyto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observe.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" name="textbox 18"/>
          <p:cNvSpPr/>
          <p:nvPr/>
        </p:nvSpPr>
        <p:spPr>
          <a:xfrm>
            <a:off x="444522" y="4708698"/>
            <a:ext cx="920114" cy="2336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65" indent="-12065" algn="l" rtl="0" eaLnBrk="0">
              <a:lnSpc>
                <a:spcPct val="114000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Self-expanding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sealingring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reinforced cast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iron flang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00025" y="244475"/>
            <a:ext cx="5511800" cy="4959350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771775" y="250823"/>
            <a:ext cx="2882891" cy="2476500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968602" y="2816245"/>
            <a:ext cx="2686065" cy="2381231"/>
          </a:xfrm>
          <a:prstGeom prst="rect">
            <a:avLst/>
          </a:prstGeom>
        </p:spPr>
      </p:pic>
      <p:sp>
        <p:nvSpPr>
          <p:cNvPr id="26" name="textbox 26"/>
          <p:cNvSpPr/>
          <p:nvPr/>
        </p:nvSpPr>
        <p:spPr>
          <a:xfrm>
            <a:off x="441308" y="422516"/>
            <a:ext cx="1963420" cy="13481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365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"Significant  temp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erature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rise"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365"/>
              </a:lnSpc>
              <a:spcBef>
                <a:spcPts val="35"/>
              </a:spcBef>
            </a:pPr>
            <a:r>
              <a:rPr sz="1000" kern="0" spc="0" dirty="0">
                <a:solidFill>
                  <a:srgbClr val="304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energy-savi</a:t>
            </a:r>
            <a:r>
              <a:rPr sz="1000" kern="0" spc="-10" dirty="0">
                <a:solidFill>
                  <a:srgbClr val="304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ng</a:t>
            </a:r>
            <a:r>
              <a:rPr sz="1000" kern="0" spc="180" dirty="0">
                <a:solidFill>
                  <a:srgbClr val="304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304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kern="0" spc="210" dirty="0">
                <a:solidFill>
                  <a:srgbClr val="304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304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highly</a:t>
            </a:r>
            <a:r>
              <a:rPr sz="1000" kern="0" spc="190" dirty="0">
                <a:solidFill>
                  <a:srgbClr val="304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304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efficient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5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68300" algn="l" rtl="0" eaLnBrk="0">
              <a:lnSpc>
                <a:spcPct val="94000"/>
              </a:lnSpc>
            </a:pPr>
            <a:r>
              <a:rPr sz="15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</a:t>
            </a:r>
            <a:r>
              <a:rPr sz="1500" b="1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 to</a:t>
            </a:r>
            <a:r>
              <a:rPr sz="1500" b="1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</a:t>
            </a:r>
            <a:r>
              <a:rPr sz="15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r>
              <a:rPr sz="1500" b="1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endParaRPr sz="1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8" name="textbox 28"/>
          <p:cNvSpPr/>
          <p:nvPr/>
        </p:nvSpPr>
        <p:spPr>
          <a:xfrm>
            <a:off x="441308" y="3026026"/>
            <a:ext cx="2331720" cy="5670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8000"/>
              </a:lnSpc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"The</a:t>
            </a: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outer</a:t>
            </a:r>
            <a:r>
              <a:rPr sz="10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barrel</a:t>
            </a:r>
            <a:r>
              <a:rPr sz="10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0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made</a:t>
            </a: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0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high-quali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304</a:t>
            </a:r>
            <a:r>
              <a:rPr sz="10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steel,which</a:t>
            </a:r>
            <a:r>
              <a:rPr sz="10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has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smooth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360"/>
              </a:lnSpc>
              <a:spcBef>
                <a:spcPts val="70"/>
              </a:spcBef>
            </a:pPr>
            <a:r>
              <a:rPr sz="1000" kern="0" spc="-10" dirty="0">
                <a:solidFill>
                  <a:srgbClr val="404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surface</a:t>
            </a:r>
            <a:r>
              <a:rPr sz="1000" kern="0" spc="140" dirty="0">
                <a:solidFill>
                  <a:srgbClr val="404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404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kern="0" spc="140" dirty="0">
                <a:solidFill>
                  <a:srgbClr val="404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404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000" kern="0" spc="140" dirty="0">
                <a:solidFill>
                  <a:srgbClr val="404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404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resistant</a:t>
            </a:r>
            <a:r>
              <a:rPr sz="1000" kern="0" spc="90" dirty="0">
                <a:solidFill>
                  <a:srgbClr val="404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404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000" kern="0" spc="110" dirty="0">
                <a:solidFill>
                  <a:srgbClr val="404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404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corrosion."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2" name="group 2"/>
          <p:cNvGrpSpPr/>
          <p:nvPr/>
        </p:nvGrpSpPr>
        <p:grpSpPr>
          <a:xfrm rot="21600000">
            <a:off x="708047" y="1812919"/>
            <a:ext cx="1460461" cy="381026"/>
            <a:chOff x="0" y="0"/>
            <a:chExt cx="1460461" cy="381026"/>
          </a:xfrm>
        </p:grpSpPr>
        <p:pic>
          <p:nvPicPr>
            <p:cNvPr id="30" name="picture 3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460461" cy="381026"/>
            </a:xfrm>
            <a:prstGeom prst="rect">
              <a:avLst/>
            </a:prstGeom>
          </p:spPr>
        </p:pic>
        <p:sp>
          <p:nvSpPr>
            <p:cNvPr id="32" name="textbox 32"/>
            <p:cNvSpPr/>
            <p:nvPr/>
          </p:nvSpPr>
          <p:spPr>
            <a:xfrm>
              <a:off x="-12700" y="-12700"/>
              <a:ext cx="1485900" cy="46481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7315" algn="l" rtl="0" eaLnBrk="0">
                <a:lnSpc>
                  <a:spcPct val="81000"/>
                </a:lnSpc>
                <a:spcBef>
                  <a:spcPts val="5"/>
                </a:spcBef>
              </a:pPr>
              <a:r>
                <a:rPr sz="1900" b="1" kern="0" spc="-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14-17min</a:t>
              </a:r>
              <a:endParaRPr sz="1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34" name="picture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251075" y="3844913"/>
            <a:ext cx="336550" cy="311149"/>
          </a:xfrm>
          <a:prstGeom prst="rect">
            <a:avLst/>
          </a:prstGeom>
        </p:spPr>
      </p:pic>
      <p:pic>
        <p:nvPicPr>
          <p:cNvPr id="36" name="picture 3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743053" y="3838565"/>
            <a:ext cx="311196" cy="304801"/>
          </a:xfrm>
          <a:prstGeom prst="rect">
            <a:avLst/>
          </a:prstGeom>
        </p:spPr>
      </p:pic>
      <p:pic>
        <p:nvPicPr>
          <p:cNvPr id="38" name="picture 3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593732" y="3851261"/>
            <a:ext cx="304802" cy="298453"/>
          </a:xfrm>
          <a:prstGeom prst="rect">
            <a:avLst/>
          </a:prstGeom>
        </p:spPr>
      </p:pic>
      <p:sp>
        <p:nvSpPr>
          <p:cNvPr id="40" name="textbox 40"/>
          <p:cNvSpPr/>
          <p:nvPr/>
        </p:nvSpPr>
        <p:spPr>
          <a:xfrm>
            <a:off x="441308" y="4191786"/>
            <a:ext cx="1125219" cy="1003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6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1mm thickness-Saf</a:t>
            </a:r>
            <a:r>
              <a:rPr sz="6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 and</a:t>
            </a:r>
            <a:r>
              <a:rPr sz="6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healthy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42" name="picture 4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241424" y="3851261"/>
            <a:ext cx="241306" cy="311149"/>
          </a:xfrm>
          <a:prstGeom prst="rect">
            <a:avLst/>
          </a:prstGeom>
        </p:spPr>
      </p:pic>
      <p:sp>
        <p:nvSpPr>
          <p:cNvPr id="44" name="textbox 44"/>
          <p:cNvSpPr/>
          <p:nvPr/>
        </p:nvSpPr>
        <p:spPr>
          <a:xfrm>
            <a:off x="2212966" y="4169330"/>
            <a:ext cx="648334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 to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</a:t>
            </a:r>
            <a:r>
              <a:rPr sz="8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ean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6" name="textbox 46"/>
          <p:cNvSpPr/>
          <p:nvPr/>
        </p:nvSpPr>
        <p:spPr>
          <a:xfrm>
            <a:off x="1673251" y="4164114"/>
            <a:ext cx="390525" cy="1397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41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5715" algn="l" rtl="0" eaLnBrk="0">
              <a:lnSpc>
                <a:spcPct val="132000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Resistant  to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gh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temperatures</a:t>
            </a:r>
            <a:endParaRPr sz="600" kern="0" spc="2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962282" y="1250948"/>
            <a:ext cx="2425680" cy="2724136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14309" y="1257286"/>
            <a:ext cx="2279682" cy="2736856"/>
          </a:xfrm>
          <a:prstGeom prst="rect">
            <a:avLst/>
          </a:prstGeom>
        </p:spPr>
      </p:pic>
      <p:sp>
        <p:nvSpPr>
          <p:cNvPr id="52" name="textbox 52"/>
          <p:cNvSpPr/>
          <p:nvPr/>
        </p:nvSpPr>
        <p:spPr>
          <a:xfrm>
            <a:off x="1774831" y="4288078"/>
            <a:ext cx="3919220" cy="5645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80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Steam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release valve   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③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Quick-release handle     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Stainlesssteel pot body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550"/>
              </a:lnSpc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⑥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Faucet        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⑦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 switch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95"/>
              </a:lnSpc>
              <a:spcBef>
                <a:spcPts val="120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knob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(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LHS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-C)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⑩⑩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Timer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knob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forLHS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only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4" name="textbox 54"/>
          <p:cNvSpPr/>
          <p:nvPr/>
        </p:nvSpPr>
        <p:spPr>
          <a:xfrm>
            <a:off x="301609" y="620057"/>
            <a:ext cx="1851025" cy="5441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600" b="1" kern="0" spc="-2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Portable sterilizer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  <a:spcBef>
                <a:spcPts val="5"/>
              </a:spcBef>
            </a:pPr>
            <a:r>
              <a:rPr sz="1600" b="1" kern="0" spc="-5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LHS-B/LHS-C series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6" name="textbox 56"/>
          <p:cNvSpPr/>
          <p:nvPr/>
        </p:nvSpPr>
        <p:spPr>
          <a:xfrm>
            <a:off x="301609" y="4313000"/>
            <a:ext cx="1279525" cy="5092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Pressure gauge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  <a:spcBef>
                <a:spcPts val="415"/>
              </a:spcBef>
            </a:pP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⑤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Safety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Valve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0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⑧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LED digitalscreen(limited to</a:t>
            </a:r>
            <a:r>
              <a:rPr sz="6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LHS-B)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8" name="textbox 58"/>
          <p:cNvSpPr/>
          <p:nvPr/>
        </p:nvSpPr>
        <p:spPr>
          <a:xfrm>
            <a:off x="168268" y="1298910"/>
            <a:ext cx="141604" cy="12541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9000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①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②</a:t>
            </a:r>
            <a:endParaRPr sz="7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marL="12700" algn="l" rtl="0" eaLnBrk="0">
              <a:lnSpc>
                <a:spcPts val="850"/>
              </a:lnSpc>
              <a:spcBef>
                <a:spcPts val="950"/>
              </a:spcBef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③</a:t>
            </a:r>
            <a:endParaRPr sz="7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750" algn="l" rtl="0" eaLnBrk="0">
              <a:lnSpc>
                <a:spcPct val="9500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④</a:t>
            </a:r>
            <a:endParaRPr sz="6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47650" y="231775"/>
            <a:ext cx="5416550" cy="4984750"/>
          </a:xfrm>
          <a:prstGeom prst="rect">
            <a:avLst/>
          </a:prstGeom>
        </p:spPr>
      </p:pic>
      <p:pic>
        <p:nvPicPr>
          <p:cNvPr id="62" name="picture 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88957" y="231775"/>
            <a:ext cx="5143501" cy="2381265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603524" y="2720959"/>
            <a:ext cx="3035272" cy="2432059"/>
          </a:xfrm>
          <a:prstGeom prst="rect">
            <a:avLst/>
          </a:prstGeom>
        </p:spPr>
      </p:pic>
      <p:sp>
        <p:nvSpPr>
          <p:cNvPr id="66" name="textbox 66"/>
          <p:cNvSpPr/>
          <p:nvPr/>
        </p:nvSpPr>
        <p:spPr>
          <a:xfrm>
            <a:off x="450853" y="366940"/>
            <a:ext cx="2484120" cy="7321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95"/>
              </a:lnSpc>
            </a:pPr>
            <a:r>
              <a:rPr sz="900" kern="0" spc="60" dirty="0">
                <a:solidFill>
                  <a:srgbClr val="204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I"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Program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features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automatic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42000"/>
              </a:lnSpc>
              <a:spcBef>
                <a:spcPts val="125"/>
              </a:spcBef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timing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parameter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memory,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making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convenient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future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use.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7150" algn="l" rtl="0" eaLnBrk="0">
              <a:lnSpc>
                <a:spcPct val="86000"/>
              </a:lnSpc>
              <a:spcBef>
                <a:spcPts val="145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LHS-BQuick-Opening Automati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Model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8" name="textbox 68"/>
          <p:cNvSpPr/>
          <p:nvPr/>
        </p:nvSpPr>
        <p:spPr>
          <a:xfrm>
            <a:off x="450853" y="2945053"/>
            <a:ext cx="2138679" cy="7092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6000"/>
              </a:lnSpc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"Intelligent  knob  control"offe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rs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precise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9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adjustable</a:t>
            </a:r>
            <a:r>
              <a:rPr sz="9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functions,with</a:t>
            </a:r>
            <a:r>
              <a:rPr sz="9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simp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operation.*LH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S-C  quick-opening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95"/>
              </a:lnSpc>
              <a:spcBef>
                <a:spcPts val="15"/>
              </a:spcBef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automatic  control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7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162172" y="1270006"/>
            <a:ext cx="2921018" cy="281937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 rot="21600000">
            <a:off x="473089" y="1136647"/>
            <a:ext cx="1314448" cy="1498596"/>
            <a:chOff x="0" y="0"/>
            <a:chExt cx="1314448" cy="1498596"/>
          </a:xfrm>
        </p:grpSpPr>
        <p:pic>
          <p:nvPicPr>
            <p:cNvPr id="72" name="picture 7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1314448" cy="1498596"/>
            </a:xfrm>
            <a:prstGeom prst="rect">
              <a:avLst/>
            </a:prstGeom>
          </p:spPr>
        </p:pic>
        <p:sp>
          <p:nvSpPr>
            <p:cNvPr id="74" name="textbox 74"/>
            <p:cNvSpPr/>
            <p:nvPr/>
          </p:nvSpPr>
          <p:spPr>
            <a:xfrm>
              <a:off x="-12700" y="-12700"/>
              <a:ext cx="1339850" cy="15240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02565" algn="l" rtl="0" eaLnBrk="0">
                <a:lnSpc>
                  <a:spcPct val="66000"/>
                </a:lnSpc>
              </a:pPr>
              <a:r>
                <a:rPr sz="800" kern="0" spc="-7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S           0.1</a:t>
              </a:r>
              <a:r>
                <a:rPr sz="800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</a:t>
              </a:r>
              <a:r>
                <a:rPr sz="400" kern="0" spc="1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And</a:t>
              </a: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546100" algn="l" rtl="0" eaLnBrk="0">
                <a:lnSpc>
                  <a:spcPts val="500"/>
                </a:lnSpc>
              </a:pPr>
              <a:r>
                <a:rPr sz="4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Pressure</a:t>
              </a: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539750" algn="l" rtl="0" eaLnBrk="0">
                <a:lnSpc>
                  <a:spcPct val="67000"/>
                </a:lnSpc>
                <a:spcBef>
                  <a:spcPts val="240"/>
                </a:spcBef>
              </a:pPr>
              <a:r>
                <a:rPr sz="400" kern="0" spc="-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g2uge</a:t>
              </a:r>
              <a:endParaRPr sz="4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  <a:p>
              <a:pPr marL="329565" algn="l" rtl="0" eaLnBrk="0">
                <a:lnSpc>
                  <a:spcPts val="810"/>
                </a:lnSpc>
              </a:pPr>
              <a:r>
                <a:rPr sz="5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0.05</a:t>
              </a:r>
              <a:r>
                <a:rPr sz="5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</a:t>
              </a:r>
              <a:r>
                <a:rPr sz="5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800" kern="0" spc="0" baseline="1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0.2</a:t>
              </a:r>
              <a:endParaRPr sz="800" baseline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869950" algn="l" rtl="0" eaLnBrk="0">
                <a:lnSpc>
                  <a:spcPts val="700"/>
                </a:lnSpc>
                <a:spcBef>
                  <a:spcPts val="40"/>
                </a:spcBef>
              </a:pPr>
              <a:r>
                <a:rPr sz="5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symbol</a:t>
              </a: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86715" algn="l" rtl="0" eaLnBrk="0">
                <a:lnSpc>
                  <a:spcPts val="620"/>
                </a:lnSpc>
              </a:pPr>
              <a:r>
                <a:rPr sz="5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9cqengzhou</a:t>
              </a: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86715" algn="l" rtl="0" eaLnBrk="0">
                <a:lnSpc>
                  <a:spcPct val="99000"/>
                </a:lnSpc>
                <a:spcBef>
                  <a:spcPts val="0"/>
                </a:spcBef>
              </a:pPr>
              <a:r>
                <a:rPr sz="4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Caohuan Tong hstrum</a:t>
              </a:r>
              <a:r>
                <a:rPr sz="4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ent</a:t>
              </a: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86715" algn="l" rtl="0" eaLnBrk="0">
                <a:lnSpc>
                  <a:spcPct val="72000"/>
                </a:lnSpc>
                <a:spcBef>
                  <a:spcPts val="120"/>
                </a:spcBef>
              </a:pPr>
              <a:r>
                <a:rPr sz="4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Maintenance</a:t>
              </a:r>
              <a:r>
                <a:rPr sz="400" kern="0" spc="9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4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Factory</a:t>
              </a: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494665" algn="l" rtl="0" eaLnBrk="0">
                <a:lnSpc>
                  <a:spcPts val="515"/>
                </a:lnSpc>
              </a:pPr>
              <a:r>
                <a:rPr sz="4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Su</a:t>
              </a:r>
              <a:r>
                <a:rPr sz="400" kern="0" spc="-10" dirty="0">
                  <a:solidFill>
                    <a:srgbClr val="000000">
                      <a:alpha val="100000"/>
                    </a:srgbClr>
                  </a:solidFill>
                  <a:latin typeface="Calibri" panose="020F0502020204030204"/>
                  <a:ea typeface="Calibri" panose="020F0502020204030204"/>
                  <a:cs typeface="Calibri" panose="020F0502020204030204"/>
                </a:rPr>
                <a:t>₁</a:t>
              </a:r>
              <a:r>
                <a:rPr sz="4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042001</a:t>
              </a: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76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73089" y="3092450"/>
            <a:ext cx="1308093" cy="1492258"/>
          </a:xfrm>
          <a:prstGeom prst="rect">
            <a:avLst/>
          </a:prstGeom>
        </p:spPr>
      </p:pic>
      <p:sp>
        <p:nvSpPr>
          <p:cNvPr id="78" name="textbox 78"/>
          <p:cNvSpPr/>
          <p:nvPr/>
        </p:nvSpPr>
        <p:spPr>
          <a:xfrm>
            <a:off x="2130407" y="4208378"/>
            <a:ext cx="3241675" cy="5568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1300" kern="0" spc="20" baseline="-40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</a:t>
            </a:r>
            <a:r>
              <a:rPr sz="1300" kern="0" spc="0" baseline="-4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Hand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Steam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release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valve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③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Butterfly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nut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400" algn="l" rtl="0" eaLnBrk="0">
              <a:lnSpc>
                <a:spcPts val="1225"/>
              </a:lnSpc>
              <a:spcBef>
                <a:spcPts val="290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④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Safety  Valve        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⑤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Pressure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gauge  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⑥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Sealing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ring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750"/>
              </a:lnSpc>
              <a:spcBef>
                <a:spcPts val="0"/>
              </a:spcBef>
            </a:pP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model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presented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DGS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-280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Cfor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example</a:t>
            </a:r>
            <a:endParaRPr sz="600" kern="0" spc="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0" name="textbox 80"/>
          <p:cNvSpPr/>
          <p:nvPr/>
        </p:nvSpPr>
        <p:spPr>
          <a:xfrm>
            <a:off x="441324" y="550209"/>
            <a:ext cx="1626235" cy="4597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15"/>
              </a:lnSpc>
            </a:pPr>
            <a:r>
              <a:rPr sz="1600" b="1" kern="0" spc="-4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Portable st</a:t>
            </a:r>
            <a:r>
              <a:rPr sz="1600" b="1" kern="0" spc="-5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erilizer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200"/>
              </a:lnSpc>
            </a:pPr>
            <a:r>
              <a:rPr sz="1400" b="1" kern="0" spc="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DGS</a:t>
            </a:r>
            <a:r>
              <a:rPr sz="1400" b="1" kern="0" spc="-1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400" b="1" kern="0" spc="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r>
              <a:rPr sz="1400" b="1" kern="0" spc="-1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2" name="textbox 82"/>
          <p:cNvSpPr/>
          <p:nvPr/>
        </p:nvSpPr>
        <p:spPr>
          <a:xfrm>
            <a:off x="441325" y="2624277"/>
            <a:ext cx="1273175" cy="3651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1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50000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double-scale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pressure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gauge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has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clear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indicatio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ns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observe.</a:t>
            </a:r>
            <a:endParaRPr sz="6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4" name="textbox 84"/>
          <p:cNvSpPr/>
          <p:nvPr/>
        </p:nvSpPr>
        <p:spPr>
          <a:xfrm>
            <a:off x="542902" y="4599137"/>
            <a:ext cx="1173480" cy="3511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1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44000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  stainless   steel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has   good   heat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nductivity   and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clean.</a:t>
            </a:r>
            <a:endParaRPr sz="6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picture 8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36550" y="282575"/>
            <a:ext cx="5238750" cy="4883150"/>
          </a:xfrm>
          <a:prstGeom prst="rect">
            <a:avLst/>
          </a:prstGeom>
        </p:spPr>
      </p:pic>
      <p:sp>
        <p:nvSpPr>
          <p:cNvPr id="88" name="textbox 88"/>
          <p:cNvSpPr/>
          <p:nvPr/>
        </p:nvSpPr>
        <p:spPr>
          <a:xfrm>
            <a:off x="431820" y="314608"/>
            <a:ext cx="2421254" cy="13404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590"/>
              </a:lnSpc>
            </a:pPr>
            <a:r>
              <a:rPr sz="1200" kern="0" spc="-30" dirty="0">
                <a:solidFill>
                  <a:srgbClr val="304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"High-quality 304 stainless steel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590"/>
              </a:lnSpc>
            </a:pPr>
            <a:r>
              <a:rPr sz="1200" kern="0" spc="-3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material has</a:t>
            </a:r>
            <a:r>
              <a:rPr sz="1200" kern="0" spc="-4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a smooth</a:t>
            </a:r>
            <a:r>
              <a:rPr sz="1200" kern="0" spc="1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4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surface,is</a:t>
            </a:r>
            <a:r>
              <a:rPr sz="1200" kern="0" spc="1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4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2865" algn="l" rtl="0" eaLnBrk="0">
              <a:lnSpc>
                <a:spcPts val="1635"/>
              </a:lnSpc>
              <a:spcBef>
                <a:spcPts val="150"/>
              </a:spcBef>
            </a:pPr>
            <a:r>
              <a:rPr sz="1200" kern="0" spc="-2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 clean and resistan</a:t>
            </a:r>
            <a:r>
              <a:rPr sz="1200" kern="0" spc="-3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1200" kern="0" spc="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3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200" kern="0" spc="2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3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corrosion."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7165" algn="l" rtl="0" eaLnBrk="0">
              <a:lnSpc>
                <a:spcPts val="885"/>
              </a:lnSpc>
              <a:spcBef>
                <a:spcPts val="190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Outer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cyli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nder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7165" algn="l" rtl="0" eaLnBrk="0">
              <a:lnSpc>
                <a:spcPts val="885"/>
              </a:lnSpc>
              <a:spcBef>
                <a:spcPts val="90"/>
              </a:spcBef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thickness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90" name="picture 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133598" y="3235318"/>
            <a:ext cx="1670060" cy="1854229"/>
          </a:xfrm>
          <a:prstGeom prst="rect">
            <a:avLst/>
          </a:prstGeom>
        </p:spPr>
      </p:pic>
      <p:pic>
        <p:nvPicPr>
          <p:cNvPr id="92" name="picture 9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848083" y="3292450"/>
            <a:ext cx="1689130" cy="1784351"/>
          </a:xfrm>
          <a:prstGeom prst="rect">
            <a:avLst/>
          </a:prstGeom>
        </p:spPr>
      </p:pic>
      <p:pic>
        <p:nvPicPr>
          <p:cNvPr id="94" name="picture 9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00043" y="3597257"/>
            <a:ext cx="1708146" cy="1390672"/>
          </a:xfrm>
          <a:prstGeom prst="rect">
            <a:avLst/>
          </a:prstGeom>
        </p:spPr>
      </p:pic>
      <p:sp>
        <p:nvSpPr>
          <p:cNvPr id="96" name="textbox 96"/>
          <p:cNvSpPr/>
          <p:nvPr/>
        </p:nvSpPr>
        <p:spPr>
          <a:xfrm>
            <a:off x="4197329" y="1345545"/>
            <a:ext cx="975360" cy="539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000" kern="0" spc="-10" baseline="16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inch/mm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22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120</a:t>
            </a:r>
            <a:endParaRPr sz="2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25450" algn="l" rtl="0" eaLnBrk="0">
              <a:lnSpc>
                <a:spcPct val="87000"/>
              </a:lnSpc>
              <a:spcBef>
                <a:spcPts val="260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OFF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87400" algn="l" rtl="0" eaLnBrk="0">
              <a:lnSpc>
                <a:spcPct val="82000"/>
              </a:lnSpc>
              <a:spcBef>
                <a:spcPts val="5"/>
              </a:spcBef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ZERO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8" name="textbox 98"/>
          <p:cNvSpPr/>
          <p:nvPr/>
        </p:nvSpPr>
        <p:spPr>
          <a:xfrm>
            <a:off x="431820" y="2916543"/>
            <a:ext cx="758190" cy="6648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7000"/>
              </a:lnSpc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"Multi-level</a:t>
            </a:r>
            <a:r>
              <a:rPr sz="12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Safety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9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0"/>
              </a:spcBef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Protection"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6" name="group 6"/>
          <p:cNvGrpSpPr/>
          <p:nvPr/>
        </p:nvGrpSpPr>
        <p:grpSpPr>
          <a:xfrm rot="21600000">
            <a:off x="520692" y="1660502"/>
            <a:ext cx="1066819" cy="311154"/>
            <a:chOff x="0" y="0"/>
            <a:chExt cx="1066819" cy="311154"/>
          </a:xfrm>
        </p:grpSpPr>
        <p:pic>
          <p:nvPicPr>
            <p:cNvPr id="100" name="picture 10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1066819" cy="311154"/>
            </a:xfrm>
            <a:prstGeom prst="rect">
              <a:avLst/>
            </a:prstGeom>
          </p:spPr>
        </p:pic>
        <p:sp>
          <p:nvSpPr>
            <p:cNvPr id="102" name="textbox 102"/>
            <p:cNvSpPr/>
            <p:nvPr/>
          </p:nvSpPr>
          <p:spPr>
            <a:xfrm>
              <a:off x="-12700" y="-12700"/>
              <a:ext cx="1092835" cy="38544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2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1600" algn="l" rtl="0" eaLnBrk="0">
                <a:lnSpc>
                  <a:spcPct val="81000"/>
                </a:lnSpc>
                <a:spcBef>
                  <a:spcPts val="5"/>
                </a:spcBef>
              </a:pPr>
              <a:r>
                <a:rPr sz="1600" b="1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1.2mm</a:t>
              </a:r>
              <a:endParaRPr sz="1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icture 1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117746" y="1171562"/>
            <a:ext cx="2863849" cy="3035315"/>
          </a:xfrm>
          <a:prstGeom prst="rect">
            <a:avLst/>
          </a:prstGeom>
        </p:spPr>
      </p:pic>
      <p:pic>
        <p:nvPicPr>
          <p:cNvPr id="106" name="picture 1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03246" y="1203345"/>
            <a:ext cx="1327145" cy="1504912"/>
          </a:xfrm>
          <a:prstGeom prst="rect">
            <a:avLst/>
          </a:prstGeom>
        </p:spPr>
      </p:pic>
      <p:pic>
        <p:nvPicPr>
          <p:cNvPr id="108" name="picture 1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03246" y="3254371"/>
            <a:ext cx="1327145" cy="1409698"/>
          </a:xfrm>
          <a:prstGeom prst="rect">
            <a:avLst/>
          </a:prstGeom>
        </p:spPr>
      </p:pic>
      <p:sp>
        <p:nvSpPr>
          <p:cNvPr id="110" name="textbox 110"/>
          <p:cNvSpPr/>
          <p:nvPr/>
        </p:nvSpPr>
        <p:spPr>
          <a:xfrm>
            <a:off x="815992" y="4648482"/>
            <a:ext cx="4632959" cy="3098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500"/>
              </a:lnSpc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Safety valve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680"/>
              </a:lnSpc>
              <a:spcBef>
                <a:spcPts val="55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·Present themod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elnumberasan example,suchas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DGS-280B</a:t>
            </a:r>
            <a:endParaRPr sz="7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2" name="textbox 112"/>
          <p:cNvSpPr/>
          <p:nvPr/>
        </p:nvSpPr>
        <p:spPr>
          <a:xfrm>
            <a:off x="371500" y="519765"/>
            <a:ext cx="1630045" cy="6419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4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65" indent="-12065" algn="l" rtl="0" eaLnBrk="0">
              <a:lnSpc>
                <a:spcPct val="136000"/>
              </a:lnSpc>
            </a:pPr>
            <a:r>
              <a:rPr sz="1600" kern="0" spc="1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Portable sterilizer</a:t>
            </a:r>
            <a:r>
              <a:rPr sz="1600" kern="0" spc="4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DGS</a:t>
            </a:r>
            <a:r>
              <a:rPr sz="1400" kern="0" spc="10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400" kern="0" spc="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  <a:r>
              <a:rPr sz="1400" kern="0" spc="22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4" name="textbox 114"/>
          <p:cNvSpPr/>
          <p:nvPr/>
        </p:nvSpPr>
        <p:spPr>
          <a:xfrm>
            <a:off x="2759096" y="4272933"/>
            <a:ext cx="2585720" cy="3524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ts val="1090"/>
              </a:lnSpc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Butterfly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nut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③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Sealing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ring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④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Safety Valve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90"/>
              </a:lnSpc>
              <a:spcBef>
                <a:spcPts val="0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⑥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Outer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cylinder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⑦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Faucet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⑧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ower switch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panel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6" name="textbox 116"/>
          <p:cNvSpPr/>
          <p:nvPr/>
        </p:nvSpPr>
        <p:spPr>
          <a:xfrm>
            <a:off x="676287" y="2725841"/>
            <a:ext cx="1986279" cy="1606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Automatic steam release valv</a:t>
            </a: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8" name="textbox 118"/>
          <p:cNvSpPr/>
          <p:nvPr/>
        </p:nvSpPr>
        <p:spPr>
          <a:xfrm>
            <a:off x="2060575" y="4292600"/>
            <a:ext cx="759460" cy="301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ts val="680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Steam releas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evalve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495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⑤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Pressure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gauge</a:t>
            </a:r>
            <a:endParaRPr sz="6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picture 1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60350" y="231775"/>
            <a:ext cx="5391150" cy="4984750"/>
          </a:xfrm>
          <a:prstGeom prst="rect">
            <a:avLst/>
          </a:prstGeom>
        </p:spPr>
      </p:pic>
      <p:pic>
        <p:nvPicPr>
          <p:cNvPr id="122" name="picture 1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19119" y="841360"/>
            <a:ext cx="2127239" cy="1670040"/>
          </a:xfrm>
          <a:prstGeom prst="rect">
            <a:avLst/>
          </a:prstGeom>
        </p:spPr>
      </p:pic>
      <p:sp>
        <p:nvSpPr>
          <p:cNvPr id="124" name="textbox 124"/>
          <p:cNvSpPr/>
          <p:nvPr/>
        </p:nvSpPr>
        <p:spPr>
          <a:xfrm>
            <a:off x="457203" y="2989571"/>
            <a:ext cx="2315210" cy="1454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565"/>
              </a:lnSpc>
            </a:pPr>
            <a:r>
              <a:rPr sz="1100" kern="0" spc="4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</a:t>
            </a:r>
            <a:r>
              <a:rPr sz="1100" kern="0" spc="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r>
              <a:rPr sz="1100" kern="0" spc="4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100" kern="0" spc="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quality</a:t>
            </a:r>
            <a:r>
              <a:rPr sz="1100" kern="0" spc="4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304 </a:t>
            </a:r>
            <a:r>
              <a:rPr sz="1100" kern="0" spc="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</a:t>
            </a:r>
            <a:r>
              <a:rPr sz="1100" kern="0" spc="4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7000"/>
              </a:lnSpc>
              <a:spcBef>
                <a:spcPts val="30"/>
              </a:spcBef>
            </a:pP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material"-capable   of</a:t>
            </a:r>
            <a:r>
              <a:rPr sz="11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withst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pressure and resisting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orrosion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7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30350" algn="l" rtl="0" eaLnBrk="0">
              <a:lnSpc>
                <a:spcPct val="84000"/>
              </a:lnSpc>
              <a:spcBef>
                <a:spcPts val="0"/>
              </a:spcBef>
            </a:pPr>
            <a:r>
              <a:rPr sz="11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1.2mm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6" name="textbox 126"/>
          <p:cNvSpPr/>
          <p:nvPr/>
        </p:nvSpPr>
        <p:spPr>
          <a:xfrm>
            <a:off x="3111482" y="941911"/>
            <a:ext cx="1871979" cy="14465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750" algn="l" rtl="0" eaLnBrk="0">
              <a:lnSpc>
                <a:spcPts val="2655"/>
              </a:lnSpc>
              <a:spcBef>
                <a:spcPts val="475"/>
              </a:spcBef>
            </a:pPr>
            <a:r>
              <a:rPr sz="1200" kern="0" spc="-10" baseline="41000" dirty="0">
                <a:solidFill>
                  <a:srgbClr val="E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Balectricity25</a:t>
            </a:r>
            <a:r>
              <a:rPr sz="1200" kern="0" spc="-20" baseline="41000" dirty="0">
                <a:solidFill>
                  <a:srgbClr val="E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.0</a:t>
            </a:r>
            <a:r>
              <a:rPr sz="700" kern="0" spc="-20" dirty="0">
                <a:solidFill>
                  <a:srgbClr val="E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2400" kern="0" spc="-20" baseline="20000" dirty="0">
                <a:solidFill>
                  <a:srgbClr val="E03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99:0</a:t>
            </a:r>
            <a:r>
              <a:rPr sz="1100" kern="0" spc="-20" baseline="-27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100" kern="0" spc="-20" baseline="-27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e(minutes)</a:t>
            </a:r>
            <a:endParaRPr sz="1100" baseline="-27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7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95300" algn="l" rtl="0" eaLnBrk="0">
              <a:lnSpc>
                <a:spcPct val="92000"/>
              </a:lnSpc>
              <a:spcBef>
                <a:spcPts val="0"/>
              </a:spcBef>
            </a:pP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Undergrou</a:t>
            </a:r>
            <a:r>
              <a:rPr sz="10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nd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28" name="picture 1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458139" y="1313801"/>
            <a:ext cx="105715" cy="310407"/>
          </a:xfrm>
          <a:prstGeom prst="rect">
            <a:avLst/>
          </a:prstGeom>
        </p:spPr>
      </p:pic>
      <p:sp>
        <p:nvSpPr>
          <p:cNvPr id="130" name="textbox 130"/>
          <p:cNvSpPr/>
          <p:nvPr/>
        </p:nvSpPr>
        <p:spPr>
          <a:xfrm>
            <a:off x="457203" y="474964"/>
            <a:ext cx="4927600" cy="2247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565"/>
              </a:lnSpc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Precision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digital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range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picture 1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79400" y="793750"/>
            <a:ext cx="5353050" cy="3860800"/>
          </a:xfrm>
          <a:prstGeom prst="rect">
            <a:avLst/>
          </a:prstGeom>
        </p:spPr>
      </p:pic>
      <p:pic>
        <p:nvPicPr>
          <p:cNvPr id="134" name="picture 1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460770" y="1390668"/>
            <a:ext cx="1968477" cy="2730473"/>
          </a:xfrm>
          <a:prstGeom prst="rect">
            <a:avLst/>
          </a:prstGeom>
        </p:spPr>
      </p:pic>
      <p:sp>
        <p:nvSpPr>
          <p:cNvPr id="136" name="textbox 136"/>
          <p:cNvSpPr/>
          <p:nvPr/>
        </p:nvSpPr>
        <p:spPr>
          <a:xfrm>
            <a:off x="908048" y="1739395"/>
            <a:ext cx="2334260" cy="666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440815" algn="l" rtl="0" eaLnBrk="0">
              <a:lnSpc>
                <a:spcPts val="680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Stainlesssteel  inn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ercylinder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6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430"/>
              </a:lnSpc>
              <a:spcBef>
                <a:spcPts val="0"/>
              </a:spcBef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Certificate of Confor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mity/Warranty Card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38" name="picture 1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082788" y="2901939"/>
            <a:ext cx="1295384" cy="1130326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 rot="21600000">
            <a:off x="279400" y="793750"/>
            <a:ext cx="2355823" cy="304810"/>
            <a:chOff x="0" y="0"/>
            <a:chExt cx="2355823" cy="304810"/>
          </a:xfrm>
        </p:grpSpPr>
        <p:pic>
          <p:nvPicPr>
            <p:cNvPr id="140" name="picture 14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2355823" cy="304810"/>
            </a:xfrm>
            <a:prstGeom prst="rect">
              <a:avLst/>
            </a:prstGeom>
          </p:spPr>
        </p:pic>
        <p:sp>
          <p:nvSpPr>
            <p:cNvPr id="142" name="textbox 142"/>
            <p:cNvSpPr/>
            <p:nvPr/>
          </p:nvSpPr>
          <p:spPr>
            <a:xfrm>
              <a:off x="-12700" y="-12700"/>
              <a:ext cx="2381250" cy="34099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27965" algn="l" rtl="0" eaLnBrk="0">
                <a:lnSpc>
                  <a:spcPct val="85000"/>
                </a:lnSpc>
              </a:pPr>
              <a:r>
                <a:rPr sz="10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BPS</a:t>
              </a:r>
              <a:r>
                <a:rPr sz="1000" b="1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</a:t>
              </a:r>
              <a:r>
                <a:rPr sz="10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series,DGS-C</a:t>
              </a:r>
              <a:r>
                <a:rPr sz="1000" b="1" kern="0" spc="7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</a:t>
              </a:r>
              <a:r>
                <a:rPr sz="10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serie</a:t>
              </a:r>
              <a:r>
                <a:rPr sz="10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144" name="textbox 144"/>
          <p:cNvSpPr/>
          <p:nvPr/>
        </p:nvSpPr>
        <p:spPr>
          <a:xfrm>
            <a:off x="927105" y="4187819"/>
            <a:ext cx="2658110" cy="2546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805"/>
              </a:lnSpc>
            </a:pPr>
            <a:r>
              <a:rPr sz="1600" b="1" kern="0" spc="0" baseline="34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Instruction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600" b="1" kern="0" spc="0" baseline="34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r>
              <a:rPr sz="1600" b="1" kern="0" spc="-10" baseline="34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anual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600" kern="0" spc="-10" baseline="-8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600" kern="0" spc="-10" baseline="-8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cord</a:t>
            </a:r>
            <a:endParaRPr sz="1600" baseline="-8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46" name="picture 14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047723" y="2603500"/>
            <a:ext cx="692203" cy="482600"/>
          </a:xfrm>
          <a:prstGeom prst="rect">
            <a:avLst/>
          </a:prstGeom>
        </p:spPr>
      </p:pic>
      <p:sp>
        <p:nvSpPr>
          <p:cNvPr id="148" name="textbox 148"/>
          <p:cNvSpPr/>
          <p:nvPr/>
        </p:nvSpPr>
        <p:spPr>
          <a:xfrm>
            <a:off x="1981174" y="2545029"/>
            <a:ext cx="802005" cy="3473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102" rIns="0" bIns="0"/>
          <a:lstStyle/>
          <a:p>
            <a:pPr marL="12700" algn="l" rtl="0" eaLnBrk="0">
              <a:lnSpc>
                <a:spcPct val="137000"/>
              </a:lnSpc>
              <a:spcBef>
                <a:spcPts val="0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Wrench (limited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DGS-C)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0" name="textbox 150"/>
          <p:cNvSpPr/>
          <p:nvPr/>
        </p:nvSpPr>
        <p:spPr>
          <a:xfrm>
            <a:off x="4489453" y="4210623"/>
            <a:ext cx="989330" cy="15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Supporting p</a:t>
            </a:r>
            <a:r>
              <a:rPr sz="10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late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52" name="picture 15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73116" y="4165618"/>
            <a:ext cx="203201" cy="196823"/>
          </a:xfrm>
          <a:prstGeom prst="rect">
            <a:avLst/>
          </a:prstGeom>
        </p:spPr>
      </p:pic>
      <p:pic>
        <p:nvPicPr>
          <p:cNvPr id="154" name="picture 15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3187712" y="1905003"/>
            <a:ext cx="196831" cy="196862"/>
          </a:xfrm>
          <a:prstGeom prst="rect">
            <a:avLst/>
          </a:prstGeom>
        </p:spPr>
      </p:pic>
      <p:pic>
        <p:nvPicPr>
          <p:cNvPr id="156" name="picture 15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4286265" y="4210056"/>
            <a:ext cx="190461" cy="196862"/>
          </a:xfrm>
          <a:prstGeom prst="rect">
            <a:avLst/>
          </a:prstGeom>
        </p:spPr>
      </p:pic>
      <p:sp>
        <p:nvSpPr>
          <p:cNvPr id="158" name="textbox 158"/>
          <p:cNvSpPr/>
          <p:nvPr/>
        </p:nvSpPr>
        <p:spPr>
          <a:xfrm>
            <a:off x="1060450" y="3242988"/>
            <a:ext cx="54610" cy="577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55"/>
              </a:lnSpc>
            </a:pPr>
            <a:r>
              <a:rPr sz="200" kern="0" spc="11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~</a:t>
            </a:r>
            <a:endParaRPr sz="2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picture 1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38125" y="733425"/>
            <a:ext cx="5435600" cy="3981450"/>
          </a:xfrm>
          <a:prstGeom prst="rect">
            <a:avLst/>
          </a:prstGeom>
        </p:spPr>
      </p:pic>
      <p:pic>
        <p:nvPicPr>
          <p:cNvPr id="162" name="picture 1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000388" y="1057276"/>
            <a:ext cx="1765264" cy="3175006"/>
          </a:xfrm>
          <a:prstGeom prst="rect">
            <a:avLst/>
          </a:prstGeom>
        </p:spPr>
      </p:pic>
      <p:sp>
        <p:nvSpPr>
          <p:cNvPr id="164" name="textbox 164"/>
          <p:cNvSpPr/>
          <p:nvPr/>
        </p:nvSpPr>
        <p:spPr>
          <a:xfrm>
            <a:off x="1673251" y="2109916"/>
            <a:ext cx="1124585" cy="793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15"/>
              </a:lnSpc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Stainlesssteel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innercyl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inder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4000"/>
              </a:lnSpc>
            </a:pPr>
            <a:r>
              <a:rPr sz="8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Instruction manual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10" name="group 10"/>
          <p:cNvGrpSpPr/>
          <p:nvPr/>
        </p:nvGrpSpPr>
        <p:grpSpPr>
          <a:xfrm rot="21600000">
            <a:off x="263509" y="746125"/>
            <a:ext cx="1206540" cy="336551"/>
            <a:chOff x="0" y="0"/>
            <a:chExt cx="1206540" cy="336551"/>
          </a:xfrm>
        </p:grpSpPr>
        <p:pic>
          <p:nvPicPr>
            <p:cNvPr id="166" name="picture 16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206540" cy="336551"/>
            </a:xfrm>
            <a:prstGeom prst="rect">
              <a:avLst/>
            </a:prstGeom>
          </p:spPr>
        </p:pic>
        <p:sp>
          <p:nvSpPr>
            <p:cNvPr id="168" name="textbox 168"/>
            <p:cNvSpPr/>
            <p:nvPr/>
          </p:nvSpPr>
          <p:spPr>
            <a:xfrm>
              <a:off x="-12700" y="-12700"/>
              <a:ext cx="1232535" cy="3943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28600" algn="l" rtl="0" eaLnBrk="0">
                <a:lnSpc>
                  <a:spcPct val="84000"/>
                </a:lnSpc>
                <a:spcBef>
                  <a:spcPts val="5"/>
                </a:spcBef>
              </a:pPr>
              <a:r>
                <a:rPr sz="11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LHS</a:t>
              </a:r>
              <a:r>
                <a:rPr sz="11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1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Series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170" name="picture 17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11215" y="3260730"/>
            <a:ext cx="539755" cy="749308"/>
          </a:xfrm>
          <a:prstGeom prst="rect">
            <a:avLst/>
          </a:prstGeom>
        </p:spPr>
      </p:pic>
      <p:sp>
        <p:nvSpPr>
          <p:cNvPr id="172" name="textbox 172"/>
          <p:cNvSpPr/>
          <p:nvPr/>
        </p:nvSpPr>
        <p:spPr>
          <a:xfrm>
            <a:off x="695332" y="3056068"/>
            <a:ext cx="1102994" cy="1035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15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Certificate   of   Conformity/Waranty 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Card</a:t>
            </a:r>
            <a:endParaRPr sz="7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4" name="textbox 174"/>
          <p:cNvSpPr/>
          <p:nvPr/>
        </p:nvSpPr>
        <p:spPr>
          <a:xfrm>
            <a:off x="4797416" y="3233913"/>
            <a:ext cx="622934" cy="138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Supporting</a:t>
            </a:r>
            <a:r>
              <a:rPr sz="6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plate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76" name="picture 17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054213" y="2955910"/>
            <a:ext cx="203237" cy="203213"/>
          </a:xfrm>
          <a:prstGeom prst="rect">
            <a:avLst/>
          </a:prstGeom>
        </p:spPr>
      </p:pic>
      <p:sp>
        <p:nvSpPr>
          <p:cNvPr id="178" name="textbox 178"/>
          <p:cNvSpPr/>
          <p:nvPr/>
        </p:nvSpPr>
        <p:spPr>
          <a:xfrm>
            <a:off x="2251055" y="3510861"/>
            <a:ext cx="53339" cy="584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60"/>
              </a:lnSpc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-</a:t>
            </a:r>
            <a:endParaRPr sz="4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picture 18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47650" y="762000"/>
            <a:ext cx="5416550" cy="3924300"/>
          </a:xfrm>
          <a:prstGeom prst="rect">
            <a:avLst/>
          </a:prstGeom>
        </p:spPr>
      </p:pic>
      <p:sp>
        <p:nvSpPr>
          <p:cNvPr id="182" name="textbox 182"/>
          <p:cNvSpPr/>
          <p:nvPr/>
        </p:nvSpPr>
        <p:spPr>
          <a:xfrm>
            <a:off x="908064" y="3401576"/>
            <a:ext cx="3533775" cy="9588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6215" algn="l" rtl="0" eaLnBrk="0">
              <a:lnSpc>
                <a:spcPts val="310"/>
              </a:lnSpc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r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600" kern="0" spc="0" baseline="80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-</a:t>
            </a:r>
            <a:endParaRPr sz="600" baseline="8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72415" algn="l" rtl="0" eaLnBrk="0">
              <a:lnSpc>
                <a:spcPts val="395"/>
              </a:lnSpc>
              <a:spcBef>
                <a:spcPts val="770"/>
              </a:spcBef>
            </a:pP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国</a:t>
            </a:r>
            <a:endParaRPr sz="3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2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895"/>
              </a:lnSpc>
              <a:spcBef>
                <a:spcPts val="0"/>
              </a:spcBef>
            </a:pPr>
            <a:r>
              <a:rPr sz="1600" b="1" kern="0" spc="0" baseline="36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Instruction</a:t>
            </a:r>
            <a:r>
              <a:rPr sz="10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600" b="1" kern="0" spc="0" baseline="36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manual</a:t>
            </a:r>
            <a:r>
              <a:rPr sz="10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900" kern="0" spc="0" baseline="12000" dirty="0">
                <a:solidFill>
                  <a:srgbClr val="607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500" kern="0" spc="20" dirty="0">
                <a:solidFill>
                  <a:srgbClr val="607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1600" kern="0" spc="0" baseline="-6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600" kern="0" spc="0" baseline="-6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cord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</a:t>
            </a:r>
            <a:r>
              <a:rPr sz="1600" kern="0" spc="0" baseline="-32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endParaRPr sz="1600" baseline="-3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4" name="textbox 184"/>
          <p:cNvSpPr/>
          <p:nvPr/>
        </p:nvSpPr>
        <p:spPr>
          <a:xfrm>
            <a:off x="463528" y="923795"/>
            <a:ext cx="1636395" cy="1686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1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DGS-B Series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52450" algn="l" rtl="0" eaLnBrk="0">
              <a:lnSpc>
                <a:spcPts val="615"/>
              </a:lnSpc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Certficate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Conformity/Warranty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Card</a:t>
            </a:r>
            <a:endParaRPr sz="8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6" name="textbox 186"/>
          <p:cNvSpPr/>
          <p:nvPr/>
        </p:nvSpPr>
        <p:spPr>
          <a:xfrm>
            <a:off x="4476758" y="4188096"/>
            <a:ext cx="996314" cy="2159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500"/>
              </a:lnSpc>
            </a:pPr>
            <a:r>
              <a:rPr sz="11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Supporting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plate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88" name="picture 18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24005" y="2914635"/>
            <a:ext cx="336530" cy="228629"/>
          </a:xfrm>
          <a:prstGeom prst="rect">
            <a:avLst/>
          </a:prstGeom>
        </p:spPr>
      </p:pic>
      <p:pic>
        <p:nvPicPr>
          <p:cNvPr id="190" name="picture 1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384312" y="2698759"/>
            <a:ext cx="215903" cy="203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picture 19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81000" y="587375"/>
            <a:ext cx="5149850" cy="4273550"/>
          </a:xfrm>
          <a:prstGeom prst="rect">
            <a:avLst/>
          </a:prstGeom>
        </p:spPr>
      </p:pic>
      <p:pic>
        <p:nvPicPr>
          <p:cNvPr id="194" name="picture 1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327383" y="644512"/>
            <a:ext cx="1797091" cy="2228869"/>
          </a:xfrm>
          <a:prstGeom prst="rect">
            <a:avLst/>
          </a:prstGeom>
        </p:spPr>
      </p:pic>
      <p:pic>
        <p:nvPicPr>
          <p:cNvPr id="196" name="picture 19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371826" y="2943212"/>
            <a:ext cx="1911367" cy="1295398"/>
          </a:xfrm>
          <a:prstGeom prst="rect">
            <a:avLst/>
          </a:prstGeom>
        </p:spPr>
      </p:pic>
      <p:pic>
        <p:nvPicPr>
          <p:cNvPr id="198" name="picture 19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238244" y="1870081"/>
            <a:ext cx="1454163" cy="1047746"/>
          </a:xfrm>
          <a:prstGeom prst="rect">
            <a:avLst/>
          </a:prstGeom>
        </p:spPr>
      </p:pic>
      <p:sp>
        <p:nvSpPr>
          <p:cNvPr id="200" name="textbox 200"/>
          <p:cNvSpPr/>
          <p:nvPr/>
        </p:nvSpPr>
        <p:spPr>
          <a:xfrm>
            <a:off x="2057399" y="4501195"/>
            <a:ext cx="3454400" cy="1873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3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Instruction manual                  </a:t>
            </a:r>
            <a:r>
              <a:rPr sz="13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Suppo</a:t>
            </a:r>
            <a:r>
              <a:rPr sz="13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rting</a:t>
            </a:r>
            <a:r>
              <a:rPr sz="13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plate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02" name="picture 20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33424" y="3444884"/>
            <a:ext cx="615973" cy="558809"/>
          </a:xfrm>
          <a:prstGeom prst="rect">
            <a:avLst/>
          </a:prstGeom>
        </p:spPr>
      </p:pic>
      <p:sp>
        <p:nvSpPr>
          <p:cNvPr id="204" name="textbox 204"/>
          <p:cNvSpPr/>
          <p:nvPr/>
        </p:nvSpPr>
        <p:spPr>
          <a:xfrm>
            <a:off x="463572" y="4214934"/>
            <a:ext cx="1188085" cy="2101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323" rIns="0" bIns="0"/>
          <a:lstStyle/>
          <a:p>
            <a:pPr marL="18415" indent="-5715" algn="l" rtl="0" eaLnBrk="0">
              <a:lnSpc>
                <a:spcPct val="129000"/>
              </a:lnSpc>
              <a:spcBef>
                <a:spcPts val="5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Certificate    of    Conformity/Wa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rranty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Card</a:t>
            </a:r>
            <a:endParaRPr sz="7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6" name="textbox 206"/>
          <p:cNvSpPr/>
          <p:nvPr/>
        </p:nvSpPr>
        <p:spPr>
          <a:xfrm>
            <a:off x="2127231" y="3428122"/>
            <a:ext cx="241300" cy="4159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300" kern="0" spc="-1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超</a:t>
            </a: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       </a:t>
            </a:r>
            <a:r>
              <a:rPr sz="3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n*</a:t>
            </a:r>
            <a:endParaRPr sz="3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169545" algn="l" rtl="0" eaLnBrk="0">
              <a:lnSpc>
                <a:spcPct val="164000"/>
              </a:lnSpc>
              <a:spcBef>
                <a:spcPts val="10"/>
              </a:spcBef>
              <a:tabLst>
                <a:tab pos="226695" algn="l"/>
              </a:tabLst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endParaRPr sz="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08" name="textbox 208"/>
          <p:cNvSpPr/>
          <p:nvPr/>
        </p:nvSpPr>
        <p:spPr>
          <a:xfrm>
            <a:off x="2284334" y="3798115"/>
            <a:ext cx="82550" cy="584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60"/>
              </a:lnSpc>
            </a:pPr>
            <a:r>
              <a:rPr sz="400" kern="0" spc="2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l</a:t>
            </a:r>
            <a:endParaRPr sz="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10" name="textbox 210"/>
          <p:cNvSpPr/>
          <p:nvPr/>
        </p:nvSpPr>
        <p:spPr>
          <a:xfrm>
            <a:off x="2284334" y="3770632"/>
            <a:ext cx="82550" cy="609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80"/>
              </a:lnSpc>
            </a:pPr>
            <a:r>
              <a:rPr sz="400" kern="0" spc="2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endParaRPr sz="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12" name="textbox 212"/>
          <p:cNvSpPr/>
          <p:nvPr/>
        </p:nvSpPr>
        <p:spPr>
          <a:xfrm>
            <a:off x="2293020" y="3744882"/>
            <a:ext cx="52705" cy="622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85"/>
              </a:lnSpc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u</a:t>
            </a:r>
            <a:endParaRPr sz="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14" name="textbox 214"/>
          <p:cNvSpPr/>
          <p:nvPr/>
        </p:nvSpPr>
        <p:spPr>
          <a:xfrm>
            <a:off x="2293249" y="3720519"/>
            <a:ext cx="52069" cy="622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85"/>
              </a:lnSpc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n</a:t>
            </a:r>
            <a:endParaRPr sz="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16" name="textbox 216"/>
          <p:cNvSpPr/>
          <p:nvPr/>
        </p:nvSpPr>
        <p:spPr>
          <a:xfrm>
            <a:off x="2284334" y="3696353"/>
            <a:ext cx="82550" cy="609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80"/>
              </a:lnSpc>
            </a:pPr>
            <a:r>
              <a:rPr sz="400" kern="0" spc="2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endParaRPr sz="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18" name="textbox 218"/>
          <p:cNvSpPr/>
          <p:nvPr/>
        </p:nvSpPr>
        <p:spPr>
          <a:xfrm>
            <a:off x="2293249" y="3669860"/>
            <a:ext cx="64769" cy="628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95"/>
              </a:lnSpc>
            </a:pPr>
            <a:r>
              <a:rPr sz="4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</a:t>
            </a:r>
            <a:endParaRPr sz="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20" name="textbox 220"/>
          <p:cNvSpPr/>
          <p:nvPr/>
        </p:nvSpPr>
        <p:spPr>
          <a:xfrm>
            <a:off x="2293249" y="3621480"/>
            <a:ext cx="52069" cy="622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85"/>
              </a:lnSpc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r</a:t>
            </a:r>
            <a:endParaRPr sz="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22" name="textbox 222"/>
          <p:cNvSpPr/>
          <p:nvPr/>
        </p:nvSpPr>
        <p:spPr>
          <a:xfrm>
            <a:off x="2284334" y="3598305"/>
            <a:ext cx="82550" cy="596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70"/>
              </a:lnSpc>
            </a:pPr>
            <a:r>
              <a:rPr sz="400" kern="0" spc="2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e</a:t>
            </a:r>
            <a:endParaRPr sz="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24" name="textbox 224"/>
          <p:cNvSpPr/>
          <p:nvPr/>
        </p:nvSpPr>
        <p:spPr>
          <a:xfrm>
            <a:off x="2284334" y="3574486"/>
            <a:ext cx="82550" cy="590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65"/>
              </a:lnSpc>
            </a:pPr>
            <a:r>
              <a:rPr sz="400" kern="0" spc="2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</a:t>
            </a:r>
            <a:endParaRPr sz="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26" name="textbox 226"/>
          <p:cNvSpPr/>
          <p:nvPr/>
        </p:nvSpPr>
        <p:spPr>
          <a:xfrm>
            <a:off x="2292792" y="3546458"/>
            <a:ext cx="64769" cy="622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85"/>
              </a:lnSpc>
            </a:pPr>
            <a:r>
              <a:rPr sz="4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U</a:t>
            </a:r>
            <a:endParaRPr sz="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28" name="textbox 228"/>
          <p:cNvSpPr/>
          <p:nvPr/>
        </p:nvSpPr>
        <p:spPr>
          <a:xfrm>
            <a:off x="2139951" y="1320117"/>
            <a:ext cx="895985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eel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inner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pot</a:t>
            </a:r>
            <a:endParaRPr sz="7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30" name="picture 23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073139" y="4029078"/>
            <a:ext cx="177824" cy="165087"/>
          </a:xfrm>
          <a:prstGeom prst="rect">
            <a:avLst/>
          </a:prstGeom>
        </p:spPr>
      </p:pic>
      <p:sp>
        <p:nvSpPr>
          <p:cNvPr id="232" name="textbox 232"/>
          <p:cNvSpPr/>
          <p:nvPr/>
        </p:nvSpPr>
        <p:spPr>
          <a:xfrm>
            <a:off x="1936738" y="3213094"/>
            <a:ext cx="90169" cy="628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300" i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ICN</a:t>
            </a: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picture 2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58775" y="806450"/>
            <a:ext cx="5194300" cy="3835400"/>
          </a:xfrm>
          <a:prstGeom prst="rect">
            <a:avLst/>
          </a:prstGeom>
        </p:spPr>
      </p:pic>
      <p:sp>
        <p:nvSpPr>
          <p:cNvPr id="236" name="textbox 236"/>
          <p:cNvSpPr/>
          <p:nvPr/>
        </p:nvSpPr>
        <p:spPr>
          <a:xfrm>
            <a:off x="2505085" y="2632317"/>
            <a:ext cx="886460" cy="3340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8000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Bottom</a:t>
            </a:r>
            <a:r>
              <a:rPr sz="900" kern="0" spc="2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tray(for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DGL-X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es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only)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38" name="picture 2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4650" y="1225544"/>
            <a:ext cx="2787676" cy="2565422"/>
          </a:xfrm>
          <a:prstGeom prst="rect">
            <a:avLst/>
          </a:prstGeom>
        </p:spPr>
      </p:pic>
      <p:sp>
        <p:nvSpPr>
          <p:cNvPr id="240" name="textbox 240"/>
          <p:cNvSpPr/>
          <p:nvPr/>
        </p:nvSpPr>
        <p:spPr>
          <a:xfrm>
            <a:off x="708013" y="846156"/>
            <a:ext cx="1213485" cy="2787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9000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Standard s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tainless steel inner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cylinder(except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 35L,DGL-X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2" name="textbox 242"/>
          <p:cNvSpPr/>
          <p:nvPr/>
        </p:nvSpPr>
        <p:spPr>
          <a:xfrm>
            <a:off x="708013" y="1081277"/>
            <a:ext cx="4324350" cy="3543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375"/>
              </a:lnSpc>
            </a:pPr>
            <a:r>
              <a:rPr sz="1100" kern="0" spc="0" baseline="4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series)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        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     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Basketball net(standard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equipment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12365" algn="l" rtl="0" eaLnBrk="0">
              <a:lnSpc>
                <a:spcPts val="1215"/>
              </a:lnSpc>
            </a:pP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DGL-X serie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s,optional for other series)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4" name="textbox 244"/>
          <p:cNvSpPr/>
          <p:nvPr/>
        </p:nvSpPr>
        <p:spPr>
          <a:xfrm>
            <a:off x="4613296" y="3919539"/>
            <a:ext cx="610869" cy="15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Heat-resistant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46" name="picture 2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330590" y="3244843"/>
            <a:ext cx="1968483" cy="704869"/>
          </a:xfrm>
          <a:prstGeom prst="rect">
            <a:avLst/>
          </a:prstGeom>
        </p:spPr>
      </p:pic>
      <p:pic>
        <p:nvPicPr>
          <p:cNvPr id="248" name="picture 2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667128" y="1504953"/>
            <a:ext cx="850878" cy="1270016"/>
          </a:xfrm>
          <a:prstGeom prst="rect">
            <a:avLst/>
          </a:prstGeom>
        </p:spPr>
      </p:pic>
      <p:sp>
        <p:nvSpPr>
          <p:cNvPr id="250" name="textbox 250"/>
          <p:cNvSpPr/>
          <p:nvPr/>
        </p:nvSpPr>
        <p:spPr>
          <a:xfrm>
            <a:off x="1895482" y="3992643"/>
            <a:ext cx="1210310" cy="4819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80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Instructi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 manual,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1000"/>
              </a:lnSpc>
              <a:spcBef>
                <a:spcPts val="10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certificate of conformity,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warranty card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52" name="picture 25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822808" y="1917718"/>
            <a:ext cx="539791" cy="755612"/>
          </a:xfrm>
          <a:prstGeom prst="rect">
            <a:avLst/>
          </a:prstGeom>
        </p:spPr>
      </p:pic>
      <p:sp>
        <p:nvSpPr>
          <p:cNvPr id="254" name="textbox 254"/>
          <p:cNvSpPr/>
          <p:nvPr/>
        </p:nvSpPr>
        <p:spPr>
          <a:xfrm>
            <a:off x="4759307" y="2716317"/>
            <a:ext cx="702309" cy="3492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8750" algn="l" rtl="0" eaLnBrk="0">
              <a:lnSpc>
                <a:spcPct val="81000"/>
              </a:lnSpc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Wrench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8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  <a:spcBef>
                <a:spcPts val="0"/>
              </a:spcBef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(Forspiral  style)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56" name="textbox 256"/>
          <p:cNvSpPr/>
          <p:nvPr/>
        </p:nvSpPr>
        <p:spPr>
          <a:xfrm>
            <a:off x="4613296" y="4059426"/>
            <a:ext cx="664209" cy="2914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5000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gloves(excep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spiral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style)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58" name="textbox 258"/>
          <p:cNvSpPr/>
          <p:nvPr/>
        </p:nvSpPr>
        <p:spPr>
          <a:xfrm>
            <a:off x="682613" y="4096682"/>
            <a:ext cx="107823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Supporting plate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0" name="textbox 260"/>
          <p:cNvSpPr/>
          <p:nvPr/>
        </p:nvSpPr>
        <p:spPr>
          <a:xfrm>
            <a:off x="3635364" y="4059368"/>
            <a:ext cx="828675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Insert  the  bre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athing  tube</a:t>
            </a:r>
            <a:endParaRPr sz="7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62" name="picture 26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866777" y="3816356"/>
            <a:ext cx="196863" cy="203199"/>
          </a:xfrm>
          <a:prstGeom prst="rect">
            <a:avLst/>
          </a:prstGeom>
        </p:spPr>
      </p:pic>
      <p:pic>
        <p:nvPicPr>
          <p:cNvPr id="264" name="picture 26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2486048" y="3809989"/>
            <a:ext cx="196812" cy="20319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picture 26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184275" y="0"/>
            <a:ext cx="3543300" cy="5448300"/>
          </a:xfrm>
          <a:prstGeom prst="rect">
            <a:avLst/>
          </a:prstGeom>
        </p:spPr>
      </p:pic>
      <p:sp>
        <p:nvSpPr>
          <p:cNvPr id="272" name="textbox 272"/>
          <p:cNvSpPr/>
          <p:nvPr/>
        </p:nvSpPr>
        <p:spPr>
          <a:xfrm>
            <a:off x="1343035" y="214338"/>
            <a:ext cx="3108325" cy="10864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425"/>
              </a:spcBef>
            </a:pPr>
            <a:r>
              <a:rPr sz="14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Compact size.Quic</a:t>
            </a:r>
            <a:r>
              <a:rPr sz="14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</a:t>
            </a:r>
            <a:r>
              <a:rPr sz="14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heating.No</a:t>
            </a:r>
            <a:r>
              <a:rPr sz="14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need</a:t>
            </a:r>
            <a:endParaRPr sz="1400" b="1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5880" indent="-43815" algn="l" rtl="0" eaLnBrk="0">
              <a:lnSpc>
                <a:spcPct val="120000"/>
              </a:lnSpc>
              <a:spcBef>
                <a:spcPts val="10"/>
              </a:spcBef>
            </a:pPr>
            <a:r>
              <a:rPr sz="14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14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cumbersome</a:t>
            </a:r>
            <a:r>
              <a:rPr sz="1400" b="1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container</a:t>
            </a:r>
            <a:endParaRPr sz="1400" b="1" kern="0" spc="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5880" indent="-43815" algn="l" rtl="0" eaLnBrk="0">
              <a:lnSpc>
                <a:spcPct val="120000"/>
              </a:lnSpc>
              <a:spcBef>
                <a:spcPts val="10"/>
              </a:spcBef>
            </a:pPr>
            <a:r>
              <a:rPr sz="14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certification</a:t>
            </a:r>
            <a:r>
              <a:rPr sz="14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14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Just</a:t>
            </a:r>
            <a:r>
              <a:rPr sz="13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buy and</a:t>
            </a:r>
            <a:r>
              <a:rPr sz="13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</a:t>
            </a:r>
            <a:endParaRPr sz="1300" b="1" kern="0" spc="-2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5880" indent="-43815" algn="l" rtl="0" eaLnBrk="0">
              <a:lnSpc>
                <a:spcPct val="120000"/>
              </a:lnSpc>
              <a:spcBef>
                <a:spcPts val="10"/>
              </a:spcBef>
            </a:pPr>
            <a:r>
              <a:rPr sz="13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immediately</a:t>
            </a:r>
            <a:r>
              <a:rPr sz="13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sz="1300" b="1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74" name="picture 2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03337" y="2285997"/>
            <a:ext cx="1098529" cy="140969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3833</Words>
  <Application>WPS 演示</Application>
  <PresentationFormat/>
  <Paragraphs>258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4" baseType="lpstr">
      <vt:lpstr>Arial</vt:lpstr>
      <vt:lpstr>宋体</vt:lpstr>
      <vt:lpstr>Wingdings</vt:lpstr>
      <vt:lpstr>Arial</vt:lpstr>
      <vt:lpstr>SimHei</vt:lpstr>
      <vt:lpstr>Times New Roman</vt:lpstr>
      <vt:lpstr>Calibri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2</cp:revision>
  <dcterms:created xsi:type="dcterms:W3CDTF">2025-06-21T08:03:00Z</dcterms:created>
  <dcterms:modified xsi:type="dcterms:W3CDTF">2025-06-21T08:05:30Z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2025-06-21T23:48:41Z</vt:filetime>
  </property>
  <property fmtid="{D5CDD505-2E9C-101B-9397-08002B2CF9AE}" pid="4" name="UsrData">
    <vt:lpwstr>685663d4f091f100205a31c9wl</vt:lpwstr>
  </property>
  <property fmtid="{D5CDD505-2E9C-101B-9397-08002B2CF9AE}" pid="5" name="ICV">
    <vt:lpwstr>5C1C81C11BA14ABE95A5C7EEE3F390DE_12</vt:lpwstr>
  </property>
  <property fmtid="{D5CDD505-2E9C-101B-9397-08002B2CF9AE}" pid="6" name="KSOProductBuildVer">
    <vt:lpwstr>2052-12.1.0.21541</vt:lpwstr>
  </property>
</Properties>
</file>