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6896100" cy="5740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575292" y="1143000"/>
            <a:ext cx="3707417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34.jpeg"/><Relationship Id="rId7" Type="http://schemas.openxmlformats.org/officeDocument/2006/relationships/image" Target="../media/image33.jpeg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88975" y="114300"/>
            <a:ext cx="5518150" cy="551180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641737" y="1968524"/>
            <a:ext cx="2520911" cy="179067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648082" y="114300"/>
            <a:ext cx="2527312" cy="1784334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1069948" y="3822694"/>
            <a:ext cx="2508275" cy="1796552"/>
            <a:chOff x="0" y="0"/>
            <a:chExt cx="2508275" cy="1796552"/>
          </a:xfrm>
        </p:grpSpPr>
        <p:pic>
          <p:nvPicPr>
            <p:cNvPr id="32" name="picture 3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508275" cy="1758980"/>
            </a:xfrm>
            <a:prstGeom prst="rect">
              <a:avLst/>
            </a:prstGeom>
          </p:spPr>
        </p:pic>
        <p:sp>
          <p:nvSpPr>
            <p:cNvPr id="34" name="textbox 34"/>
            <p:cNvSpPr/>
            <p:nvPr/>
          </p:nvSpPr>
          <p:spPr>
            <a:xfrm>
              <a:off x="-12700" y="-12700"/>
              <a:ext cx="2534285" cy="185292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950" algn="l" rtl="0" eaLnBrk="0">
                <a:lnSpc>
                  <a:spcPts val="1295"/>
                </a:lnSpc>
                <a:spcBef>
                  <a:spcPts val="5"/>
                </a:spcBef>
              </a:pPr>
              <a:r>
                <a:rPr sz="9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"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PT</a:t>
              </a:r>
              <a:r>
                <a:rPr sz="9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1000</a:t>
              </a:r>
              <a:r>
                <a:rPr sz="900" kern="0" spc="1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sensor</a:t>
              </a:r>
              <a:r>
                <a:rPr sz="9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"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950" algn="l" rtl="0" eaLnBrk="0">
                <a:lnSpc>
                  <a:spcPts val="1295"/>
                </a:lnSpc>
                <a:spcBef>
                  <a:spcPts val="125"/>
                </a:spcBef>
              </a:pPr>
              <a:r>
                <a:rPr sz="9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ensures</a:t>
              </a:r>
              <a:r>
                <a:rPr sz="900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9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</a:t>
              </a:r>
              <a:r>
                <a:rPr sz="9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ecise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950" algn="l" rtl="0" eaLnBrk="0">
                <a:lnSpc>
                  <a:spcPts val="1295"/>
                </a:lnSpc>
                <a:spcBef>
                  <a:spcPts val="155"/>
                </a:spcBef>
              </a:pPr>
              <a:r>
                <a:rPr sz="9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temperature     contro</a:t>
              </a:r>
              <a:r>
                <a:rPr sz="9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81100" algn="l" rtl="0" eaLnBrk="0">
                <a:lnSpc>
                  <a:spcPct val="98000"/>
                </a:lnSpc>
                <a:spcBef>
                  <a:spcPts val="540"/>
                </a:spcBef>
              </a:pPr>
              <a:endParaRPr sz="1800" dirty="0"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3654428" y="3822694"/>
            <a:ext cx="2520967" cy="1771657"/>
            <a:chOff x="0" y="0"/>
            <a:chExt cx="2520967" cy="1771657"/>
          </a:xfrm>
        </p:grpSpPr>
        <p:pic>
          <p:nvPicPr>
            <p:cNvPr id="36" name="pictur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520967" cy="1771657"/>
            </a:xfrm>
            <a:prstGeom prst="rect">
              <a:avLst/>
            </a:prstGeom>
          </p:spPr>
        </p:pic>
        <p:sp>
          <p:nvSpPr>
            <p:cNvPr id="38" name="textbox 38"/>
            <p:cNvSpPr/>
            <p:nvPr/>
          </p:nvSpPr>
          <p:spPr>
            <a:xfrm>
              <a:off x="-12700" y="-12700"/>
              <a:ext cx="2546985" cy="180911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3515" algn="l" rtl="0" eaLnBrk="0">
                <a:lnSpc>
                  <a:spcPts val="955"/>
                </a:lnSpc>
                <a:spcBef>
                  <a:spcPts val="0"/>
                </a:spcBef>
              </a:pPr>
              <a:r>
                <a:rPr sz="7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Excess   heat </a:t>
              </a: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warning&amp;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9865" algn="l" rtl="0" eaLnBrk="0">
                <a:lnSpc>
                  <a:spcPts val="955"/>
                </a:lnSpc>
                <a:spcBef>
                  <a:spcPts val="155"/>
                </a:spcBef>
              </a:pPr>
              <a:r>
                <a:rPr sz="7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Over-temperature      </a:t>
              </a: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protection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5250" algn="l" rtl="0" eaLnBrk="0">
                <a:lnSpc>
                  <a:spcPts val="1295"/>
                </a:lnSpc>
                <a:spcBef>
                  <a:spcPts val="75"/>
                </a:spcBef>
              </a:pP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Double</a:t>
              </a:r>
              <a:r>
                <a:rPr sz="900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protection</a:t>
              </a:r>
              <a:r>
                <a:rPr sz="900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,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safe</a:t>
              </a:r>
              <a:r>
                <a:rPr sz="900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usage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90000"/>
                </a:lnSpc>
                <a:spcBef>
                  <a:spcPts val="825"/>
                </a:spcBef>
              </a:pPr>
              <a:r>
                <a:rPr sz="400" kern="0" spc="20" dirty="0">
                  <a:solidFill>
                    <a:srgbClr val="CFED9D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Doubepwicntorkspetemecuples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43965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400" kern="0" spc="20" dirty="0">
                  <a:solidFill>
                    <a:srgbClr val="9CDA21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Limited   </a:t>
              </a:r>
              <a:r>
                <a:rPr sz="4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LCAMSAHDE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21600000">
            <a:off x="1057256" y="1974863"/>
            <a:ext cx="2520966" cy="1771657"/>
            <a:chOff x="0" y="0"/>
            <a:chExt cx="2520966" cy="1771657"/>
          </a:xfrm>
        </p:grpSpPr>
        <p:pic>
          <p:nvPicPr>
            <p:cNvPr id="40" name="picture 4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520966" cy="1771657"/>
            </a:xfrm>
            <a:prstGeom prst="rect">
              <a:avLst/>
            </a:prstGeom>
          </p:spPr>
        </p:pic>
        <p:sp>
          <p:nvSpPr>
            <p:cNvPr id="42" name="textbox 42"/>
            <p:cNvSpPr/>
            <p:nvPr/>
          </p:nvSpPr>
          <p:spPr>
            <a:xfrm>
              <a:off x="-12700" y="-12700"/>
              <a:ext cx="2546985" cy="18173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650" indent="50165" algn="l" rtl="0" eaLnBrk="0">
                <a:lnSpc>
                  <a:spcPct val="125000"/>
                </a:lnSpc>
                <a:spcBef>
                  <a:spcPts val="5"/>
                </a:spcBef>
              </a:pPr>
              <a:r>
                <a:rPr sz="13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"Ceramic tabletop/glass panel"</a:t>
              </a:r>
              <a:r>
                <a:rPr sz="13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7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Resistant  to</a:t>
              </a:r>
              <a:r>
                <a:rPr sz="7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7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hi</a:t>
              </a: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gh</a:t>
              </a:r>
              <a:r>
                <a:rPr sz="7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temperature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650" algn="l" rtl="0" eaLnBrk="0">
                <a:lnSpc>
                  <a:spcPts val="955"/>
                </a:lnSpc>
                <a:spcBef>
                  <a:spcPts val="65"/>
                </a:spcBef>
              </a:pP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r>
                <a:rPr sz="700" kern="0" spc="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corrosion.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14400" algn="l" rtl="0" eaLnBrk="0">
                <a:lnSpc>
                  <a:spcPct val="100000"/>
                </a:lnSpc>
                <a:spcBef>
                  <a:spcPts val="420"/>
                </a:spcBef>
              </a:pPr>
              <a:r>
                <a:rPr sz="1000" kern="0" spc="160" baseline="-1000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◎—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         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    </a:t>
              </a:r>
              <a:r>
                <a:rPr sz="4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Ceramic   coating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08150" algn="l" rtl="0" eaLnBrk="0">
                <a:lnSpc>
                  <a:spcPts val="615"/>
                </a:lnSpc>
                <a:spcBef>
                  <a:spcPts val="120"/>
                </a:spcBef>
              </a:pPr>
              <a:r>
                <a:rPr sz="4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Thickened</a:t>
              </a:r>
              <a:r>
                <a:rPr sz="4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4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all</a:t>
              </a:r>
              <a:r>
                <a:rPr sz="4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oy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8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84350" algn="l" rtl="0" eaLnBrk="0">
                <a:lnSpc>
                  <a:spcPts val="615"/>
                </a:lnSpc>
                <a:spcBef>
                  <a:spcPts val="130"/>
                </a:spcBef>
              </a:pPr>
              <a:r>
                <a:rPr sz="4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Tempered</a:t>
              </a:r>
              <a:r>
                <a:rPr sz="4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4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glass</a:t>
              </a:r>
              <a:r>
                <a:rPr sz="4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4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pane</a:t>
              </a:r>
              <a:r>
                <a:rPr sz="4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3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7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71500" algn="l" rtl="0" eaLnBrk="0">
                <a:lnSpc>
                  <a:spcPct val="82000"/>
                </a:lnSpc>
                <a:spcBef>
                  <a:spcPts val="0"/>
                </a:spcBef>
              </a:pPr>
              <a:r>
                <a:rPr sz="7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ONEN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44" name="picture 4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063602" y="704834"/>
            <a:ext cx="2508275" cy="1149375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1152546" y="178137"/>
            <a:ext cx="1697989" cy="5403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5000"/>
              </a:lnSpc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"Brushless</a:t>
            </a:r>
            <a:r>
              <a:rPr sz="9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inner</a:t>
            </a:r>
            <a:r>
              <a:rPr sz="9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rotor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motor"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operates</a:t>
            </a:r>
            <a:r>
              <a:rPr sz="9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stably,powerfully</a:t>
            </a:r>
            <a:r>
              <a:rPr sz="9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requires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intenance.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" name="textbox 48"/>
          <p:cNvSpPr/>
          <p:nvPr/>
        </p:nvSpPr>
        <p:spPr>
          <a:xfrm rot="5400000">
            <a:off x="-478149" y="1514659"/>
            <a:ext cx="2712085" cy="241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700"/>
              </a:lnSpc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Magnetic stirrer LCA-MSA</a:t>
            </a:r>
            <a:r>
              <a:rPr sz="14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Serie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</a:t>
            </a:r>
            <a:endParaRPr sz="1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3724280" y="187479"/>
            <a:ext cx="1205230" cy="5137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500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"Magnesium-alu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minum</a:t>
            </a:r>
            <a:r>
              <a:rPr sz="7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alloy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fuselage"has exce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llent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3000"/>
              </a:lnSpc>
              <a:spcBef>
                <a:spcPts val="1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load-bearing capac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ity and fast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</a:t>
            </a:r>
            <a:r>
              <a:rPr sz="7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dissipation.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5324488" y="150930"/>
            <a:ext cx="629284" cy="2736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05"/>
              </a:lnSpc>
            </a:pPr>
            <a:r>
              <a:rPr sz="400" kern="0" spc="20" dirty="0">
                <a:solidFill>
                  <a:srgbClr val="B8D18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r>
              <a:rPr sz="400" kern="0" spc="50" dirty="0">
                <a:solidFill>
                  <a:srgbClr val="B8D18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400" kern="0" spc="20" dirty="0">
                <a:solidFill>
                  <a:srgbClr val="B8D18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400" kern="0" spc="10" dirty="0">
                <a:solidFill>
                  <a:srgbClr val="B8D18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40000"/>
              </a:lnSpc>
              <a:spcBef>
                <a:spcPts val="0"/>
              </a:spcBef>
            </a:pPr>
            <a:r>
              <a:rPr sz="400" kern="0" spc="20" dirty="0">
                <a:solidFill>
                  <a:srgbClr val="B8D18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assembly     component</a:t>
            </a:r>
            <a:r>
              <a:rPr sz="400" kern="0" spc="10" dirty="0">
                <a:solidFill>
                  <a:srgbClr val="B8D18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400" kern="0" spc="20" dirty="0">
                <a:solidFill>
                  <a:srgbClr val="B8D18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LCAMSAHDE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114550" y="1597025"/>
            <a:ext cx="2667000" cy="25463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311365" y="292110"/>
            <a:ext cx="3848161" cy="4127511"/>
          </a:xfrm>
          <a:prstGeom prst="rect">
            <a:avLst/>
          </a:prstGeom>
        </p:spPr>
      </p:pic>
      <p:sp>
        <p:nvSpPr>
          <p:cNvPr id="106" name="textbox 106"/>
          <p:cNvSpPr/>
          <p:nvPr/>
        </p:nvSpPr>
        <p:spPr>
          <a:xfrm>
            <a:off x="367030" y="5129530"/>
            <a:ext cx="1224915" cy="2108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ctr" rtl="0" eaLnBrk="0">
              <a:lnSpc>
                <a:spcPts val="885"/>
              </a:lnSpc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Program contro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 function</a:t>
            </a:r>
            <a:endParaRPr sz="800" kern="0" spc="-3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08" name="picture 1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3513" y="3187679"/>
            <a:ext cx="1733541" cy="1968539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3513" y="596913"/>
            <a:ext cx="1733541" cy="1968484"/>
          </a:xfrm>
          <a:prstGeom prst="rect">
            <a:avLst/>
          </a:prstGeom>
        </p:spPr>
      </p:pic>
      <p:graphicFrame>
        <p:nvGraphicFramePr>
          <p:cNvPr id="112" name="table 112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2292350" y="4625340"/>
          <a:ext cx="4484370" cy="556260"/>
        </p:xfrm>
        <a:graphic>
          <a:graphicData uri="http://schemas.openxmlformats.org/drawingml/2006/table">
            <a:tbl>
              <a:tblPr/>
              <a:tblGrid>
                <a:gridCol w="1626235"/>
                <a:gridCol w="1818640"/>
                <a:gridCol w="1039495"/>
              </a:tblGrid>
              <a:tr h="4337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ts val="885"/>
                        </a:lnSpc>
                      </a:pP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①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Heating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plate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ts val="885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Temperature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sensor   inte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rface</a:t>
                      </a:r>
                      <a:endParaRPr sz="8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7480" algn="l" rtl="0" eaLnBrk="0">
                        <a:lnSpc>
                          <a:spcPts val="1360"/>
                        </a:lnSpc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②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LCD  display  screen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3830" algn="l" rtl="0" eaLnBrk="0">
                        <a:lnSpc>
                          <a:spcPts val="885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⑤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Adjusting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nob</a:t>
                      </a:r>
                      <a:endParaRPr sz="8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eaLnBrk="0">
                        <a:lnSpc>
                          <a:spcPts val="1160"/>
                        </a:lnSpc>
                      </a:pP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③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Touch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button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0965" algn="l" rtl="0" eaLnBrk="0">
                        <a:lnSpc>
                          <a:spcPct val="116000"/>
                        </a:lnSpc>
                        <a:spcBef>
                          <a:spcPts val="0"/>
                        </a:spcBef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⑤</a:t>
                      </a:r>
                      <a:r>
                        <a:rPr sz="800" kern="0" spc="-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Shock-absorbi</a:t>
                      </a: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ng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foot</a:t>
                      </a:r>
                      <a:endParaRPr sz="6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4" name="textbox 114"/>
          <p:cNvSpPr/>
          <p:nvPr/>
        </p:nvSpPr>
        <p:spPr>
          <a:xfrm>
            <a:off x="107981" y="2551306"/>
            <a:ext cx="1483994" cy="4895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8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ntermittent  stirring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  <a:spcBef>
                <a:spcPts val="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achieved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by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stopping     in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1000"/>
              </a:lnSpc>
              <a:spcBef>
                <a:spcPts val="1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middle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forward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reverse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rotation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6" name="textbox 116"/>
          <p:cNvSpPr/>
          <p:nvPr/>
        </p:nvSpPr>
        <p:spPr>
          <a:xfrm>
            <a:off x="4464041" y="5396062"/>
            <a:ext cx="2362200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*Taking  LC-MB-HD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example  to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showcase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8" name="textbox 118"/>
          <p:cNvSpPr/>
          <p:nvPr/>
        </p:nvSpPr>
        <p:spPr>
          <a:xfrm>
            <a:off x="31779" y="171232"/>
            <a:ext cx="1330960" cy="2247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LC-SB  seri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0" name="textbox 120"/>
          <p:cNvSpPr/>
          <p:nvPr/>
        </p:nvSpPr>
        <p:spPr>
          <a:xfrm>
            <a:off x="152400" y="5339715"/>
            <a:ext cx="1995805" cy="1968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Continuous operation of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multiple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parameters</a:t>
            </a:r>
            <a:endParaRPr sz="8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" name="table 12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8260" y="0"/>
          <a:ext cx="6847840" cy="5741035"/>
        </p:xfrm>
        <a:graphic>
          <a:graphicData uri="http://schemas.openxmlformats.org/drawingml/2006/table">
            <a:tbl>
              <a:tblPr/>
              <a:tblGrid>
                <a:gridCol w="1520190"/>
                <a:gridCol w="1490980"/>
                <a:gridCol w="127635"/>
                <a:gridCol w="699770"/>
                <a:gridCol w="208280"/>
                <a:gridCol w="1094105"/>
                <a:gridCol w="1706880"/>
              </a:tblGrid>
              <a:tr h="204470">
                <a:tc gridSpan="7">
                  <a:txBody>
                    <a:bodyPr/>
                    <a:lstStyle/>
                    <a:p>
                      <a:pPr algn="ctr" rtl="0" eaLnBrk="0">
                        <a:lnSpc>
                          <a:spcPct val="7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60425" indent="24765" algn="ctr" rtl="0" eaLnBrk="0">
                        <a:lnSpc>
                          <a:spcPct val="106000"/>
                        </a:lnSpc>
                      </a:pPr>
                      <a:r>
                        <a:rPr sz="800" b="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MSB</a:t>
                      </a:r>
                      <a:r>
                        <a:rPr sz="800" b="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Basic</a:t>
                      </a:r>
                      <a:r>
                        <a:rPr sz="800" b="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r>
                        <a:rPr sz="800" b="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800" b="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Mult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</a:t>
                      </a:r>
                      <a:r>
                        <a:rPr sz="800" b="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800" b="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fun</a:t>
                      </a:r>
                      <a:r>
                        <a:rPr sz="800" b="0" u="sng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ctional</a:t>
                      </a:r>
                      <a:r>
                        <a:rPr sz="800" b="0" u="sng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u="sng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800" b="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nd</a:t>
                      </a:r>
                      <a:r>
                        <a:rPr sz="800" b="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High</a:t>
                      </a:r>
                      <a:r>
                        <a:rPr sz="800" b="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800" b="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performance</a:t>
                      </a:r>
                      <a:r>
                        <a:rPr sz="800" b="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Value</a:t>
                      </a:r>
                      <a:r>
                        <a:rPr sz="800" b="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800" b="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Money</a:t>
                      </a:r>
                      <a:endParaRPr sz="800" b="0" kern="0" spc="-1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B80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B80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B80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B80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B80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B80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B80"/>
                    </a:solidFill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 m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ode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26390" algn="ctr" rtl="0" eaLnBrk="0">
                        <a:lnSpc>
                          <a:spcPts val="625"/>
                        </a:lnSpc>
                        <a:spcBef>
                          <a:spcPts val="12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115" algn="ctr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LC-MSB-S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115" algn="ctr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LC-MSB-H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0" algn="ctr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LC-MSB-D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635" algn="ctr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LC-MSB-HD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7635" algn="ctr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Automatic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memory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6365" algn="ctr" rtl="0" eaLnBrk="0">
                        <a:lnSpc>
                          <a:spcPct val="92000"/>
                        </a:lnSpc>
                        <a:spcBef>
                          <a:spcPts val="90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si-programming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6365" algn="ctr" rtl="0" eaLnBrk="0">
                        <a:lnSpc>
                          <a:spcPct val="93000"/>
                        </a:lnSpc>
                        <a:spcBef>
                          <a:spcPts val="95"/>
                        </a:spcBef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parameters w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ith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6365" algn="ctr" rtl="0" eaLnBrk="0">
                        <a:lnSpc>
                          <a:spcPct val="93000"/>
                        </a:lnSpc>
                        <a:spcBef>
                          <a:spcPts val="40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emperature</a:t>
                      </a:r>
                      <a:r>
                        <a:rPr sz="800" b="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6365" algn="ctr" rtl="0" eaLnBrk="0">
                        <a:lnSpc>
                          <a:spcPct val="111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capable of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onward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reverse rotat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ion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914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1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Functional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5275" algn="ctr" rtl="0" eaLnBrk="0">
                        <a:lnSpc>
                          <a:spcPct val="78000"/>
                        </a:lnSpc>
                        <a:spcBef>
                          <a:spcPts val="110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Features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0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40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885" algn="ctr" rtl="0" eaLnBrk="0">
                        <a:lnSpc>
                          <a:spcPts val="300"/>
                        </a:lnSpc>
                        <a:spcBef>
                          <a:spcPts val="0"/>
                        </a:spcBef>
                      </a:pPr>
                      <a:r>
                        <a:rPr sz="800" b="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800" b="0" kern="0" spc="2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31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4650" algn="ctr" rtl="0" eaLnBrk="0">
                        <a:lnSpc>
                          <a:spcPct val="97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Automatic memo</a:t>
                      </a: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ry retention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of</a:t>
                      </a:r>
                      <a:r>
                        <a:rPr sz="800" b="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sxprogramming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07315" algn="ctr" rtl="0" eaLnBrk="0">
                        <a:lnSpc>
                          <a:spcPct val="114000"/>
                        </a:lnSpc>
                        <a:spcBef>
                          <a:spcPts val="5"/>
                        </a:spcBef>
                      </a:pP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parameters for</a:t>
                      </a:r>
                      <a:r>
                        <a:rPr sz="8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forward</a:t>
                      </a:r>
                      <a:r>
                        <a:rPr sz="8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reverse rota</a:t>
                      </a:r>
                      <a:r>
                        <a:rPr sz="800" b="0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tion</a:t>
                      </a:r>
                      <a:endParaRPr sz="800" b="0" u="sng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0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r>
                        <a:rPr lang="en-US"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ontrol</a:t>
                      </a:r>
                      <a:r>
                        <a:rPr sz="800" b="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Rocker</a:t>
                      </a:r>
                      <a:r>
                        <a:rPr sz="800" b="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</a:t>
                      </a:r>
                      <a:endParaRPr sz="8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Rocker</a:t>
                      </a:r>
                      <a:r>
                        <a:rPr sz="8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</a:t>
                      </a: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ed</a:t>
                      </a:r>
                      <a:r>
                        <a:rPr sz="800" b="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</a:t>
                      </a:r>
                      <a:r>
                        <a:rPr lang="en-US"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ntro</a:t>
                      </a:r>
                      <a:r>
                        <a:rPr lang="en-US"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l</a:t>
                      </a:r>
                      <a:endParaRPr lang="en-US" sz="8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8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800" b="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Continuous</a:t>
                      </a:r>
                      <a:r>
                        <a:rPr sz="800" b="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regulation/LCDdigital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37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215" algn="ctr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200至1600rpm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785" algn="ctr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200-1600rpm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785" algn="ctr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100至1600rpm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r>
                        <a:rPr sz="800" b="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100至1600rpm</a:t>
                      </a:r>
                      <a:endParaRPr sz="800" b="0" kern="0" spc="7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opeed</a:t>
                      </a:r>
                      <a:r>
                        <a:rPr sz="800" b="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r>
                        <a:rPr sz="800" b="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uracy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112000"/>
                        </a:lnSpc>
                        <a:spcBef>
                          <a:spcPts val="0"/>
                        </a:spcBef>
                      </a:pP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ctr" rtl="0" eaLnBrk="0">
                        <a:lnSpc>
                          <a:spcPct val="10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28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885" algn="ctr" rtl="0" eaLnBrk="0">
                        <a:lnSpc>
                          <a:spcPts val="300"/>
                        </a:lnSpc>
                        <a:spcBef>
                          <a:spcPts val="5"/>
                        </a:spcBef>
                      </a:pPr>
                      <a:r>
                        <a:rPr sz="800" b="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800" b="0" kern="0" spc="2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±10rpm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±10rpm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13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 amount</a:t>
                      </a:r>
                      <a:r>
                        <a:rPr sz="800" b="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b="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rming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H20)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20000"/>
                        </a:lnSpc>
                      </a:pP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5l</a:t>
                      </a:r>
                      <a:endParaRPr sz="8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21000"/>
                        </a:lnSpc>
                      </a:pP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Timing</a:t>
                      </a:r>
                      <a:r>
                        <a:rPr sz="800" b="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sz="800" b="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800" b="0" kern="0" spc="2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1#99h59min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1#99h59min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06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Temperaturecon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tro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RT~300°℃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RT</a:t>
                      </a:r>
                      <a:r>
                        <a:rPr sz="800" b="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-300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</a:t>
                      </a:r>
                      <a:endParaRPr sz="800" b="0" kern="0" spc="4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59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90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 contr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ol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5240" algn="ctr" rtl="0" eaLnBrk="0">
                        <a:lnSpc>
                          <a:spcPct val="93000"/>
                        </a:lnSpc>
                        <a:spcBef>
                          <a:spcPts val="95"/>
                        </a:spcBef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accuracy(measured af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ter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ts val="500"/>
                        </a:lnSpc>
                        <a:spcBef>
                          <a:spcPts val="110"/>
                        </a:spcBef>
                      </a:pPr>
                      <a:r>
                        <a:rPr sz="8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stabilizatio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 for</a:t>
                      </a:r>
                      <a:r>
                        <a:rPr sz="8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 minutes)</a:t>
                      </a:r>
                      <a:endParaRPr sz="8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0000"/>
                        </a:lnSpc>
                      </a:pPr>
                      <a:r>
                        <a:rPr sz="800" b="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800" b="0" kern="0" spc="2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35000"/>
                        </a:lnSpc>
                      </a:pPr>
                      <a:r>
                        <a:rPr sz="800" b="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800" b="0" kern="0" spc="2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20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8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Tray±3℃,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solution±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0.5℃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98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Material of</a:t>
                      </a:r>
                      <a:r>
                        <a:rPr sz="8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work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disc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8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tempered</a:t>
                      </a:r>
                      <a:r>
                        <a:rPr sz="8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glass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Aluminum casting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+Ceramic Spraying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tempered</a:t>
                      </a:r>
                      <a:r>
                        <a:rPr sz="8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gla</a:t>
                      </a: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ss</a:t>
                      </a:r>
                      <a:endParaRPr sz="8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Aluminum castin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g+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6365" algn="ctr" rtl="0" eaLnBrk="0">
                        <a:lnSpc>
                          <a:spcPts val="645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Ceramic Spray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ing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03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0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Bodyj materialof t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    mach</a:t>
                      </a:r>
                      <a:r>
                        <a:rPr sz="800" b="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85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ABShigh-strengthplast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ic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shel</a:t>
                      </a:r>
                      <a:endParaRPr sz="8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ABS high-strength plastic</a:t>
                      </a: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shel</a:t>
                      </a:r>
                      <a:endParaRPr sz="8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51000"/>
                        </a:lnSpc>
                      </a:pP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ABShigh-strengt</a:t>
                      </a:r>
                      <a:r>
                        <a:rPr sz="800" b="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hplasti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shell</a:t>
                      </a:r>
                      <a:endParaRPr sz="8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7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ABShigh-strength plastic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shell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37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Material of the</a:t>
                      </a:r>
                      <a:r>
                        <a:rPr sz="8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pane</a:t>
                      </a:r>
                      <a:endParaRPr sz="8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8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tempered</a:t>
                      </a:r>
                      <a:r>
                        <a:rPr sz="8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glas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8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tempered</a:t>
                      </a:r>
                      <a:r>
                        <a:rPr sz="8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glas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8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tempered</a:t>
                      </a:r>
                      <a:r>
                        <a:rPr sz="800" b="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las</a:t>
                      </a:r>
                      <a:endParaRPr sz="8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8000"/>
                        </a:lnSpc>
                      </a:pPr>
                      <a:r>
                        <a:rPr sz="1200" b="0" kern="0" spc="10" baseline="5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tempered</a:t>
                      </a:r>
                      <a:r>
                        <a:rPr sz="12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b="0" kern="0" spc="10" baseline="5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gla</a:t>
                      </a:r>
                      <a:r>
                        <a:rPr sz="1200" b="0" kern="0" spc="0" baseline="5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ss</a:t>
                      </a:r>
                      <a:endParaRPr sz="1200" b="0" kern="0" spc="0" baseline="5300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0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Work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area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</a:t>
                      </a: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endParaRPr sz="8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150×150mm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150×150mm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150×150mm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150×150mm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37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 DC mot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or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Specifcatio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 of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magpetic particl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es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φ8×30mm</a:t>
                      </a:r>
                      <a:endParaRPr sz="8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0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 supply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volitage</a:t>
                      </a:r>
                      <a:endParaRPr sz="8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AC220伏50hz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0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Overall mach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ine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87325" algn="ctr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r>
                        <a:rPr sz="800" b="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800" b="0" kern="0" spc="-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450瓦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18000"/>
                        </a:lnSpc>
                      </a:pP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24W</a:t>
                      </a:r>
                      <a:r>
                        <a:rPr sz="800" b="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400" b="0" kern="0" spc="10" baseline="8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550瓦</a:t>
                      </a:r>
                      <a:endParaRPr sz="1400" b="0" kern="0" spc="10" baseline="800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1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00025" algn="ctr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dimension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s(L×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4625" algn="ctr" rtl="0" eaLnBrk="0">
                        <a:lnSpc>
                          <a:spcPts val="64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W×H)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180×270×85mm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 rot="21600000">
            <a:off x="2397415" y="260350"/>
            <a:ext cx="3789135" cy="4210053"/>
            <a:chOff x="0" y="0"/>
            <a:chExt cx="3789135" cy="4210053"/>
          </a:xfrm>
        </p:grpSpPr>
        <p:pic>
          <p:nvPicPr>
            <p:cNvPr id="124" name="picture 12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40980" y="0"/>
              <a:ext cx="3632210" cy="4210053"/>
            </a:xfrm>
            <a:prstGeom prst="rect">
              <a:avLst/>
            </a:prstGeom>
          </p:spPr>
        </p:pic>
        <p:sp>
          <p:nvSpPr>
            <p:cNvPr id="126" name="textbox 126"/>
            <p:cNvSpPr/>
            <p:nvPr/>
          </p:nvSpPr>
          <p:spPr>
            <a:xfrm>
              <a:off x="-12700" y="-12700"/>
              <a:ext cx="3815079" cy="42360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ct val="100000"/>
                </a:lnSpc>
              </a:pP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④</a:t>
              </a:r>
              <a:endParaRPr sz="900" dirty="0"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endParaRPr>
            </a:p>
            <a:p>
              <a:pPr algn="l" rtl="0" eaLnBrk="0">
                <a:lnSpc>
                  <a:spcPct val="13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666490" algn="l" rtl="0" eaLnBrk="0">
                <a:lnSpc>
                  <a:spcPct val="100000"/>
                </a:lnSpc>
                <a:spcBef>
                  <a:spcPts val="275"/>
                </a:spcBef>
              </a:pP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⑤</a:t>
              </a:r>
              <a:endParaRPr sz="900" dirty="0"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endParaRPr>
            </a:p>
            <a:p>
              <a:pPr algn="l" rtl="0" eaLnBrk="0">
                <a:lnSpc>
                  <a:spcPct val="12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400"/>
                </a:lnSpc>
                <a:spcBef>
                  <a:spcPts val="0"/>
                </a:spcBef>
              </a:pPr>
              <a:r>
                <a:rPr sz="1400" kern="0" spc="0" baseline="25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screen</a:t>
              </a:r>
              <a:r>
                <a:rPr sz="9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                                                                 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400" kern="0" spc="0" baseline="-2700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⑥</a:t>
              </a:r>
              <a:endParaRPr sz="1400" baseline="-27000" dirty="0"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endParaRPr>
            </a:p>
          </p:txBody>
        </p:sp>
      </p:grpSp>
      <p:sp>
        <p:nvSpPr>
          <p:cNvPr id="128" name="textbox 128"/>
          <p:cNvSpPr/>
          <p:nvPr/>
        </p:nvSpPr>
        <p:spPr>
          <a:xfrm>
            <a:off x="38112" y="4437206"/>
            <a:ext cx="6654800" cy="9798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8915" algn="l" rtl="0" eaLnBrk="0">
              <a:lnSpc>
                <a:spcPts val="1910"/>
              </a:lnSpc>
            </a:pP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 Panel     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Insulatio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board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660265" indent="-4418965" algn="l" rtl="0" eaLnBrk="0">
              <a:lnSpc>
                <a:spcPct val="106000"/>
              </a:lnSpc>
              <a:spcBef>
                <a:spcPts val="500"/>
              </a:spcBef>
            </a:pP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fuselage              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⑥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Bottom of the foot                            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Take the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num</a:t>
            </a:r>
            <a:r>
              <a:rPr sz="7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ber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LCA-MSA-HD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example for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presentation.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4000"/>
              </a:lnSpc>
              <a:spcBef>
                <a:spcPts val="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Note:When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tumed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oroff,fthe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surfacetemperature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exceeds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,an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overheating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waming(with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waminglighton)willbe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triggered.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0" name="textbox 130"/>
          <p:cNvSpPr/>
          <p:nvPr/>
        </p:nvSpPr>
        <p:spPr>
          <a:xfrm>
            <a:off x="50821" y="2984807"/>
            <a:ext cx="2322195" cy="14363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95"/>
              </a:lnSpc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</a:t>
            </a:r>
            <a:r>
              <a:rPr sz="900" kern="0" spc="3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inner</a:t>
            </a:r>
            <a:r>
              <a:rPr sz="9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rotor</a:t>
            </a:r>
            <a:r>
              <a:rPr sz="9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motor-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0" algn="l" rtl="0" eaLnBrk="0">
              <a:lnSpc>
                <a:spcPct val="126000"/>
              </a:lnSpc>
              <a:spcBef>
                <a:spcPts val="15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maintenance-free,stable   operation,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powerful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strong.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910"/>
              </a:lnSpc>
              <a:spcBef>
                <a:spcPts val="5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32" name="picture 1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90471" y="1041425"/>
            <a:ext cx="1733567" cy="1974821"/>
          </a:xfrm>
          <a:prstGeom prst="rect">
            <a:avLst/>
          </a:prstGeom>
        </p:spPr>
      </p:pic>
      <p:sp>
        <p:nvSpPr>
          <p:cNvPr id="134" name="textbox 134"/>
          <p:cNvSpPr/>
          <p:nvPr/>
        </p:nvSpPr>
        <p:spPr>
          <a:xfrm>
            <a:off x="171416" y="323874"/>
            <a:ext cx="1749425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LCA-MSA</a:t>
            </a:r>
            <a:r>
              <a:rPr sz="18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6" name="table 136"/>
          <p:cNvGraphicFramePr>
            <a:graphicFrameLocks noGrp="1"/>
          </p:cNvGraphicFramePr>
          <p:nvPr/>
        </p:nvGraphicFramePr>
        <p:xfrm>
          <a:off x="-12720" y="390537"/>
          <a:ext cx="6919595" cy="5747385"/>
        </p:xfrm>
        <a:graphic>
          <a:graphicData uri="http://schemas.openxmlformats.org/drawingml/2006/table">
            <a:tbl>
              <a:tblPr/>
              <a:tblGrid>
                <a:gridCol w="2260600"/>
                <a:gridCol w="768350"/>
                <a:gridCol w="447040"/>
                <a:gridCol w="327659"/>
                <a:gridCol w="838200"/>
                <a:gridCol w="2277745"/>
              </a:tblGrid>
              <a:tr h="26987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4000"/>
                        </a:lnSpc>
                      </a:pPr>
                      <a:endParaRPr sz="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800" algn="ct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 mode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7800" algn="ctr" rtl="0" eaLnBrk="0">
                        <a:lnSpc>
                          <a:spcPts val="650"/>
                        </a:lnSpc>
                      </a:pP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endParaRPr sz="7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" algn="ctr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LCA</a:t>
                      </a:r>
                      <a:r>
                        <a:rPr sz="7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MSA</a:t>
                      </a:r>
                      <a:r>
                        <a:rPr sz="7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-D</a:t>
                      </a:r>
                      <a:endParaRPr sz="700" b="0" kern="0" spc="6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" algn="ctr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LCA</a:t>
                      </a:r>
                      <a:r>
                        <a:rPr sz="7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MSA</a:t>
                      </a:r>
                      <a:r>
                        <a:rPr sz="7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-H</a:t>
                      </a:r>
                      <a:endParaRPr sz="700" b="0" kern="0" spc="6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2235" algn="ctr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LCA-MSA-HD</a:t>
                      </a:r>
                      <a:endParaRPr sz="7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6535" algn="ctr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LCA-MSA-HDE</a:t>
                      </a:r>
                      <a:endParaRPr sz="7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2000"/>
                        </a:lnSpc>
                      </a:pP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Functiona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7800" algn="ctr" rtl="0" eaLnBrk="0">
                        <a:lnSpc>
                          <a:spcPts val="725"/>
                        </a:lnSpc>
                      </a:pP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Features</a:t>
                      </a:r>
                      <a:endParaRPr sz="7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9000"/>
                        </a:lnSpc>
                      </a:pP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Can be</a:t>
                      </a:r>
                      <a:r>
                        <a:rPr sz="7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reversed</a:t>
                      </a:r>
                      <a:r>
                        <a:rPr sz="700" b="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direction</a:t>
                      </a:r>
                      <a:endParaRPr sz="7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50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550"/>
                        </a:lnSpc>
                        <a:spcBef>
                          <a:spcPts val="5"/>
                        </a:spcBef>
                      </a:pPr>
                      <a:r>
                        <a:rPr sz="6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High-tempe</a:t>
                      </a:r>
                      <a:r>
                        <a:rPr sz="6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rature heat</a:t>
                      </a:r>
                      <a:endParaRPr sz="6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2000"/>
                        </a:lnSpc>
                      </a:pPr>
                      <a:r>
                        <a:rPr sz="6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Automicmemoy</a:t>
                      </a:r>
                      <a:r>
                        <a:rPr sz="6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endParaRPr sz="6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01600" algn="ctr" rtl="0" eaLnBrk="0">
                        <a:lnSpc>
                          <a:spcPct val="83000"/>
                        </a:lnSpc>
                        <a:spcBef>
                          <a:spcPts val="60"/>
                        </a:spcBef>
                      </a:pPr>
                      <a:r>
                        <a:rPr sz="6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0Wtmpernurepolnch</a:t>
                      </a:r>
                      <a:r>
                        <a:rPr sz="6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ion</a:t>
                      </a:r>
                      <a:endParaRPr sz="6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01600" algn="ctr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prameesbasat on reiduat</a:t>
                      </a:r>
                      <a:r>
                        <a:rPr sz="6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her</a:t>
                      </a:r>
                      <a:endParaRPr sz="6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22250" algn="ctr" rtl="0" eaLnBrk="0">
                        <a:lnSpc>
                          <a:spcPct val="83000"/>
                        </a:lnSpc>
                        <a:spcBef>
                          <a:spcPts val="610"/>
                        </a:spcBef>
                      </a:pPr>
                      <a:r>
                        <a:rPr sz="6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Can be rever</a:t>
                      </a:r>
                      <a:r>
                        <a:rPr sz="6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sed</a:t>
                      </a:r>
                      <a:endParaRPr sz="6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09550" algn="ctr" rtl="0" eaLnBrk="0">
                        <a:lnSpc>
                          <a:spcPts val="600"/>
                        </a:lnSpc>
                      </a:pPr>
                      <a:r>
                        <a:rPr sz="6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</a:t>
                      </a:r>
                      <a:r>
                        <a:rPr sz="6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direction</a:t>
                      </a:r>
                      <a:endParaRPr sz="6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Overheatwaming.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95250" algn="ctr" rtl="0" eaLnBrk="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over-temperature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63500" algn="ctr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protection,automatic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82550" algn="ctr" rtl="0" eaLnBrk="0">
                        <a:lnSpc>
                          <a:spcPct val="134000"/>
                        </a:lnSpc>
                        <a:spcBef>
                          <a:spcPts val="0"/>
                        </a:spcBef>
                      </a:pPr>
                      <a:r>
                        <a:rPr sz="6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forward-reverse swit</a:t>
                      </a:r>
                      <a:r>
                        <a:rPr sz="6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ching,</a:t>
                      </a:r>
                      <a:r>
                        <a:rPr sz="6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water-proof protec</a:t>
                      </a:r>
                      <a:r>
                        <a:rPr sz="6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tion disc</a:t>
                      </a:r>
                      <a:endParaRPr sz="6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800" algn="ctr" rtl="0" eaLnBrk="0">
                        <a:lnSpc>
                          <a:spcPts val="675"/>
                        </a:lnSpc>
                        <a:spcBef>
                          <a:spcPts val="5"/>
                        </a:spcBef>
                      </a:pP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 mode</a:t>
                      </a:r>
                      <a:endParaRPr sz="7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30000"/>
                        </a:lnSpc>
                      </a:pPr>
                      <a:r>
                        <a:rPr sz="7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Continuou</a:t>
                      </a: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 speed</a:t>
                      </a:r>
                      <a:r>
                        <a:rPr sz="7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regulation/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700" indent="932815" algn="ctr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7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Rocker</a:t>
                      </a:r>
                      <a:r>
                        <a:rPr sz="7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cortrol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 digitaldisplay</a:t>
                      </a:r>
                      <a:endParaRPr sz="7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1000"/>
                        </a:lnSpc>
                      </a:pPr>
                      <a:r>
                        <a:rPr sz="5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Continuous speed</a:t>
                      </a:r>
                      <a:r>
                        <a:rPr sz="500" b="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regulation</a:t>
                      </a:r>
                      <a:r>
                        <a:rPr sz="5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/LCD</a:t>
                      </a:r>
                      <a:r>
                        <a:rPr sz="5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regulation/LCD digitaldi</a:t>
                      </a:r>
                      <a:r>
                        <a:rPr sz="6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splay</a:t>
                      </a:r>
                      <a:endParaRPr sz="6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6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digitaldisplay Conti</a:t>
                      </a:r>
                      <a:r>
                        <a:rPr sz="6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nuous speed</a:t>
                      </a:r>
                      <a:endParaRPr sz="6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7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7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 eaLnBrk="0">
                        <a:lnSpc>
                          <a:spcPct val="119000"/>
                        </a:lnSpc>
                      </a:pPr>
                      <a:r>
                        <a:rPr sz="700" b="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100至2000rpm</a:t>
                      </a:r>
                      <a:endParaRPr sz="700" b="0" kern="0" spc="1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control</a:t>
                      </a:r>
                      <a:r>
                        <a:rPr sz="700" b="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accuracy</a:t>
                      </a:r>
                      <a:endParaRPr sz="7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 1</a:t>
                      </a:r>
                      <a:r>
                        <a:rPr sz="7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700" b="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endParaRPr sz="7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21000"/>
                        </a:lnSpc>
                      </a:pPr>
                      <a:r>
                        <a:rPr sz="700" b="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700" b="0" kern="0" spc="26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 1</a:t>
                      </a:r>
                      <a:r>
                        <a:rPr sz="7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700" b="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endParaRPr sz="7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</a:t>
                      </a:r>
                      <a:r>
                        <a:rPr sz="700" b="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700" b="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700" b="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endParaRPr sz="7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     amount</a:t>
                      </a: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endParaRPr sz="7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3360" algn="ctr" rtl="0" eaLnBrk="0">
                        <a:lnSpc>
                          <a:spcPts val="605"/>
                        </a:lnSpc>
                        <a:spcBef>
                          <a:spcPts val="5"/>
                        </a:spcBef>
                      </a:pP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stirring</a:t>
                      </a:r>
                      <a:r>
                        <a:rPr sz="700" b="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(H20)</a:t>
                      </a:r>
                      <a:endParaRPr sz="700" b="0" kern="0" spc="4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8135" algn="ctr" rtl="0" eaLnBrk="0">
                        <a:lnSpc>
                          <a:spcPts val="620"/>
                        </a:lnSpc>
                        <a:spcBef>
                          <a:spcPts val="5"/>
                        </a:spcBef>
                      </a:pP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20l</a:t>
                      </a:r>
                      <a:endParaRPr sz="7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15l</a:t>
                      </a:r>
                      <a:endParaRPr sz="7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Timing</a:t>
                      </a: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7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1-99h59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</a:t>
                      </a:r>
                      <a:endParaRPr sz="7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21000"/>
                        </a:lnSpc>
                      </a:pPr>
                      <a:r>
                        <a:rPr sz="700" b="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700" b="0" kern="0" spc="26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1#99h59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</a:t>
                      </a:r>
                      <a:endParaRPr sz="7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1#99h59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</a:t>
                      </a:r>
                      <a:endParaRPr sz="7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</a:t>
                      </a: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 control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7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27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9535" algn="ctr" rtl="0" eaLnBrk="0">
                        <a:lnSpc>
                          <a:spcPts val="320"/>
                        </a:lnSpc>
                        <a:spcBef>
                          <a:spcPts val="5"/>
                        </a:spcBef>
                      </a:pPr>
                      <a:r>
                        <a:rPr sz="700" b="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700" b="0" kern="0" spc="26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Panel</a:t>
                      </a:r>
                      <a:r>
                        <a:rPr sz="7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surface</a:t>
                      </a:r>
                      <a:r>
                        <a:rPr sz="7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RT</a:t>
                      </a:r>
                      <a:r>
                        <a:rPr sz="7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-350℃</a:t>
                      </a:r>
                      <a:endParaRPr sz="700" b="0" kern="0" spc="6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2000"/>
                        </a:lnSpc>
                      </a:pP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Panel</a:t>
                      </a:r>
                      <a:r>
                        <a:rPr sz="700" b="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surfa</a:t>
                      </a:r>
                      <a:r>
                        <a:rPr sz="700" b="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</a:t>
                      </a:r>
                      <a:r>
                        <a:rPr sz="700" b="0" u="sng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700" b="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RT</a:t>
                      </a:r>
                      <a:r>
                        <a:rPr sz="7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-350℃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Sample</a:t>
                      </a:r>
                      <a:r>
                        <a:rPr sz="7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RT</a:t>
                      </a:r>
                      <a:r>
                        <a:rPr sz="7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-250℃</a:t>
                      </a:r>
                      <a:endParaRPr sz="700" b="0" kern="0" spc="5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eaLnBrk="0">
                        <a:lnSpc>
                          <a:spcPct val="119000"/>
                        </a:lnSpc>
                      </a:pP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Panel</a:t>
                      </a:r>
                      <a:r>
                        <a:rPr sz="7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RT</a:t>
                      </a:r>
                      <a:r>
                        <a:rPr sz="7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-330℃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1750" algn="ctr" rtl="0" eaLnBrk="0">
                        <a:lnSpc>
                          <a:spcPts val="680"/>
                        </a:lnSpc>
                      </a:pP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</a:t>
                      </a:r>
                      <a:r>
                        <a:rPr sz="7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RT</a:t>
                      </a:r>
                      <a:r>
                        <a:rPr sz="7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-200℃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ts val="605"/>
                        </a:lnSpc>
                        <a:spcBef>
                          <a:spcPts val="855"/>
                        </a:spcBef>
                      </a:pPr>
                      <a:r>
                        <a:rPr sz="7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Panel surface:Accur</a:t>
                      </a:r>
                      <a:r>
                        <a:rPr sz="700" b="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acy±5℃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6685" indent="-88900" algn="ctr" rtl="0" eaLnBrk="0">
                        <a:lnSpc>
                          <a:spcPct val="119000"/>
                        </a:lnSpc>
                        <a:spcBef>
                          <a:spcPts val="315"/>
                        </a:spcBef>
                      </a:pP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Solution</a:t>
                      </a:r>
                      <a:r>
                        <a:rPr sz="7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RT</a:t>
                      </a:r>
                      <a:r>
                        <a:rPr sz="7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-100℃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Accuracy</a:t>
                      </a:r>
                      <a:r>
                        <a:rPr sz="7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±0.5℃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146000"/>
                        </a:lnSpc>
                      </a:pPr>
                      <a:endParaRPr sz="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ctr" rtl="0" eaLnBrk="0">
                        <a:lnSpc>
                          <a:spcPts val="605"/>
                        </a:lnSpc>
                      </a:pPr>
                      <a:r>
                        <a:rPr sz="7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00C with an accurac</a:t>
                      </a:r>
                      <a:r>
                        <a:rPr sz="700" b="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of±1℃</a:t>
                      </a:r>
                      <a:endParaRPr sz="700" b="0" kern="0" spc="-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 control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700" algn="ctr" rtl="0" eaLnBrk="0">
                        <a:lnSpc>
                          <a:spcPct val="115000"/>
                        </a:lnSpc>
                        <a:spcBef>
                          <a:spcPts val="10"/>
                        </a:spcBef>
                      </a:pP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accuracy(measured after</a:t>
                      </a:r>
                      <a:r>
                        <a:rPr sz="7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stabilization for20 minutes</a:t>
                      </a:r>
                      <a:endParaRPr sz="7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5000"/>
                        </a:lnSpc>
                      </a:pPr>
                      <a:r>
                        <a:rPr sz="700" b="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700" b="0" kern="0" spc="26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0000"/>
                        </a:lnSpc>
                      </a:pPr>
                      <a:r>
                        <a:rPr sz="700" b="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700" b="0" kern="0" spc="26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sz="7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Panel surfac</a:t>
                      </a: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 Accuracy±3C</a:t>
                      </a:r>
                      <a:endParaRPr sz="7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Solution</a:t>
                      </a:r>
                      <a:r>
                        <a:rPr sz="7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RT</a:t>
                      </a:r>
                      <a:r>
                        <a:rPr sz="7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-100℃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Accuracy</a:t>
                      </a:r>
                      <a:r>
                        <a:rPr sz="7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±0.5℃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144000"/>
                        </a:lnSpc>
                      </a:pPr>
                      <a:endParaRPr sz="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960" algn="ctr" rtl="0" eaLnBrk="0">
                        <a:lnSpc>
                          <a:spcPts val="605"/>
                        </a:lnSpc>
                        <a:spcBef>
                          <a:spcPts val="0"/>
                        </a:spcBef>
                      </a:pPr>
                      <a:r>
                        <a:rPr sz="7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&gt;100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Cwith</a:t>
                      </a:r>
                      <a:r>
                        <a:rPr sz="7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</a:t>
                      </a:r>
                      <a:r>
                        <a:rPr sz="7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accuragy</a:t>
                      </a:r>
                      <a:r>
                        <a:rPr sz="7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7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±1C&gt;</a:t>
                      </a:r>
                      <a:endParaRPr sz="700" b="0" kern="0" spc="6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4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Material of</a:t>
                      </a:r>
                      <a:r>
                        <a:rPr sz="7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 work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disc</a:t>
                      </a:r>
                      <a:endParaRPr sz="7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7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Aluminum casting+Ceram</a:t>
                      </a: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ic Anti-corrosion Coating</a:t>
                      </a:r>
                      <a:endParaRPr sz="7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Body</a:t>
                      </a: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materisl</a:t>
                      </a: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700" b="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 </a:t>
                      </a: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machine</a:t>
                      </a:r>
                      <a:endParaRPr sz="7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12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Magnesium-</a:t>
                      </a:r>
                      <a:r>
                        <a:rPr sz="12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aluminum alloy</a:t>
                      </a:r>
                      <a:endParaRPr sz="12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07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8000"/>
                        </a:lnSpc>
                      </a:pP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Materialof t</a:t>
                      </a: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</a:t>
                      </a:r>
                      <a:r>
                        <a:rPr sz="7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pane</a:t>
                      </a:r>
                      <a:endParaRPr sz="7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r>
                        <a:rPr sz="12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tempered</a:t>
                      </a:r>
                      <a:r>
                        <a:rPr sz="1200" b="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glass</a:t>
                      </a:r>
                      <a:endParaRPr sz="12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24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Work</a:t>
                      </a:r>
                      <a:r>
                        <a:rPr sz="700" b="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area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endParaRPr sz="7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170×170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φ150mm</a:t>
                      </a:r>
                      <a:endParaRPr sz="7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7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</a:t>
                      </a:r>
                      <a:r>
                        <a:rPr sz="7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DC</a:t>
                      </a:r>
                      <a:r>
                        <a:rPr sz="7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endParaRPr sz="7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800" algn="ctr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5pecifcation of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magnetic particles</a:t>
                      </a:r>
                      <a:endParaRPr sz="7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φ10*40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1135" algn="ctr" rtl="0" eaLnBrk="0">
                        <a:lnSpc>
                          <a:spcPts val="620"/>
                        </a:lnSpc>
                        <a:spcBef>
                          <a:spcPts val="5"/>
                        </a:spcBef>
                      </a:pPr>
                      <a:r>
                        <a:rPr sz="7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φ</a:t>
                      </a:r>
                      <a:r>
                        <a:rPr sz="700" b="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r>
                        <a:rPr sz="700" b="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*</a:t>
                      </a:r>
                      <a:r>
                        <a:rPr sz="700" b="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sz="700" b="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r>
                        <a:rPr sz="700" b="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毫</a:t>
                      </a:r>
                      <a:r>
                        <a:rPr sz="700" b="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米</a:t>
                      </a:r>
                      <a:endParaRPr sz="7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605"/>
                        </a:lnSpc>
                        <a:spcBef>
                          <a:spcPts val="5"/>
                        </a:spcBef>
                      </a:pP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7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 voltage</a:t>
                      </a:r>
                      <a:endParaRPr sz="7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700" b="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</a:t>
                      </a:r>
                      <a:r>
                        <a:rPr sz="700" b="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sz="700" b="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sz="700" b="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700" b="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伏</a:t>
                      </a:r>
                      <a:r>
                        <a:rPr sz="700" b="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r>
                        <a:rPr sz="700" b="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700" b="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赫</a:t>
                      </a:r>
                      <a:r>
                        <a:rPr sz="700" b="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兹</a:t>
                      </a:r>
                      <a:endParaRPr sz="7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Overalmachine power</a:t>
                      </a:r>
                      <a:endParaRPr sz="7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0350" algn="l" rtl="0" eaLnBrk="0">
                        <a:lnSpc>
                          <a:spcPts val="640"/>
                        </a:lnSpc>
                        <a:spcBef>
                          <a:spcPts val="5"/>
                        </a:spcBef>
                      </a:pPr>
                      <a:r>
                        <a:rPr sz="700" b="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50W(单位：瓦特)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700" b="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950瓦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</a:t>
                      </a:r>
                      <a:r>
                        <a:rPr sz="700" b="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950瓦</a:t>
                      </a:r>
                      <a:endParaRPr sz="700" b="0" kern="0" spc="9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800瓦</a:t>
                      </a:r>
                      <a:endParaRPr sz="7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8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4000"/>
                        </a:lnSpc>
                      </a:pPr>
                      <a:endParaRPr sz="3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145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145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700" b="0" u="sng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dime</a:t>
                      </a: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nsions(</a:t>
                      </a: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Lx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1450" algn="l" rtl="0" eaLnBrk="0">
                        <a:lnSpc>
                          <a:spcPts val="675"/>
                        </a:lnSpc>
                      </a:pP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WxN)</a:t>
                      </a:r>
                      <a:endParaRPr sz="7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ts val="700"/>
                        </a:lnSpc>
                        <a:spcBef>
                          <a:spcPts val="5"/>
                        </a:spcBef>
                      </a:pPr>
                      <a:r>
                        <a:rPr sz="1000" b="0" kern="0" spc="20" baseline="1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290×190×88</a:t>
                      </a:r>
                      <a:r>
                        <a:rPr sz="1000" b="0" kern="0" spc="0" baseline="1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  </a:t>
                      </a:r>
                      <a:r>
                        <a:rPr sz="1000" b="0" kern="0" spc="1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290×190×94</a:t>
                      </a:r>
                      <a:r>
                        <a:rPr sz="1000" b="0" kern="0" spc="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1000" b="0" kern="0" spc="0" baseline="-300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" algn="l" rtl="0" eaLnBrk="0">
                        <a:lnSpc>
                          <a:spcPts val="620"/>
                        </a:lnSpc>
                        <a:spcBef>
                          <a:spcPts val="0"/>
                        </a:spcBef>
                      </a:pP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sz="700" b="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700" b="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r>
                        <a:rPr sz="700" b="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房 ×</a:t>
                      </a:r>
                      <a:r>
                        <a:rPr sz="700" b="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700" b="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</a:t>
                      </a:r>
                      <a:r>
                        <a:rPr sz="700" b="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 ×</a:t>
                      </a:r>
                      <a:r>
                        <a:rPr sz="700" b="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r>
                        <a:rPr sz="700" b="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</a:t>
                      </a:r>
                      <a:r>
                        <a:rPr sz="700" b="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r>
                        <a:rPr sz="700" b="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endParaRPr sz="7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8" name="textbox 138"/>
          <p:cNvSpPr/>
          <p:nvPr/>
        </p:nvSpPr>
        <p:spPr>
          <a:xfrm>
            <a:off x="1534160" y="86995"/>
            <a:ext cx="3833495" cy="2311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MSA Professional</a:t>
            </a:r>
            <a:r>
              <a:rPr sz="800" u="sng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Edition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-P</a:t>
            </a:r>
            <a:r>
              <a:rPr sz="800" u="sng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erformance Enhancement,Safety and Dura</a:t>
            </a:r>
            <a:r>
              <a:rPr sz="800" u="sng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bility</a:t>
            </a:r>
            <a:endParaRPr sz="800" u="sng" kern="0" spc="-1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0" name="textbox 140"/>
          <p:cNvSpPr/>
          <p:nvPr/>
        </p:nvSpPr>
        <p:spPr>
          <a:xfrm>
            <a:off x="3153410" y="778510"/>
            <a:ext cx="337820" cy="2038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r>
              <a:rPr sz="900" kern="0" spc="0" baseline="-9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ing</a:t>
            </a:r>
            <a:r>
              <a:rPr sz="600" kern="0" spc="0" baseline="48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wningsg</a:t>
            </a:r>
            <a:endParaRPr sz="600" kern="0" spc="0" baseline="4800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1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368555" y="1485901"/>
            <a:ext cx="3968751" cy="1739924"/>
          </a:xfrm>
          <a:prstGeom prst="rect">
            <a:avLst/>
          </a:prstGeom>
        </p:spPr>
      </p:pic>
      <p:sp>
        <p:nvSpPr>
          <p:cNvPr id="144" name="textbox 144"/>
          <p:cNvSpPr/>
          <p:nvPr/>
        </p:nvSpPr>
        <p:spPr>
          <a:xfrm>
            <a:off x="4610088" y="3892874"/>
            <a:ext cx="1892300" cy="1619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100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r>
              <a:rPr sz="700" kern="0" spc="-1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  Liquid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Crystal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0" algn="l" rtl="0" eaLnBrk="0">
              <a:lnSpc>
                <a:spcPct val="92000"/>
              </a:lnSpc>
              <a:spcBef>
                <a:spcPts val="785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0" algn="l" rtl="0" eaLnBrk="0">
              <a:lnSpc>
                <a:spcPct val="139000"/>
              </a:lnSpc>
              <a:spcBef>
                <a:spcPts val="215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buttons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surface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9405" algn="l" rtl="0" eaLnBrk="0">
              <a:lnSpc>
                <a:spcPct val="96000"/>
              </a:lnSpc>
              <a:spcBef>
                <a:spcPts val="235"/>
              </a:spcBef>
            </a:pPr>
            <a:r>
              <a:rPr sz="1100" b="1" kern="0" spc="1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</a:t>
            </a:r>
            <a:r>
              <a:rPr sz="1100" kern="0" spc="-3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Adjustment</a:t>
            </a:r>
            <a:r>
              <a:rPr sz="1100" b="1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5715" algn="l" rtl="0" eaLnBrk="0">
              <a:lnSpc>
                <a:spcPct val="114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Take the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numberLC-MSH-50Lasan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examplefor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presentation.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46" name="picture 1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27044" y="1009634"/>
            <a:ext cx="1555778" cy="1803420"/>
          </a:xfrm>
          <a:prstGeom prst="rect">
            <a:avLst/>
          </a:prstGeom>
        </p:spPr>
      </p:pic>
      <p:pic>
        <p:nvPicPr>
          <p:cNvPr id="148" name="picture 1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476472" y="3365515"/>
            <a:ext cx="1562115" cy="1790666"/>
          </a:xfrm>
          <a:prstGeom prst="rect">
            <a:avLst/>
          </a:prstGeom>
        </p:spPr>
      </p:pic>
      <p:pic>
        <p:nvPicPr>
          <p:cNvPr id="150" name="picture 1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20708" y="3409961"/>
            <a:ext cx="1562115" cy="1746219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82596" y="280137"/>
            <a:ext cx="2482214" cy="5010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Large-capacity</a:t>
            </a:r>
            <a:r>
              <a:rPr sz="1600" b="1" kern="0" spc="4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2200"/>
              </a:lnSpc>
            </a:pP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Stirrer LC-MSH</a:t>
            </a:r>
            <a:r>
              <a:rPr sz="16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ries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4" name="textbox 154"/>
          <p:cNvSpPr/>
          <p:nvPr/>
        </p:nvSpPr>
        <p:spPr>
          <a:xfrm>
            <a:off x="584177" y="5153229"/>
            <a:ext cx="1339850" cy="4260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000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Six-stage    program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controlcan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meet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 requirements   at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  <a:spcBef>
                <a:spcPts val="60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different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stages.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6" name="textbox 156"/>
          <p:cNvSpPr/>
          <p:nvPr/>
        </p:nvSpPr>
        <p:spPr>
          <a:xfrm>
            <a:off x="654074" y="2816397"/>
            <a:ext cx="1123950" cy="4483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400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Strong     magn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etic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stirrer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     strong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magnetic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anti-jump       d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evice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8" name="textbox 158"/>
          <p:cNvSpPr/>
          <p:nvPr/>
        </p:nvSpPr>
        <p:spPr>
          <a:xfrm>
            <a:off x="2793989" y="5169078"/>
            <a:ext cx="865505" cy="3733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Sealed   body   design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0"/>
              </a:lnSpc>
              <a:spcBef>
                <a:spcPts val="1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 waterpro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and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dustproof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protection.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0" name="table 160"/>
          <p:cNvGraphicFramePr>
            <a:graphicFrameLocks noGrp="1"/>
          </p:cNvGraphicFramePr>
          <p:nvPr/>
        </p:nvGraphicFramePr>
        <p:xfrm>
          <a:off x="841390" y="495314"/>
          <a:ext cx="5216525" cy="5092700"/>
        </p:xfrm>
        <a:graphic>
          <a:graphicData uri="http://schemas.openxmlformats.org/drawingml/2006/table">
            <a:tbl>
              <a:tblPr/>
              <a:tblGrid>
                <a:gridCol w="1057275"/>
                <a:gridCol w="1397000"/>
                <a:gridCol w="1397000"/>
                <a:gridCol w="1365250"/>
              </a:tblGrid>
              <a:tr h="352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749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 mo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37490" algn="l" rtl="0" eaLnBrk="0">
                        <a:lnSpc>
                          <a:spcPts val="975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6885" algn="l" rtl="0" eaLnBrk="0">
                        <a:lnSpc>
                          <a:spcPct val="79000"/>
                        </a:lnSpc>
                        <a:spcBef>
                          <a:spcPts val="0"/>
                        </a:spcBef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LC-MSH-10L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5615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LC-MSH-20L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215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LC-MSH-50L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734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Functional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31775" algn="l" rtl="0" eaLnBrk="0">
                        <a:lnSpc>
                          <a:spcPts val="92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Features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05"/>
                        </a:lnSpc>
                        <a:spcBef>
                          <a:spcPts val="5"/>
                        </a:spcBef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6sets of program control parameters are automatically memorized and capable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 reversing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</a:t>
                      </a: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rection.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2890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 m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ode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Continuous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regulation/LCD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dig</a:t>
                      </a:r>
                      <a:r>
                        <a:rPr sz="9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ital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383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258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50至1500rpm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80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</a:t>
                      </a:r>
                      <a:r>
                        <a:rPr sz="7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700" kern="0" spc="-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1200rpm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353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50至1000rpm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69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controlacc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uracy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036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7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70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70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2240" indent="-8255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 amount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stirrng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(H20)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10235" algn="l" rtl="0" eaLnBrk="0">
                        <a:lnSpc>
                          <a:spcPct val="95000"/>
                        </a:lnSpc>
                      </a:pPr>
                      <a:r>
                        <a:rPr sz="7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896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9435" algn="l" rtl="0" eaLnBrk="0">
                        <a:lnSpc>
                          <a:spcPct val="95000"/>
                        </a:lnSpc>
                      </a:pPr>
                      <a:r>
                        <a:rPr sz="7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r>
                        <a:rPr sz="7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7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416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Timing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5615" algn="l" rtl="0" eaLnBrk="0">
                        <a:lnSpc>
                          <a:spcPts val="87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1-99h59min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5615" algn="l" rtl="0" eaLnBrk="0">
                        <a:lnSpc>
                          <a:spcPts val="87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1-99h59min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215" algn="l" rtl="0" eaLnBrk="0">
                        <a:lnSpc>
                          <a:spcPts val="87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1-99h59min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7640" indent="-6350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Material of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hework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disc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1650" algn="l" rtl="0" eaLnBrk="0">
                        <a:lnSpc>
                          <a:spcPts val="1295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Coated PC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304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Body materia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lof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82575" algn="l" rtl="0" eaLnBrk="0">
                        <a:lnSpc>
                          <a:spcPts val="870"/>
                        </a:lnSpc>
                        <a:spcBef>
                          <a:spcPts val="15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 machine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3195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ABS high-strength plastic</a:t>
                      </a:r>
                      <a:r>
                        <a:rPr sz="10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shell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4145" algn="l" rtl="0" eaLnBrk="0">
                        <a:lnSpc>
                          <a:spcPts val="870"/>
                        </a:lnSpc>
                        <a:spcBef>
                          <a:spcPts val="0"/>
                        </a:spcBef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Work</a:t>
                      </a:r>
                      <a:r>
                        <a:rPr sz="7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area</a:t>
                      </a:r>
                      <a:r>
                        <a:rPr sz="7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ize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7020" algn="l" rtl="0" eaLnBrk="0">
                        <a:lnSpc>
                          <a:spcPts val="870"/>
                        </a:lnSpc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205×215mm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1465" algn="l" rtl="0" eaLnBrk="0">
                        <a:lnSpc>
                          <a:spcPts val="87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275×265mm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215" algn="l" rtl="0" eaLnBrk="0">
                        <a:lnSpc>
                          <a:spcPts val="87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390×390mm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2880" algn="l" rtl="0" eaLnBrk="0">
                        <a:lnSpc>
                          <a:spcPct val="93000"/>
                        </a:lnSpc>
                      </a:pP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11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0515" algn="l" rtl="0" eaLnBrk="0">
                        <a:lnSpc>
                          <a:spcPts val="1295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 DC motor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9540" indent="4381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Specificati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 of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magnetic particl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6235" algn="l" rtl="0" eaLnBrk="0">
                        <a:lnSpc>
                          <a:spcPct val="95000"/>
                        </a:lnSpc>
                      </a:pPr>
                      <a:r>
                        <a:rPr sz="7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7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700" kern="0" spc="-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美</a:t>
                      </a:r>
                      <a:r>
                        <a:rPr sz="700" kern="0" spc="-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元</a:t>
                      </a:r>
                      <a:r>
                        <a:rPr sz="700" kern="0" spc="-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乘</a:t>
                      </a:r>
                      <a:r>
                        <a:rPr sz="7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以</a:t>
                      </a:r>
                      <a:r>
                        <a:rPr sz="700" kern="0" spc="-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r>
                        <a:rPr sz="700" kern="0" spc="-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700" kern="0" spc="-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毫</a:t>
                      </a:r>
                      <a:r>
                        <a:rPr sz="700" kern="0" spc="-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米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6235" algn="l" rtl="0" eaLnBrk="0">
                        <a:lnSpc>
                          <a:spcPct val="95000"/>
                        </a:lnSpc>
                      </a:pPr>
                      <a:r>
                        <a:rPr sz="7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700" kern="0" spc="-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700" kern="0" spc="-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美</a:t>
                      </a:r>
                      <a:r>
                        <a:rPr sz="700" kern="0" spc="-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元</a:t>
                      </a:r>
                      <a:r>
                        <a:rPr sz="700" kern="0" spc="-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乘</a:t>
                      </a:r>
                      <a:r>
                        <a:rPr sz="7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以</a:t>
                      </a:r>
                      <a:r>
                        <a:rPr sz="700" kern="0" spc="-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</a:t>
                      </a:r>
                      <a:r>
                        <a:rPr sz="700" kern="0" spc="-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700" kern="0" spc="-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毫</a:t>
                      </a:r>
                      <a:r>
                        <a:rPr sz="700" kern="0" spc="-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米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6885" algn="l" rtl="0" eaLnBrk="0">
                        <a:lnSpc>
                          <a:spcPts val="855"/>
                        </a:lnSpc>
                      </a:pPr>
                      <a:r>
                        <a:rPr sz="7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φ10*80mm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090" algn="l" rtl="0" eaLnBrk="0">
                        <a:lnSpc>
                          <a:spcPct val="92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voltage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127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</a:t>
                      </a:r>
                      <a:r>
                        <a:rPr sz="10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100-240伏50hz/6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0hz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69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Overall machine p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ower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83565" algn="l" rtl="0" eaLnBrk="0">
                        <a:lnSpc>
                          <a:spcPts val="870"/>
                        </a:lnSpc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8165" algn="l" rtl="0" eaLnBrk="0">
                        <a:lnSpc>
                          <a:spcPct val="950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45瓦(功率单位)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7035" algn="l" rtl="0" eaLnBrk="0">
                        <a:lnSpc>
                          <a:spcPct val="95000"/>
                        </a:lnSpc>
                      </a:pPr>
                      <a:r>
                        <a:rPr sz="700" b="1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60瓦(功率)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844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1844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dimensions</a:t>
                      </a:r>
                      <a:r>
                        <a:rPr sz="7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(Lx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43840" algn="l" rtl="0" eaLnBrk="0">
                        <a:lnSpc>
                          <a:spcPts val="85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WxN)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115" algn="l" rtl="0" eaLnBrk="0">
                        <a:lnSpc>
                          <a:spcPct val="104000"/>
                        </a:lnSpc>
                      </a:pPr>
                      <a:r>
                        <a:rPr sz="700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00×225×90mm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11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365×285×90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6050" algn="l" rtl="0" eaLnBrk="0">
                        <a:lnSpc>
                          <a:spcPts val="87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490×400×90mm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2" name="textbox 162"/>
          <p:cNvSpPr/>
          <p:nvPr/>
        </p:nvSpPr>
        <p:spPr>
          <a:xfrm>
            <a:off x="1729450" y="186457"/>
            <a:ext cx="4063365" cy="2133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MSH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Large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b="1" u="sng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sz="1200" b="1" u="sng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pacity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Model</a:t>
            </a:r>
            <a:r>
              <a:rPr sz="1200" b="1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-10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to</a:t>
            </a:r>
            <a:r>
              <a:rPr sz="1200" kern="0" spc="1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b="1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50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Sample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Stirring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icture 1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00" y="336550"/>
            <a:ext cx="6261100" cy="5067300"/>
          </a:xfrm>
          <a:prstGeom prst="rect">
            <a:avLst/>
          </a:prstGeom>
        </p:spPr>
      </p:pic>
      <p:sp>
        <p:nvSpPr>
          <p:cNvPr id="166" name="textbox 166"/>
          <p:cNvSpPr/>
          <p:nvPr/>
        </p:nvSpPr>
        <p:spPr>
          <a:xfrm>
            <a:off x="4686317" y="3473670"/>
            <a:ext cx="1731645" cy="18592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815" algn="l" rtl="0" eaLnBrk="0">
              <a:lnSpc>
                <a:spcPts val="109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button/indicator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815" algn="l" rtl="0" eaLnBrk="0">
              <a:lnSpc>
                <a:spcPct val="234000"/>
              </a:lnSpc>
              <a:spcBef>
                <a:spcPts val="2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sz="800" kern="0" spc="-2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Tempered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glass   working    plate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r>
              <a:rPr sz="1000" kern="0" spc="-2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Continuous-speed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indent="-5715" algn="l" rtl="0" eaLnBrk="0">
              <a:lnSpc>
                <a:spcPct val="127000"/>
              </a:lnSpc>
              <a:spcBef>
                <a:spcPts val="0"/>
              </a:spcBef>
            </a:pP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Take  the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  numberLC-MS-M2as  an  examplefor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presentat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68" name="picture 1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19117" y="717560"/>
            <a:ext cx="1555758" cy="1797016"/>
          </a:xfrm>
          <a:prstGeom prst="rect">
            <a:avLst/>
          </a:prstGeom>
        </p:spPr>
      </p:pic>
      <p:pic>
        <p:nvPicPr>
          <p:cNvPr id="170" name="picture 1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12731" y="3067064"/>
            <a:ext cx="1555758" cy="1784348"/>
          </a:xfrm>
          <a:prstGeom prst="rect">
            <a:avLst/>
          </a:prstGeom>
        </p:spPr>
      </p:pic>
      <p:sp>
        <p:nvSpPr>
          <p:cNvPr id="172" name="textbox 172"/>
          <p:cNvSpPr/>
          <p:nvPr/>
        </p:nvSpPr>
        <p:spPr>
          <a:xfrm>
            <a:off x="2762219" y="2555647"/>
            <a:ext cx="749300" cy="26981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③</a:t>
            </a:r>
            <a:endParaRPr sz="8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" algn="l" rtl="0" eaLnBrk="0">
              <a:lnSpc>
                <a:spcPts val="750"/>
              </a:lnSpc>
              <a:spcBef>
                <a:spcPts val="16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Compact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" algn="l" rtl="0" eaLnBrk="0">
              <a:lnSpc>
                <a:spcPts val="750"/>
              </a:lnSpc>
              <a:spcBef>
                <a:spcPts val="19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ightweight,re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" algn="l" rtl="0" eaLnBrk="0">
              <a:lnSpc>
                <a:spcPts val="750"/>
              </a:lnSpc>
              <a:spcBef>
                <a:spcPts val="100"/>
              </a:spcBef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5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any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4" name="textbox 174"/>
          <p:cNvSpPr/>
          <p:nvPr/>
        </p:nvSpPr>
        <p:spPr>
          <a:xfrm>
            <a:off x="660430" y="4886022"/>
            <a:ext cx="1000125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224" rIns="0" bIns="0"/>
          <a:lstStyle/>
          <a:p>
            <a:pPr marL="12700" algn="l" rtl="0" eaLnBrk="0">
              <a:lnSpc>
                <a:spcPct val="167000"/>
              </a:lnSpc>
              <a:spcBef>
                <a:spcPts val="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Anti-corrosion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easy-to-clea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tempered        glass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nels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6" name="textbox 176"/>
          <p:cNvSpPr/>
          <p:nvPr/>
        </p:nvSpPr>
        <p:spPr>
          <a:xfrm>
            <a:off x="380997" y="388730"/>
            <a:ext cx="1356360" cy="2292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</a:t>
            </a:r>
            <a:r>
              <a:rPr sz="16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MS</a:t>
            </a:r>
            <a:r>
              <a:rPr sz="1600" b="1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8" name="textbox 178"/>
          <p:cNvSpPr/>
          <p:nvPr/>
        </p:nvSpPr>
        <p:spPr>
          <a:xfrm>
            <a:off x="819149" y="2580615"/>
            <a:ext cx="733425" cy="3187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8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Preheat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adjustment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settin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0" name="table 180"/>
          <p:cNvGraphicFramePr>
            <a:graphicFrameLocks noGrp="1"/>
          </p:cNvGraphicFramePr>
          <p:nvPr/>
        </p:nvGraphicFramePr>
        <p:xfrm>
          <a:off x="635001" y="126986"/>
          <a:ext cx="5619750" cy="5498465"/>
        </p:xfrm>
        <a:graphic>
          <a:graphicData uri="http://schemas.openxmlformats.org/drawingml/2006/table">
            <a:tbl>
              <a:tblPr/>
              <a:tblGrid>
                <a:gridCol w="1133475"/>
                <a:gridCol w="2209800"/>
                <a:gridCol w="2276475"/>
              </a:tblGrid>
              <a:tr h="4222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04925" algn="l" rtl="0" eaLnBrk="0">
                        <a:lnSpc>
                          <a:spcPct val="92000"/>
                        </a:lnSpc>
                      </a:pPr>
                      <a:r>
                        <a:rPr sz="11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r>
                        <a:rPr sz="11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r>
                        <a:rPr sz="11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Mini</a:t>
                      </a:r>
                      <a:r>
                        <a:rPr sz="11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Model-Small</a:t>
                      </a:r>
                      <a:r>
                        <a:rPr sz="11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Capac</a:t>
                      </a: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ity</a:t>
                      </a:r>
                      <a:r>
                        <a:rPr sz="11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</a:t>
                      </a:r>
                      <a:r>
                        <a:rPr sz="11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Stirring</a:t>
                      </a:r>
                      <a:r>
                        <a:rPr sz="11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Device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B81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B81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B81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6225" algn="l" rtl="0" eaLnBrk="0">
                        <a:lnSpc>
                          <a:spcPts val="87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 mo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6255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11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11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MS</a:t>
                      </a:r>
                      <a:r>
                        <a:rPr sz="11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-M1(</a:t>
                      </a:r>
                      <a:r>
                        <a:rPr sz="11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New</a:t>
                      </a:r>
                      <a:r>
                        <a:rPr sz="11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r>
                        <a:rPr sz="11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180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LC-MS-M2(New</a:t>
                      </a:r>
                      <a:r>
                        <a:rPr sz="11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Model)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5440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Functional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90525" algn="l" rtl="0" eaLnBrk="0">
                        <a:lnSpc>
                          <a:spcPct val="78000"/>
                        </a:lnSpc>
                        <a:spcBef>
                          <a:spcPts val="14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Features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0335" algn="l" rtl="0" eaLnBrk="0">
                        <a:lnSpc>
                          <a:spcPts val="260"/>
                        </a:lnSpc>
                      </a:pPr>
                      <a:r>
                        <a:rPr sz="4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32815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Two-speed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3660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temperaturec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ontrol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1625" algn="l" rtl="0" eaLnBrk="0">
                        <a:lnSpc>
                          <a:spcPts val="87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 m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ode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405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Continuous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11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regulation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9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288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60220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300至1500rpm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0040" algn="l" rtl="0" eaLnBrk="0">
                        <a:lnSpc>
                          <a:spcPct val="69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016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controlrange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15950" algn="l" rtl="0" eaLnBrk="0">
                        <a:lnSpc>
                          <a:spcPts val="865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    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level:RT+15℃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72465" algn="l" rtl="0" eaLnBrk="0">
                        <a:lnSpc>
                          <a:spcPts val="865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Level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2:RT+55℃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827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 amount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61290" algn="l" rtl="0" eaLnBrk="0">
                        <a:lnSpc>
                          <a:spcPts val="88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stirring(H20)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7297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3675" indent="-139700" algn="l" rtl="0" eaLnBrk="0">
                        <a:lnSpc>
                          <a:spcPct val="104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Material of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 w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orking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disc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5260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tempered</a:t>
                      </a:r>
                      <a:r>
                        <a:rPr sz="11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glass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162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Machine bo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dy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56540" algn="l" rtl="0" eaLnBrk="0">
                        <a:lnSpc>
                          <a:spcPts val="101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material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5450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ABS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high-strength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plastic</a:t>
                      </a:r>
                      <a:r>
                        <a:rPr sz="11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shell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4145" algn="l" rtl="0" eaLnBrk="0">
                        <a:lnSpc>
                          <a:spcPts val="1170"/>
                        </a:lnSpc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Work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area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3285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</a:pP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115×115mm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145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115×115</a:t>
                      </a:r>
                      <a:r>
                        <a:rPr sz="9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heating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area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φ80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193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1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11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070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1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DC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permanen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magnet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8275" indent="4381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Specificati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 of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magnetic particl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37715" algn="l" rtl="0" eaLnBrk="0">
                        <a:lnSpc>
                          <a:spcPts val="855"/>
                        </a:lnSpc>
                        <a:spcBef>
                          <a:spcPts val="5"/>
                        </a:spcBef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φ8×30mm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004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Powersupply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69240" algn="l" rtl="0" eaLnBrk="0">
                        <a:lnSpc>
                          <a:spcPct val="97000"/>
                        </a:lnSpc>
                        <a:spcBef>
                          <a:spcPts val="1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voltage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6870" algn="l" rtl="0" eaLnBrk="0">
                        <a:lnSpc>
                          <a:spcPct val="99000"/>
                        </a:lnSpc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</a:t>
                      </a:r>
                      <a:r>
                        <a:rPr sz="900" b="1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100至240伏50/60hz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21665" algn="l" rtl="0" eaLnBrk="0">
                        <a:lnSpc>
                          <a:spcPts val="11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100-240v50/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Overallmac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hine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56540" algn="l" rtl="0" eaLnBrk="0">
                        <a:lnSpc>
                          <a:spcPts val="88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61720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</a:pPr>
                      <a:r>
                        <a:rPr sz="7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5w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66165" algn="l" rtl="0" eaLnBrk="0">
                        <a:lnSpc>
                          <a:spcPts val="870"/>
                        </a:lnSpc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15w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3840" algn="l" rtl="0" eaLnBrk="0">
                        <a:lnSpc>
                          <a:spcPts val="87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45440" algn="l" rtl="0" eaLnBrk="0">
                        <a:lnSpc>
                          <a:spcPct val="83000"/>
                        </a:lnSpc>
                        <a:spcBef>
                          <a:spcPts val="3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dimensions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65125" algn="l" rtl="0" eaLnBrk="0">
                        <a:lnSpc>
                          <a:spcPts val="950"/>
                        </a:lnSpc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(L×W×H)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8320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132×122×4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25500" algn="l" rtl="0" eaLnBrk="0">
                        <a:lnSpc>
                          <a:spcPts val="87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132×122×40mm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picture 1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428864" y="2384405"/>
            <a:ext cx="3911628" cy="1371596"/>
          </a:xfrm>
          <a:prstGeom prst="rect">
            <a:avLst/>
          </a:prstGeom>
        </p:spPr>
      </p:pic>
      <p:pic>
        <p:nvPicPr>
          <p:cNvPr id="184" name="picture 1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04797" y="962008"/>
            <a:ext cx="1555784" cy="1822459"/>
          </a:xfrm>
          <a:prstGeom prst="rect">
            <a:avLst/>
          </a:prstGeom>
        </p:spPr>
      </p:pic>
      <p:pic>
        <p:nvPicPr>
          <p:cNvPr id="186" name="picture 1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98454" y="3317866"/>
            <a:ext cx="1568470" cy="1790723"/>
          </a:xfrm>
          <a:prstGeom prst="rect">
            <a:avLst/>
          </a:prstGeom>
        </p:spPr>
      </p:pic>
      <p:sp>
        <p:nvSpPr>
          <p:cNvPr id="188" name="textbox 188"/>
          <p:cNvSpPr/>
          <p:nvPr/>
        </p:nvSpPr>
        <p:spPr>
          <a:xfrm>
            <a:off x="466725" y="134410"/>
            <a:ext cx="3910329" cy="7200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algn="l" rtl="0" eaLnBrk="0">
              <a:lnSpc>
                <a:spcPct val="80000"/>
              </a:lnSpc>
            </a:pPr>
            <a:r>
              <a:rPr sz="20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2000" b="1" kern="0" spc="3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2000" b="1" kern="0" spc="4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</a:t>
            </a:r>
            <a:r>
              <a:rPr sz="20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position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550"/>
              </a:lnSpc>
            </a:pP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r>
              <a:rPr sz="2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stirrer</a:t>
            </a:r>
            <a:r>
              <a:rPr sz="2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</a:t>
            </a:r>
            <a:r>
              <a:rPr sz="2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UMS</a:t>
            </a:r>
            <a:r>
              <a:rPr sz="2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0" name="textbox 190"/>
          <p:cNvSpPr/>
          <p:nvPr/>
        </p:nvSpPr>
        <p:spPr>
          <a:xfrm>
            <a:off x="3895703" y="4661421"/>
            <a:ext cx="1823720" cy="4171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800" algn="l" rtl="0" eaLnBrk="0">
              <a:lnSpc>
                <a:spcPts val="109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sz="800" kern="0" spc="-1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Workbench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surface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700" kern="0" spc="10" baseline="14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r>
              <a:rPr sz="400" kern="0" spc="1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700" kern="0" spc="0" baseline="1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endParaRPr sz="700" baseline="14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770"/>
              </a:lnSpc>
              <a:spcBef>
                <a:spcPts val="220"/>
              </a:spcBef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</a:t>
            </a:r>
            <a:r>
              <a:rPr sz="1300" kern="0" spc="-4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 control</a:t>
            </a:r>
            <a:r>
              <a:rPr sz="13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nob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2" name="textbox 192"/>
          <p:cNvSpPr/>
          <p:nvPr/>
        </p:nvSpPr>
        <p:spPr>
          <a:xfrm>
            <a:off x="593715" y="1404909"/>
            <a:ext cx="1391285" cy="3517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2565"/>
              </a:lnSpc>
            </a:pPr>
            <a:r>
              <a:rPr sz="13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(王)   </a:t>
            </a:r>
            <a:r>
              <a:rPr sz="1300" kern="0" spc="-4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(王)</a:t>
            </a:r>
            <a:r>
              <a:rPr sz="1300" kern="0" spc="-4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  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(±)</a:t>
            </a:r>
            <a:endParaRPr sz="11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194" name="textbox 194"/>
          <p:cNvSpPr/>
          <p:nvPr/>
        </p:nvSpPr>
        <p:spPr>
          <a:xfrm>
            <a:off x="2486002" y="4662855"/>
            <a:ext cx="1188085" cy="387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algn="l" rtl="0" eaLnBrk="0">
              <a:lnSpc>
                <a:spcPct val="86000"/>
              </a:lnSpc>
            </a:pP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socket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</a:t>
            </a:r>
            <a:r>
              <a:rPr sz="700" kern="0" spc="-1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Anti-slip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bottom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feet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6" name="textbox 196"/>
          <p:cNvSpPr/>
          <p:nvPr/>
        </p:nvSpPr>
        <p:spPr>
          <a:xfrm>
            <a:off x="4803788" y="5372940"/>
            <a:ext cx="1715135" cy="2165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600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Take      themodelnumberLC-UMS-6as      an      exam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plefor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presentation.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8" name="textbox 198"/>
          <p:cNvSpPr/>
          <p:nvPr/>
        </p:nvSpPr>
        <p:spPr>
          <a:xfrm>
            <a:off x="733454" y="5162649"/>
            <a:ext cx="708025" cy="3155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100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Theentire    304m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achine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waterproof,dustpro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14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corrosion-resis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tant.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0" name="textbox 200"/>
          <p:cNvSpPr/>
          <p:nvPr/>
        </p:nvSpPr>
        <p:spPr>
          <a:xfrm>
            <a:off x="1133453" y="1819270"/>
            <a:ext cx="340995" cy="4895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UCHEN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2485"/>
              </a:lnSpc>
              <a:spcBef>
                <a:spcPts val="5"/>
              </a:spcBef>
            </a:pPr>
            <a:r>
              <a:rPr sz="1300" kern="0" spc="-5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(王)</a:t>
            </a:r>
            <a:endParaRPr sz="13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202" name="textbox 202"/>
          <p:cNvSpPr/>
          <p:nvPr/>
        </p:nvSpPr>
        <p:spPr>
          <a:xfrm>
            <a:off x="663552" y="2841798"/>
            <a:ext cx="1438910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Multi-statio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Asynchronous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4" name="textbox 204"/>
          <p:cNvSpPr/>
          <p:nvPr/>
        </p:nvSpPr>
        <p:spPr>
          <a:xfrm>
            <a:off x="593714" y="2014787"/>
            <a:ext cx="334009" cy="2901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2080"/>
              </a:lnSpc>
            </a:pPr>
            <a:r>
              <a:rPr sz="1300" kern="0" spc="-7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(±)</a:t>
            </a:r>
            <a:endParaRPr sz="13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206" name="textbox 206"/>
          <p:cNvSpPr/>
          <p:nvPr/>
        </p:nvSpPr>
        <p:spPr>
          <a:xfrm>
            <a:off x="5857949" y="4692779"/>
            <a:ext cx="637540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body/frame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8" name="textbox 208"/>
          <p:cNvSpPr/>
          <p:nvPr/>
        </p:nvSpPr>
        <p:spPr>
          <a:xfrm>
            <a:off x="2187713" y="2840578"/>
            <a:ext cx="381634" cy="125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0" name="textbox 210"/>
          <p:cNvSpPr/>
          <p:nvPr/>
        </p:nvSpPr>
        <p:spPr>
          <a:xfrm>
            <a:off x="1489927" y="5162649"/>
            <a:ext cx="159385" cy="2228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035" indent="-13970" algn="l" rtl="0" eaLnBrk="0">
              <a:lnSpc>
                <a:spcPct val="129000"/>
              </a:lnSpc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body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2" name="textbox 212"/>
          <p:cNvSpPr/>
          <p:nvPr/>
        </p:nvSpPr>
        <p:spPr>
          <a:xfrm>
            <a:off x="1711314" y="2073676"/>
            <a:ext cx="140970" cy="1638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85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+)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14" name="textbox 214"/>
          <p:cNvSpPr/>
          <p:nvPr/>
        </p:nvSpPr>
        <p:spPr>
          <a:xfrm>
            <a:off x="1697570" y="5162649"/>
            <a:ext cx="67310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6" name="table 216"/>
          <p:cNvGraphicFramePr>
            <a:graphicFrameLocks noGrp="1"/>
          </p:cNvGraphicFramePr>
          <p:nvPr/>
        </p:nvGraphicFramePr>
        <p:xfrm>
          <a:off x="196866" y="768343"/>
          <a:ext cx="6503035" cy="4641215"/>
        </p:xfrm>
        <a:graphic>
          <a:graphicData uri="http://schemas.openxmlformats.org/drawingml/2006/table">
            <a:tbl>
              <a:tblPr/>
              <a:tblGrid>
                <a:gridCol w="1298575"/>
                <a:gridCol w="1276350"/>
                <a:gridCol w="1289050"/>
                <a:gridCol w="1282700"/>
                <a:gridCol w="1356360"/>
              </a:tblGrid>
              <a:tr h="4286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7495" algn="l" rtl="0" eaLnBrk="0">
                        <a:lnSpc>
                          <a:spcPts val="1120"/>
                        </a:lnSpc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7970" algn="l" rtl="0" eaLnBrk="0">
                        <a:lnSpc>
                          <a:spcPts val="1120"/>
                        </a:lnSpc>
                        <a:spcBef>
                          <a:spcPts val="0"/>
                        </a:spcBef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LC-UMS-1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4320" algn="l" rtl="0" eaLnBrk="0">
                        <a:lnSpc>
                          <a:spcPts val="1120"/>
                        </a:lnSpc>
                        <a:spcBef>
                          <a:spcPts val="0"/>
                        </a:spcBef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LC-UMS-2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7970" algn="l" rtl="0" eaLnBrk="0">
                        <a:lnSpc>
                          <a:spcPts val="1120"/>
                        </a:lnSpc>
                        <a:spcBef>
                          <a:spcPts val="0"/>
                        </a:spcBef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LC-UMS-4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5770" algn="l" rtl="0" eaLnBrk="0">
                        <a:lnSpc>
                          <a:spcPts val="1120"/>
                        </a:lnSpc>
                        <a:spcBef>
                          <a:spcPts val="0"/>
                        </a:spcBef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LC-UMS-6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" algn="l" rtl="0" eaLnBrk="0">
                        <a:lnSpc>
                          <a:spcPts val="112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Functional Featu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res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3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3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015" algn="l" rtl="0" eaLnBrk="0">
                        <a:lnSpc>
                          <a:spcPts val="675"/>
                        </a:lnSpc>
                      </a:pPr>
                      <a:r>
                        <a:rPr sz="1100" kern="0" spc="5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Multi-unit synchronous/asy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nchronous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9245" algn="l" rtl="0" eaLnBrk="0">
                        <a:lnSpc>
                          <a:spcPts val="1120"/>
                        </a:lnSpc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219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</a:t>
                      </a: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1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regulation</a:t>
                      </a:r>
                      <a:endParaRPr sz="1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652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 of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stirring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points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84200" algn="l" rtl="0" eaLnBrk="0">
                        <a:lnSpc>
                          <a:spcPts val="385"/>
                        </a:lnSpc>
                        <a:spcBef>
                          <a:spcPts val="5"/>
                        </a:spcBef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89915" algn="l" rtl="0" eaLnBrk="0">
                        <a:lnSpc>
                          <a:spcPts val="1930"/>
                        </a:lnSpc>
                        <a:spcBef>
                          <a:spcPts val="5"/>
                        </a:spcBef>
                      </a:pP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sz="1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5155" algn="l" rtl="0" eaLnBrk="0">
                        <a:lnSpc>
                          <a:spcPts val="1430"/>
                        </a:lnSpc>
                      </a:pP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6905" algn="l" rtl="0" eaLnBrk="0">
                        <a:lnSpc>
                          <a:spcPts val="142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5580" algn="l" rtl="0" eaLnBrk="0">
                        <a:lnSpc>
                          <a:spcPct val="92000"/>
                        </a:lnSpc>
                      </a:pPr>
                      <a:r>
                        <a:rPr sz="13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3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91055" algn="l" rtl="0" eaLnBrk="0">
                        <a:lnSpc>
                          <a:spcPct val="99000"/>
                        </a:lnSpc>
                      </a:pPr>
                      <a:r>
                        <a:rPr sz="11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20-2000rpm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8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0180" algn="l" rtl="0" eaLnBrk="0">
                        <a:lnSpc>
                          <a:spcPts val="1620"/>
                        </a:lnSpc>
                      </a:pPr>
                      <a:r>
                        <a:rPr sz="13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</a:t>
                      </a: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3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amount</a:t>
                      </a:r>
                      <a:r>
                        <a:rPr sz="13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3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</a:t>
                      </a:r>
                      <a:r>
                        <a:rPr sz="13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605" algn="l" rtl="0" eaLnBrk="0">
                        <a:lnSpc>
                          <a:spcPts val="1430"/>
                        </a:lnSpc>
                        <a:spcBef>
                          <a:spcPts val="5"/>
                        </a:spcBef>
                      </a:pPr>
                      <a:r>
                        <a:rPr sz="11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stirring</a:t>
                      </a:r>
                      <a:r>
                        <a:rPr sz="11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(H20)</a:t>
                      </a:r>
                      <a:r>
                        <a:rPr sz="11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    </a:t>
                      </a:r>
                      <a:r>
                        <a:rPr sz="1700" kern="0" spc="3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</a:t>
                      </a:r>
                      <a:r>
                        <a:rPr sz="1700" kern="0" spc="2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0毫l</a:t>
                      </a:r>
                      <a:endParaRPr sz="1700" baseline="-3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6525" indent="5651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Specificati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 of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magnetic partic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les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34565" algn="l" rtl="0" eaLnBrk="0">
                        <a:lnSpc>
                          <a:spcPts val="1390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φ9.2*28mm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2090" algn="l" rtl="0" eaLnBrk="0">
                        <a:lnSpc>
                          <a:spcPct val="127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Materialof theworking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disc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09800" algn="l" rtl="0" eaLnBrk="0">
                        <a:lnSpc>
                          <a:spcPts val="1420"/>
                        </a:lnSpc>
                      </a:pPr>
                      <a:r>
                        <a:rPr sz="11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304</a:t>
                      </a:r>
                      <a:r>
                        <a:rPr sz="11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11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steel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740" algn="l" rtl="0" eaLnBrk="0">
                        <a:lnSpc>
                          <a:spcPct val="92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 voltage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5831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1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110-240±10%V 50/60hz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2090" algn="l" rtl="0" eaLnBrk="0">
                        <a:lnSpc>
                          <a:spcPct val="99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Overall machine power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265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25W(单位：瓦特)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1300" kern="0" spc="20" baseline="-1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25W×</a:t>
                      </a:r>
                      <a:r>
                        <a:rPr sz="1300" kern="0" spc="10" baseline="-1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sz="1300" baseline="-12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90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25W×4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2920" algn="l" rtl="0" eaLnBrk="0">
                        <a:lnSpc>
                          <a:spcPct val="78000"/>
                        </a:lnSpc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25W×6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797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81940" algn="l" rtl="0" eaLnBrk="0">
                        <a:lnSpc>
                          <a:spcPts val="1275"/>
                        </a:lnSpc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(L×W×H)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112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150×150×25mm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250×150×25mm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250×2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15" algn="l" rtl="0" eaLnBrk="0">
                        <a:lnSpc>
                          <a:spcPts val="112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50×25mm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250×350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ts val="1120"/>
                        </a:lnSpc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×25mm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8" name="textbox 218"/>
          <p:cNvSpPr/>
          <p:nvPr/>
        </p:nvSpPr>
        <p:spPr>
          <a:xfrm>
            <a:off x="1320091" y="414998"/>
            <a:ext cx="4941570" cy="2146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UMS</a:t>
            </a:r>
            <a:r>
              <a:rPr sz="1300" kern="0" spc="1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Multi</a:t>
            </a:r>
            <a:r>
              <a:rPr sz="1300" b="1" kern="0" spc="1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Station</a:t>
            </a:r>
            <a:r>
              <a:rPr sz="1300" kern="0" spc="1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Model</a:t>
            </a:r>
            <a:r>
              <a:rPr sz="1300" b="1" kern="0" spc="1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Asynchronous</a:t>
            </a:r>
            <a:r>
              <a:rPr sz="1300" kern="0" spc="1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Stirring</a:t>
            </a:r>
            <a:r>
              <a:rPr sz="1300" b="1" kern="0" spc="1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No</a:t>
            </a:r>
            <a:r>
              <a:rPr sz="1300" kern="0" spc="1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Heating</a:t>
            </a:r>
            <a:r>
              <a:rPr sz="1300" b="1" kern="0" spc="1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</a:t>
            </a:r>
            <a:endParaRPr sz="13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20" name="picture 2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93650" y="282554"/>
            <a:ext cx="6496081" cy="63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picture 2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663700" y="1720850"/>
            <a:ext cx="3568700" cy="2298700"/>
          </a:xfrm>
          <a:prstGeom prst="rect">
            <a:avLst/>
          </a:prstGeom>
        </p:spPr>
      </p:pic>
      <p:sp>
        <p:nvSpPr>
          <p:cNvPr id="224" name="textbox 224"/>
          <p:cNvSpPr/>
          <p:nvPr/>
        </p:nvSpPr>
        <p:spPr>
          <a:xfrm>
            <a:off x="1733543" y="1854067"/>
            <a:ext cx="1657985" cy="21342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000" b="1" kern="0" spc="-30" dirty="0">
                <a:solidFill>
                  <a:srgbClr val="BDE0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LC-MSB Ser</a:t>
            </a:r>
            <a:r>
              <a:rPr sz="1000" b="1" kern="0" spc="-40" dirty="0">
                <a:solidFill>
                  <a:srgbClr val="BDE0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ies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" algn="l" rtl="0" eaLnBrk="0">
              <a:lnSpc>
                <a:spcPts val="1090"/>
              </a:lnSpc>
              <a:spcBef>
                <a:spcPts val="250"/>
              </a:spcBef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54100" algn="l" rtl="0" eaLnBrk="0">
              <a:lnSpc>
                <a:spcPct val="77000"/>
              </a:lnSpc>
              <a:spcBef>
                <a:spcPts val="125"/>
              </a:spcBef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</a:t>
            </a:r>
            <a:r>
              <a:rPr sz="4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54100" algn="l" rtl="0" eaLnBrk="0">
              <a:lnSpc>
                <a:spcPts val="560"/>
              </a:lnSpc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poles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7815" algn="l" rtl="0" eaLnBrk="0">
              <a:lnSpc>
                <a:spcPct val="77000"/>
              </a:lnSpc>
              <a:spcBef>
                <a:spcPts val="720"/>
              </a:spcBef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Magpetic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04165" algn="l" rtl="0" eaLnBrk="0">
              <a:lnSpc>
                <a:spcPts val="560"/>
              </a:lnSpc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particle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0" algn="l" rtl="0" eaLnBrk="0">
              <a:lnSpc>
                <a:spcPct val="90000"/>
              </a:lnSpc>
              <a:spcBef>
                <a:spcPts val="120"/>
              </a:spcBef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PT1000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sensor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8350" algn="l" rtl="0" eaLnBrk="0">
              <a:lnSpc>
                <a:spcPts val="615"/>
              </a:lnSpc>
              <a:spcBef>
                <a:spcPts val="70"/>
              </a:spcBef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(limited      to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LC-M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SB-HD)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6" name="textbox 226"/>
          <p:cNvSpPr/>
          <p:nvPr/>
        </p:nvSpPr>
        <p:spPr>
          <a:xfrm>
            <a:off x="4845057" y="2632399"/>
            <a:ext cx="346709" cy="11093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Instruction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50"/>
              </a:lnSpc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manual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8000"/>
              </a:lnSpc>
              <a:spcBef>
                <a:spcPts val="130"/>
              </a:spcBef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Certifcate of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Coriormity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  <a:spcBef>
                <a:spcPts val="115"/>
              </a:spcBef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Waranty Card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8" name="textbox 228"/>
          <p:cNvSpPr/>
          <p:nvPr/>
        </p:nvSpPr>
        <p:spPr>
          <a:xfrm>
            <a:off x="4013193" y="3849368"/>
            <a:ext cx="1061085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Cross-hea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 screwdriver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0" name="textbox 230"/>
          <p:cNvSpPr/>
          <p:nvPr/>
        </p:nvSpPr>
        <p:spPr>
          <a:xfrm>
            <a:off x="3994136" y="1874463"/>
            <a:ext cx="570865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cord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2" name="textbox 232"/>
          <p:cNvSpPr/>
          <p:nvPr/>
        </p:nvSpPr>
        <p:spPr>
          <a:xfrm>
            <a:off x="3829048" y="2727748"/>
            <a:ext cx="222884" cy="1543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00"/>
              </a:lnSpc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picture 2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708150" y="825500"/>
            <a:ext cx="3479800" cy="4089400"/>
          </a:xfrm>
          <a:prstGeom prst="rect">
            <a:avLst/>
          </a:prstGeom>
        </p:spPr>
      </p:pic>
      <p:sp>
        <p:nvSpPr>
          <p:cNvPr id="236" name="textbox 236"/>
          <p:cNvSpPr/>
          <p:nvPr/>
        </p:nvSpPr>
        <p:spPr>
          <a:xfrm>
            <a:off x="1733553" y="2568207"/>
            <a:ext cx="3346450" cy="2271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90700" algn="l" rtl="0" eaLnBrk="0">
              <a:lnSpc>
                <a:spcPts val="102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  <a:spcBef>
                <a:spcPts val="280"/>
              </a:spcBef>
            </a:pPr>
            <a:r>
              <a:rPr sz="900" b="1" kern="0" spc="20" dirty="0">
                <a:solidFill>
                  <a:srgbClr val="D7FC9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LC-MSH</a:t>
            </a:r>
            <a:r>
              <a:rPr sz="900" b="1" kern="0" spc="70" dirty="0">
                <a:solidFill>
                  <a:srgbClr val="D7FC9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b="1" kern="0" spc="20" dirty="0">
                <a:solidFill>
                  <a:srgbClr val="D7FC9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</a:t>
            </a:r>
            <a:r>
              <a:rPr sz="900" b="1" kern="0" spc="10" dirty="0">
                <a:solidFill>
                  <a:srgbClr val="D7FC9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ies           </a:t>
            </a:r>
            <a:r>
              <a:rPr sz="900" b="1" kern="0" spc="0" dirty="0">
                <a:solidFill>
                  <a:srgbClr val="D7FC9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500" kern="0" spc="10" baseline="-3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endParaRPr sz="500" baseline="-3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22400" algn="l" rtl="0" eaLnBrk="0">
              <a:lnSpc>
                <a:spcPts val="475"/>
              </a:lnSpc>
              <a:spcBef>
                <a:spcPts val="30"/>
              </a:spcBef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48970" algn="l" rtl="0" eaLnBrk="0">
              <a:lnSpc>
                <a:spcPts val="885"/>
              </a:lnSpc>
              <a:tabLst>
                <a:tab pos="727075" algn="l"/>
              </a:tabLst>
            </a:pP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</a:t>
            </a:r>
            <a:r>
              <a:rPr sz="1000" b="1" kern="0" spc="0" baseline="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r>
              <a:rPr sz="6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000" b="1" kern="0" spc="0" baseline="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stirrer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    cord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8" name="textbox 238"/>
          <p:cNvSpPr/>
          <p:nvPr/>
        </p:nvSpPr>
        <p:spPr>
          <a:xfrm>
            <a:off x="2190764" y="4688592"/>
            <a:ext cx="378459" cy="692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Warranty      Card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0" name="textbox 240"/>
          <p:cNvSpPr/>
          <p:nvPr/>
        </p:nvSpPr>
        <p:spPr>
          <a:xfrm>
            <a:off x="1771657" y="1453110"/>
            <a:ext cx="2507614" cy="4768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91000"/>
              </a:lnSpc>
            </a:pP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75"/>
              </a:lnSpc>
              <a:spcBef>
                <a:spcPts val="115"/>
              </a:spcBef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17750" algn="l" rtl="0" eaLnBrk="0">
              <a:lnSpc>
                <a:spcPct val="93000"/>
              </a:lnSpc>
              <a:spcBef>
                <a:spcPts val="100"/>
              </a:spcBef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17750" algn="l" rtl="0" eaLnBrk="0">
              <a:lnSpc>
                <a:spcPts val="475"/>
              </a:lnSpc>
              <a:spcBef>
                <a:spcPts val="10"/>
              </a:spcBef>
            </a:pP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particle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2" name="textbox 242"/>
          <p:cNvSpPr/>
          <p:nvPr/>
        </p:nvSpPr>
        <p:spPr>
          <a:xfrm>
            <a:off x="4483082" y="1031881"/>
            <a:ext cx="687705" cy="2584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56" rIns="0" bIns="0"/>
          <a:lstStyle/>
          <a:p>
            <a:pPr marL="12700" algn="l" rtl="0" eaLnBrk="0">
              <a:lnSpc>
                <a:spcPct val="163000"/>
              </a:lnSpc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PT1000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sensor(limited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LCA-MSA-HD)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4" name="textbox 244"/>
          <p:cNvSpPr/>
          <p:nvPr/>
        </p:nvSpPr>
        <p:spPr>
          <a:xfrm>
            <a:off x="3143255" y="1134978"/>
            <a:ext cx="744855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64000"/>
              </a:lnSpc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Instruction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manual,certific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ate    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conformty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6" name="textbox 246"/>
          <p:cNvSpPr/>
          <p:nvPr/>
        </p:nvSpPr>
        <p:spPr>
          <a:xfrm>
            <a:off x="1746255" y="890480"/>
            <a:ext cx="945514" cy="1301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800" b="1" kern="0" spc="20" dirty="0">
                <a:solidFill>
                  <a:srgbClr val="DCFF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LCA-MSA</a:t>
            </a:r>
            <a:r>
              <a:rPr sz="800" b="1" kern="0" spc="60" dirty="0">
                <a:solidFill>
                  <a:srgbClr val="DCFF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b="1" kern="0" spc="20" dirty="0">
                <a:solidFill>
                  <a:srgbClr val="DCFF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</a:t>
            </a:r>
            <a:r>
              <a:rPr sz="800" b="1" kern="0" spc="10" dirty="0">
                <a:solidFill>
                  <a:srgbClr val="DCFF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8" name="textbox 248"/>
          <p:cNvSpPr/>
          <p:nvPr/>
        </p:nvSpPr>
        <p:spPr>
          <a:xfrm>
            <a:off x="4044941" y="1134418"/>
            <a:ext cx="265429" cy="1638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75"/>
              </a:lnSpc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Cross-head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92000"/>
              </a:lnSpc>
              <a:spcBef>
                <a:spcPts val="0"/>
              </a:spcBef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Screwdriver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0" name="textbox 250"/>
          <p:cNvSpPr/>
          <p:nvPr/>
        </p:nvSpPr>
        <p:spPr>
          <a:xfrm>
            <a:off x="4527554" y="2238018"/>
            <a:ext cx="179070" cy="144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75"/>
              </a:lnSpc>
            </a:pPr>
            <a:r>
              <a:rPr sz="3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2" name="textbox 252"/>
          <p:cNvSpPr/>
          <p:nvPr/>
        </p:nvSpPr>
        <p:spPr>
          <a:xfrm>
            <a:off x="3295636" y="2265879"/>
            <a:ext cx="234950" cy="673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Powercord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picture 2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631950" y="663575"/>
            <a:ext cx="3632200" cy="4413250"/>
          </a:xfrm>
          <a:prstGeom prst="rect">
            <a:avLst/>
          </a:prstGeom>
        </p:spPr>
      </p:pic>
      <p:sp>
        <p:nvSpPr>
          <p:cNvPr id="256" name="textbox 256"/>
          <p:cNvSpPr/>
          <p:nvPr/>
        </p:nvSpPr>
        <p:spPr>
          <a:xfrm>
            <a:off x="1981198" y="1093275"/>
            <a:ext cx="2679064" cy="9632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1000"/>
              </a:lnSpc>
            </a:pP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r>
              <a:rPr sz="7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0000"/>
              </a:lnSpc>
              <a:spcBef>
                <a:spcPts val="5"/>
              </a:spcBef>
            </a:pP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7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93850" algn="l" rtl="0" eaLnBrk="0">
              <a:lnSpc>
                <a:spcPct val="81000"/>
              </a:lnSpc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ICHEN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12" name="group 12"/>
          <p:cNvGrpSpPr/>
          <p:nvPr/>
        </p:nvGrpSpPr>
        <p:grpSpPr>
          <a:xfrm rot="21600000">
            <a:off x="1631950" y="2790805"/>
            <a:ext cx="1244609" cy="977931"/>
            <a:chOff x="0" y="0"/>
            <a:chExt cx="1244609" cy="977931"/>
          </a:xfrm>
        </p:grpSpPr>
        <p:pic>
          <p:nvPicPr>
            <p:cNvPr id="258" name="picture 25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244609" cy="977931"/>
            </a:xfrm>
            <a:prstGeom prst="rect">
              <a:avLst/>
            </a:prstGeom>
          </p:spPr>
        </p:pic>
        <p:sp>
          <p:nvSpPr>
            <p:cNvPr id="260" name="textbox 260"/>
            <p:cNvSpPr/>
            <p:nvPr/>
          </p:nvSpPr>
          <p:spPr>
            <a:xfrm>
              <a:off x="-12700" y="-12700"/>
              <a:ext cx="1270635" cy="102996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8900" algn="l" rtl="0" eaLnBrk="0">
                <a:lnSpc>
                  <a:spcPct val="81000"/>
                </a:lnSpc>
              </a:pPr>
              <a:r>
                <a:rPr sz="900" b="1" kern="0" spc="-30" dirty="0">
                  <a:solidFill>
                    <a:srgbClr val="DFFFA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LC-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 rot="21600000">
            <a:off x="1631950" y="2790805"/>
            <a:ext cx="1244609" cy="977931"/>
            <a:chOff x="0" y="0"/>
            <a:chExt cx="1244609" cy="977931"/>
          </a:xfrm>
        </p:grpSpPr>
        <p:sp>
          <p:nvSpPr>
            <p:cNvPr id="262" name="textbox 262"/>
            <p:cNvSpPr/>
            <p:nvPr/>
          </p:nvSpPr>
          <p:spPr>
            <a:xfrm>
              <a:off x="-12700" y="-12700"/>
              <a:ext cx="1270635" cy="10293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78130" algn="l" rtl="0" eaLnBrk="0">
                <a:lnSpc>
                  <a:spcPct val="82000"/>
                </a:lnSpc>
              </a:pPr>
              <a:r>
                <a:rPr sz="900" b="1" kern="0" spc="-20" dirty="0">
                  <a:solidFill>
                    <a:srgbClr val="DFFFA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UMS</a:t>
              </a:r>
              <a:r>
                <a:rPr sz="900" b="1" kern="0" spc="130" dirty="0">
                  <a:solidFill>
                    <a:srgbClr val="DFFFA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900" b="1" kern="0" spc="-20" dirty="0">
                  <a:solidFill>
                    <a:srgbClr val="DFFFA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Series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264" name="picture 2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43286" y="3101983"/>
            <a:ext cx="1555780" cy="704840"/>
          </a:xfrm>
          <a:prstGeom prst="rect">
            <a:avLst/>
          </a:prstGeom>
        </p:spPr>
      </p:pic>
      <p:sp>
        <p:nvSpPr>
          <p:cNvPr id="266" name="textbox 266"/>
          <p:cNvSpPr/>
          <p:nvPr/>
        </p:nvSpPr>
        <p:spPr>
          <a:xfrm>
            <a:off x="1758944" y="2371051"/>
            <a:ext cx="1808479" cy="1981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600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0000"/>
              </a:lnSpc>
              <a:spcBef>
                <a:spcPts val="0"/>
              </a:spcBef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Certifcate          ofCorformity,Warrar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90"/>
              </a:lnSpc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Cand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16" name="group 16"/>
          <p:cNvGrpSpPr/>
          <p:nvPr/>
        </p:nvGrpSpPr>
        <p:grpSpPr>
          <a:xfrm rot="21600000">
            <a:off x="1631950" y="676285"/>
            <a:ext cx="1104915" cy="247627"/>
            <a:chOff x="0" y="0"/>
            <a:chExt cx="1104915" cy="247627"/>
          </a:xfrm>
        </p:grpSpPr>
        <p:pic>
          <p:nvPicPr>
            <p:cNvPr id="268" name="picture 26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104915" cy="247627"/>
            </a:xfrm>
            <a:prstGeom prst="rect">
              <a:avLst/>
            </a:prstGeom>
          </p:spPr>
        </p:pic>
        <p:sp>
          <p:nvSpPr>
            <p:cNvPr id="270" name="textbox 270"/>
            <p:cNvSpPr/>
            <p:nvPr/>
          </p:nvSpPr>
          <p:spPr>
            <a:xfrm>
              <a:off x="-12700" y="-12700"/>
              <a:ext cx="1130935" cy="2990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2000"/>
                </a:lnSpc>
              </a:pPr>
              <a:r>
                <a:rPr sz="900" b="1" kern="0" spc="-10" dirty="0">
                  <a:solidFill>
                    <a:srgbClr val="B1D574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LC-MS  series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272" name="picture 27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422660" y="4187819"/>
            <a:ext cx="425439" cy="508009"/>
          </a:xfrm>
          <a:prstGeom prst="rect">
            <a:avLst/>
          </a:prstGeom>
        </p:spPr>
      </p:pic>
      <p:sp>
        <p:nvSpPr>
          <p:cNvPr id="274" name="textbox 274"/>
          <p:cNvSpPr/>
          <p:nvPr/>
        </p:nvSpPr>
        <p:spPr>
          <a:xfrm>
            <a:off x="3282942" y="4699118"/>
            <a:ext cx="680084" cy="1892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0" algn="l" rtl="0" eaLnBrk="0">
              <a:lnSpc>
                <a:spcPct val="11300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Certficate of Conformity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Wamanty Card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6" name="textbox 276"/>
          <p:cNvSpPr/>
          <p:nvPr/>
        </p:nvSpPr>
        <p:spPr>
          <a:xfrm>
            <a:off x="4190992" y="2322830"/>
            <a:ext cx="882650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Instruction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manual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8" name="textbox 278"/>
          <p:cNvSpPr/>
          <p:nvPr/>
        </p:nvSpPr>
        <p:spPr>
          <a:xfrm>
            <a:off x="3016266" y="4324341"/>
            <a:ext cx="312420" cy="2286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indent="-24765" algn="l" rtl="0" eaLnBrk="0">
              <a:lnSpc>
                <a:spcPct val="13300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Instruction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manual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0" name="textbox 280"/>
          <p:cNvSpPr/>
          <p:nvPr/>
        </p:nvSpPr>
        <p:spPr>
          <a:xfrm>
            <a:off x="3041655" y="3213875"/>
            <a:ext cx="261620" cy="1943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2" name="textbox 282"/>
          <p:cNvSpPr/>
          <p:nvPr/>
        </p:nvSpPr>
        <p:spPr>
          <a:xfrm>
            <a:off x="3660069" y="2343314"/>
            <a:ext cx="306070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particle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4" name="textbox 284"/>
          <p:cNvSpPr/>
          <p:nvPr/>
        </p:nvSpPr>
        <p:spPr>
          <a:xfrm>
            <a:off x="4739559" y="4616623"/>
            <a:ext cx="306070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particle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6" name="textbox 286"/>
          <p:cNvSpPr/>
          <p:nvPr/>
        </p:nvSpPr>
        <p:spPr>
          <a:xfrm>
            <a:off x="4305298" y="4644359"/>
            <a:ext cx="379729" cy="1117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88" name="picture 28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387592" y="4613257"/>
            <a:ext cx="361948" cy="50796"/>
          </a:xfrm>
          <a:prstGeom prst="rect">
            <a:avLst/>
          </a:prstGeom>
        </p:spPr>
      </p:pic>
      <p:pic>
        <p:nvPicPr>
          <p:cNvPr id="290" name="picture 29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943084" y="4695829"/>
            <a:ext cx="425475" cy="31731"/>
          </a:xfrm>
          <a:prstGeom prst="rect">
            <a:avLst/>
          </a:prstGeom>
        </p:spPr>
      </p:pic>
      <p:pic>
        <p:nvPicPr>
          <p:cNvPr id="292" name="picture 29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943084" y="4657742"/>
            <a:ext cx="342915" cy="38086"/>
          </a:xfrm>
          <a:prstGeom prst="rect">
            <a:avLst/>
          </a:prstGeom>
        </p:spPr>
      </p:pic>
      <p:sp>
        <p:nvSpPr>
          <p:cNvPr id="294" name="textbox 294"/>
          <p:cNvSpPr/>
          <p:nvPr/>
        </p:nvSpPr>
        <p:spPr>
          <a:xfrm>
            <a:off x="1936740" y="4599528"/>
            <a:ext cx="168275" cy="673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haNrua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353*64"/>
  <p:tag name="TABLE_ENDDRAG_RECT" val="180*364*353*64"/>
</p:tagLst>
</file>

<file path=ppt/tags/tag2.xml><?xml version="1.0" encoding="utf-8"?>
<p:tagLst xmlns:p="http://schemas.openxmlformats.org/presentationml/2006/main">
  <p:tag name="TABLE_ENDDRAG_ORIGIN_RECT" val="539*452"/>
  <p:tag name="TABLE_ENDDRAG_RECT" val="3*0*539*452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12375</Words>
  <Application>WPS 演示</Application>
  <PresentationFormat/>
  <Paragraphs>1210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7" baseType="lpstr">
      <vt:lpstr>Arial</vt:lpstr>
      <vt:lpstr>宋体</vt:lpstr>
      <vt:lpstr>Wingdings</vt:lpstr>
      <vt:lpstr>Arial</vt:lpstr>
      <vt:lpstr>Times New Roman</vt:lpstr>
      <vt:lpstr>SimHei</vt:lpstr>
      <vt:lpstr>Microsoft YaHei</vt:lpstr>
      <vt:lpstr>Arial Unicode MS</vt:lpstr>
      <vt:lpstr>Calibri</vt:lpstr>
      <vt:lpstr>PingFangSC-Semibold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2025-04-26T08:25:57Z</dcterms:created>
  <dcterms:modified xsi:type="dcterms:W3CDTF">2025-04-26T08:25:57Z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2025-04-26T15:58:36Z</vt:filetime>
  </property>
  <property fmtid="{D5CDD505-2E9C-101B-9397-08002B2CF9AE}" pid="4" name="UsrData">
    <vt:lpwstr>680c92271c4bf3001fe2fe97wl</vt:lpwstr>
  </property>
  <property fmtid="{D5CDD505-2E9C-101B-9397-08002B2CF9AE}" pid="5" name="ICV">
    <vt:lpwstr>F43819CBD4664E49B2B2E63F0CC3284F_12</vt:lpwstr>
  </property>
  <property fmtid="{D5CDD505-2E9C-101B-9397-08002B2CF9AE}" pid="6" name="KSOProductBuildVer">
    <vt:lpwstr>2052-12.1.0.20784</vt:lpwstr>
  </property>
</Properties>
</file>