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5080000" cy="70167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tags" Target="../tags/tag1.xml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68375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39700" y="1130681"/>
            <a:ext cx="2640964" cy="1169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Manual/Automatic Temperatu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Compensation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35"/>
              </a:lnSpc>
              <a:spcBef>
                <a:spcPts val="200"/>
              </a:spcBef>
            </a:pPr>
            <a:r>
              <a:rPr sz="1000" kern="0" spc="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</a:t>
            </a:r>
            <a:r>
              <a:rPr sz="1000" kern="0" spc="15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PHS-3E</a:t>
            </a:r>
            <a:r>
              <a:rPr sz="1000" kern="0" spc="10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</a:t>
            </a:r>
            <a:r>
              <a:rPr sz="1000" kern="0" spc="-1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pports</a:t>
            </a:r>
            <a:r>
              <a:rPr sz="1000" kern="0" spc="12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1000" kern="0" spc="9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903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35"/>
              </a:lnSpc>
            </a:pPr>
            <a:r>
              <a:rPr sz="1000" kern="0" spc="-10" dirty="0">
                <a:solidFill>
                  <a:srgbClr val="8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compensation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340"/>
              </a:spcBef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IDEN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TIFICATION OF THREE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</a:pPr>
            <a:r>
              <a:rPr sz="800" kern="0" spc="30" dirty="0">
                <a:solidFill>
                  <a:srgbClr val="4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800" kern="0" spc="70" dirty="0">
                <a:solidFill>
                  <a:srgbClr val="4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30" dirty="0">
                <a:solidFill>
                  <a:srgbClr val="4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</a:t>
            </a:r>
            <a:r>
              <a:rPr sz="800" kern="0" spc="20" dirty="0">
                <a:solidFill>
                  <a:srgbClr val="402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FFER SOLUTIONS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4800" y="2638425"/>
            <a:ext cx="863600" cy="8509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28750" y="5241925"/>
            <a:ext cx="374650" cy="2286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3041650" y="4852860"/>
            <a:ext cx="131445" cy="86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wV.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9850" y="3178164"/>
            <a:ext cx="3263900" cy="1860545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3378199" y="3742912"/>
            <a:ext cx="1600835" cy="615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Lianyuan St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reamline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815"/>
              </a:lnSpc>
              <a:spcBef>
                <a:spcPts val="1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smooth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,visually appealing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1090"/>
              </a:lnSpc>
              <a:spcBef>
                <a:spcPts val="13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 design and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07950" y="2504989"/>
            <a:ext cx="2577464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ct val="82000"/>
              </a:lnSpc>
            </a:pPr>
            <a:r>
              <a:rPr sz="800" b="1" kern="0" spc="-1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800" b="1" kern="0" spc="15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2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900" b="1" kern="0" spc="-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900" b="1" kern="0" spc="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 are brave to showcase th</a:t>
            </a:r>
            <a:r>
              <a:rPr sz="9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emselves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96850" y="2070708"/>
            <a:ext cx="1265555" cy="201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4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400" b="1" kern="0" spc="8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4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r>
              <a:rPr sz="1400" b="1" kern="0" spc="-50" dirty="0">
                <a:solidFill>
                  <a:srgbClr val="205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30750" y="1984369"/>
            <a:ext cx="260350" cy="2476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0" y="2409825"/>
            <a:ext cx="4800600" cy="34163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701800" y="3070377"/>
            <a:ext cx="1997075" cy="2468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            Electrode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        Original         electrode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00200" algn="l" rtl="0" eaLnBrk="0">
              <a:lnSpc>
                <a:spcPts val="465"/>
              </a:lnSpc>
              <a:spcBef>
                <a:spcPts val="18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90600" algn="l" rtl="0" eaLnBrk="0">
              <a:lnSpc>
                <a:spcPts val="1265"/>
              </a:lnSpc>
              <a:spcBef>
                <a:spcPts val="575"/>
              </a:spcBef>
            </a:pPr>
            <a:r>
              <a:rPr sz="600" kern="0" spc="-1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baseline="8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-0=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endParaRPr sz="600" baseline="1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00200" algn="l" rtl="0" eaLnBrk="0">
              <a:lnSpc>
                <a:spcPts val="400"/>
              </a:lnSpc>
              <a:spcBef>
                <a:spcPts val="110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一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66750" algn="l" rtl="0" eaLnBrk="0">
              <a:lnSpc>
                <a:spcPct val="86000"/>
              </a:lnSpc>
              <a:spcBef>
                <a:spcPts val="0"/>
              </a:spcBef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  Gui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828126" y="4571365"/>
            <a:ext cx="5397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846670" y="4514215"/>
            <a:ext cx="6476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743084" y="4595139"/>
            <a:ext cx="58419" cy="93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530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742238" y="4514215"/>
            <a:ext cx="6476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3733799" y="3062287"/>
            <a:ext cx="1181735" cy="2603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0" algn="l" rtl="0" eaLnBrk="0">
              <a:lnSpc>
                <a:spcPct val="85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Cabl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0" algn="l" rtl="0" eaLnBrk="0">
              <a:lnSpc>
                <a:spcPts val="815"/>
              </a:lnSpc>
              <a:spcBef>
                <a:spcPts val="190"/>
              </a:spcBef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17000"/>
              </a:lnSpc>
              <a:spcBef>
                <a:spcPts val="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 card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508000" y="3057385"/>
            <a:ext cx="795655" cy="2480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Buffer   ag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27000" y="1716087"/>
            <a:ext cx="2571114" cy="387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ct val="93000"/>
              </a:lnSpc>
            </a:pPr>
            <a:r>
              <a:rPr sz="800" b="1" kern="0" spc="10" dirty="0">
                <a:solidFill>
                  <a:srgbClr val="2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PACKAGI</a:t>
            </a:r>
            <a:r>
              <a:rPr sz="800" b="1" kern="0" spc="0" dirty="0">
                <a:solidFill>
                  <a:srgbClr val="2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900" b="1" kern="0" spc="-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900" b="1" kern="0" spc="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 are brave to showca</a:t>
            </a:r>
            <a:r>
              <a:rPr sz="9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 themselves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30750" y="1216025"/>
            <a:ext cx="260350" cy="26035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8750" y="2282825"/>
            <a:ext cx="478790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6837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0" y="844550"/>
            <a:ext cx="4762500" cy="5327650"/>
          </a:xfrm>
          <a:prstGeom prst="rect">
            <a:avLst/>
          </a:prstGeom>
        </p:spPr>
      </p:pic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225440" y="2670197"/>
          <a:ext cx="4578985" cy="3148965"/>
        </p:xfrm>
        <a:graphic>
          <a:graphicData uri="http://schemas.openxmlformats.org/drawingml/2006/table">
            <a:tbl>
              <a:tblPr/>
              <a:tblGrid>
                <a:gridCol w="200025"/>
                <a:gridCol w="184150"/>
                <a:gridCol w="1384300"/>
                <a:gridCol w="57150"/>
                <a:gridCol w="1212850"/>
                <a:gridCol w="1540510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50"/>
                        </a:lnSpc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Professional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Labor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atory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0520" algn="l" rtl="0" eaLnBrk="0">
                        <a:lnSpc>
                          <a:spcPts val="1215"/>
                        </a:lnSpc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Portable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20"/>
                        </a:lnSpc>
                      </a:pPr>
                      <a:r>
                        <a:rPr sz="900" b="1" kern="0" spc="-4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·Core</a:t>
                      </a:r>
                      <a:r>
                        <a:rPr sz="900" kern="0" spc="35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Fumction</a:t>
                      </a:r>
                      <a:r>
                        <a:rPr sz="900" kern="0" spc="35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</a:t>
                      </a:r>
                      <a:r>
                        <a:rPr sz="900" b="1" kern="0" spc="-5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ints</a:t>
                      </a:r>
                      <a:r>
                        <a:rPr sz="900" kern="0" spc="-10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50" dirty="0">
                          <a:solidFill>
                            <a:srgbClr val="2030A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l" rtl="0" eaLnBrk="0">
                        <a:lnSpc>
                          <a:spcPct val="93000"/>
                        </a:lnSpc>
                      </a:pPr>
                      <a:r>
                        <a:rPr sz="300" b="1" kern="0" spc="-10" dirty="0">
                          <a:solidFill>
                            <a:srgbClr val="F0C0D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Popular</a:t>
                      </a:r>
                      <a:r>
                        <a:rPr sz="300" kern="0" spc="0" dirty="0">
                          <a:solidFill>
                            <a:srgbClr val="F0C0D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</a:t>
                      </a:r>
                      <a:r>
                        <a:rPr sz="300" b="1" kern="0" spc="-10" dirty="0">
                          <a:solidFill>
                            <a:srgbClr val="F0C0D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135" algn="l" rtl="0" eaLnBrk="0">
                        <a:lnSpc>
                          <a:spcPts val="425"/>
                        </a:lnSpc>
                        <a:spcBef>
                          <a:spcPts val="5"/>
                        </a:spcBef>
                      </a:pPr>
                      <a:r>
                        <a:rPr sz="3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3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450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PHS-2F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4505" algn="l" rtl="0" eaLnBrk="0">
                        <a:lnSpc>
                          <a:spcPts val="137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PHS-25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955" algn="l" rtl="0" eaLnBrk="0">
                        <a:lnSpc>
                          <a:spcPts val="1630"/>
                        </a:lnSpc>
                      </a:pP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PHB-4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·Equippedwith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alibration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635" algn="l" rtl="0" eaLnBrk="0">
                        <a:lnSpc>
                          <a:spcPct val="116000"/>
                        </a:lnSpc>
                        <a:spcBef>
                          <a:spcPts val="10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ctions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·Easy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operate,suitable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daily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Testing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86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algn="l" rtl="0" eaLnBrk="0">
                        <a:lnSpc>
                          <a:spcPts val="375"/>
                        </a:lnSpc>
                        <a:spcBef>
                          <a:spcPts val="0"/>
                        </a:spcBef>
                      </a:pPr>
                      <a:r>
                        <a:rPr sz="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PracticalSeri</a:t>
                      </a:r>
                      <a:r>
                        <a:rPr sz="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45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PHS-3C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84505" algn="l" rtl="0" eaLnBrk="0">
                        <a:lnSpc>
                          <a:spcPct val="78000"/>
                        </a:lnSpc>
                        <a:spcBef>
                          <a:spcPts val="670"/>
                        </a:spcBef>
                      </a:pPr>
                      <a:r>
                        <a:rPr sz="1100" b="1" kern="0" spc="-2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PHS-3E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45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PHS-3G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955" algn="l" rtl="0" eaLnBrk="0">
                        <a:lnSpc>
                          <a:spcPts val="1620"/>
                        </a:lnSpc>
                      </a:pP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PHB-5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indent="-50800" algn="l" rtl="0" eaLnBrk="0">
                        <a:lnSpc>
                          <a:spcPct val="157000"/>
                        </a:lnSpc>
                        <a:spcBef>
                          <a:spcPts val="0"/>
                        </a:spcBef>
                      </a:pPr>
                      <a:r>
                        <a:rPr sz="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·Multipe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libiatien</a:t>
                      </a:r>
                      <a:r>
                        <a:rPr sz="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peints,a</a:t>
                      </a:r>
                      <a:r>
                        <a:rPr sz="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uteraticendp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eint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detectien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Various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reading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methodssuch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92000"/>
                        </a:lnSpc>
                      </a:pP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·Supporting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storage,retrieval,and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delet</a:t>
                      </a:r>
                      <a:r>
                        <a:rPr sz="5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ts val="380"/>
                        </a:lnSpc>
                        <a:spcBef>
                          <a:spcPts val="5"/>
                        </a:spcBef>
                      </a:pPr>
                      <a:r>
                        <a:rPr sz="300" kern="0" spc="20" dirty="0">
                          <a:solidFill>
                            <a:srgbClr val="F0C0D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AdvancedType</a:t>
                      </a:r>
                      <a:endParaRPr sz="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Functional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2885" algn="l" rtl="0" eaLnBrk="0">
                        <a:lnSpc>
                          <a:spcPct val="78000"/>
                        </a:lnSpc>
                        <a:spcBef>
                          <a:spcPts val="60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6405" algn="l" rtl="0" eaLnBrk="0">
                        <a:lnSpc>
                          <a:spcPct val="78000"/>
                        </a:lnSpc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PHSJ-3F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64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PHSJ-4F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495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PHBJ-260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185" algn="l" rtl="0" eaLnBrk="0">
                        <a:lnSpc>
                          <a:spcPct val="83000"/>
                        </a:lnSpc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·With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more</a:t>
                      </a:r>
                      <a:r>
                        <a:rPr sz="5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comprehensive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4135" algn="l" rtl="0" eaLnBrk="0">
                        <a:lnSpc>
                          <a:spcPts val="615"/>
                        </a:lnSpc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software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features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4615" algn="l" rtl="0" eaLnBrk="0">
                        <a:lnSpc>
                          <a:spcPct val="92000"/>
                        </a:lnSpc>
                        <a:spcBef>
                          <a:spcPts val="445"/>
                        </a:spcBef>
                      </a:pP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·5upporting data storage,retrieval,and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deleti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3815" algn="l" rtl="0" eaLnBrk="0">
                        <a:lnSpc>
                          <a:spcPct val="93000"/>
                        </a:lnSpc>
                        <a:spcBef>
                          <a:spcPts val="24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·SupportsPCbaed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universal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electrochemical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842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software,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63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Achieving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synchronized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635" algn="l" rtl="0" eaLnBrk="0">
                        <a:lnSpc>
                          <a:spcPct val="80000"/>
                        </a:lnSpc>
                        <a:spcBef>
                          <a:spcPts val="65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5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data.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2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Smart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48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Smart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46405" algn="l" rtl="0" eaLnBrk="0">
                        <a:lnSpc>
                          <a:spcPct val="78000"/>
                        </a:lnSpc>
                        <a:spcBef>
                          <a:spcPts val="140"/>
                        </a:spcBef>
                      </a:pPr>
                      <a:r>
                        <a:rPr sz="1100" b="1" kern="0" spc="-20" dirty="0">
                          <a:solidFill>
                            <a:srgbClr val="103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PHSJ-5T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47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telligent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endmodel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640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PHSJ-6L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855" indent="126365" algn="l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Smart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PHBJ-260F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505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Intelligent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end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85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PHBJ-261L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500" b="1" kern="0" spc="-1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·Fea</a:t>
                      </a:r>
                      <a:r>
                        <a:rPr sz="500" kern="0" spc="7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tures</a:t>
                      </a:r>
                      <a:r>
                        <a:rPr sz="500" kern="0" spc="8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electrode</a:t>
                      </a:r>
                      <a:r>
                        <a:rPr sz="500" kern="0" spc="-1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management,</a:t>
                      </a:r>
                      <a:r>
                        <a:rPr sz="500" b="1" kern="0" spc="-2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sz="500" kern="0" spc="8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thod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9235" algn="l" rtl="0" eaLnBrk="0">
                        <a:lnSpc>
                          <a:spcPct val="92000"/>
                        </a:lnSpc>
                        <a:spcBef>
                          <a:spcPts val="50"/>
                        </a:spcBef>
                      </a:pP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management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,data</a:t>
                      </a:r>
                      <a:r>
                        <a:rPr sz="5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management,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7635" algn="l" rtl="0" eaLnBrk="0">
                        <a:lnSpc>
                          <a:spcPct val="86000"/>
                        </a:lnSpc>
                        <a:spcBef>
                          <a:spcPts val="120"/>
                        </a:spcBef>
                      </a:pPr>
                      <a:r>
                        <a:rPr sz="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Powerful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software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functions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such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user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managemen</a:t>
                      </a:r>
                      <a:r>
                        <a:rPr sz="5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etc.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61950" indent="-234315" algn="l" rtl="0" eaLnBrk="0">
                        <a:lnSpc>
                          <a:spcPct val="92000"/>
                        </a:lnSpc>
                        <a:spcBef>
                          <a:spcPts val="95"/>
                        </a:spcBef>
                      </a:pP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·Navigation-style</a:t>
                      </a:r>
                      <a:r>
                        <a:rPr sz="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operationexperie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nce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intelligent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testing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cess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textbox 50"/>
          <p:cNvSpPr/>
          <p:nvPr/>
        </p:nvSpPr>
        <p:spPr>
          <a:xfrm>
            <a:off x="1447784" y="1174558"/>
            <a:ext cx="2058670" cy="488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600" b="1" kern="0" spc="-40" dirty="0">
                <a:solidFill>
                  <a:srgbClr val="204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 S</a:t>
            </a:r>
            <a:r>
              <a:rPr sz="1600" b="1" kern="0" spc="-50" dirty="0">
                <a:solidFill>
                  <a:srgbClr val="204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eries Guide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8350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10" dirty="0">
                <a:solidFill>
                  <a:srgbClr val="1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 guides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9934" y="2686052"/>
            <a:ext cx="1104900" cy="158763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06650" y="2686052"/>
            <a:ext cx="596884" cy="1587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21150" y="2270103"/>
            <a:ext cx="450865" cy="666761"/>
          </a:xfrm>
          <a:prstGeom prst="rect">
            <a:avLst/>
          </a:prstGeom>
        </p:spPr>
      </p:pic>
      <p:graphicFrame>
        <p:nvGraphicFramePr>
          <p:cNvPr id="58" name="table 5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66065" y="1444625"/>
          <a:ext cx="4553585" cy="5577840"/>
        </p:xfrm>
        <a:graphic>
          <a:graphicData uri="http://schemas.openxmlformats.org/drawingml/2006/table">
            <a:tbl>
              <a:tblPr/>
              <a:tblGrid>
                <a:gridCol w="288925"/>
                <a:gridCol w="742950"/>
                <a:gridCol w="1187450"/>
                <a:gridCol w="1168400"/>
                <a:gridCol w="1165860"/>
              </a:tblGrid>
              <a:tr h="250190">
                <a:tc rowSpan="3"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640" algn="l" rtl="0" eaLnBrk="0">
                        <a:lnSpc>
                          <a:spcPts val="870"/>
                        </a:lnSpc>
                      </a:pPr>
                      <a:r>
                        <a:rPr sz="700" b="0" kern="0" spc="-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94640" algn="l" rtl="0" eaLnBrk="0">
                        <a:lnSpc>
                          <a:spcPct val="78000"/>
                        </a:lnSpc>
                        <a:spcBef>
                          <a:spcPts val="190"/>
                        </a:spcBef>
                      </a:pPr>
                      <a:r>
                        <a:rPr sz="700" b="0" kern="0" spc="-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Parameters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18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Laboratory deskt</a:t>
                      </a:r>
                      <a:r>
                        <a:rPr sz="7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</a:t>
                      </a:r>
                      <a:r>
                        <a:rPr sz="700" b="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65CD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65C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Portable</a:t>
                      </a:r>
                      <a:r>
                        <a:rPr sz="700" b="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66CD"/>
                    </a:solidFill>
                  </a:tcPr>
                </a:tc>
              </a:tr>
              <a:tr h="245745">
                <a:tc vMerge="1" gridSpan="2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4970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700" b="0" kern="0" spc="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</a:t>
                      </a:r>
                      <a:r>
                        <a:rPr sz="700" b="0" kern="0" spc="2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-25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27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700" b="0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PHS</a:t>
                      </a:r>
                      <a:r>
                        <a:rPr sz="700" b="0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-2F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4820" algn="l" rtl="0" eaLnBrk="0">
                        <a:lnSpc>
                          <a:spcPts val="88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PHB-4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085">
                <a:tc vMerge="1" gridSpan="2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685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289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700" b="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r>
                        <a:rPr sz="700" b="0" kern="0" spc="5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5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r>
                        <a:rPr sz="700" b="0" kern="0" spc="60" dirty="0">
                          <a:solidFill>
                            <a:srgbClr val="5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5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0.02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r>
                        <a:rPr sz="700" b="0" kern="0" spc="5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 paramete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b="0" kern="0" spc="1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b="0" kern="0" spc="-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value,mV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value,MV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95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value,mV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885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Scope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(-1400～1400</a:t>
                      </a:r>
                      <a:r>
                        <a:rPr sz="700" b="0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906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(-1800～1800</a:t>
                      </a:r>
                      <a:r>
                        <a:rPr sz="700" b="0" kern="0" spc="-20" dirty="0">
                          <a:solidFill>
                            <a:srgbClr val="906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(-1400～1400</a:t>
                      </a:r>
                      <a:r>
                        <a:rPr sz="700" b="0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700" b="0" kern="0" spc="20" dirty="0">
                          <a:solidFill>
                            <a:srgbClr val="3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</a:t>
                      </a:r>
                      <a:r>
                        <a:rPr sz="700" b="0" kern="0" spc="10" dirty="0">
                          <a:solidFill>
                            <a:srgbClr val="3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lution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641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b="0" kern="0" spc="-3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b="0" kern="0" spc="-3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1mV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17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78000"/>
                        </a:lnSpc>
                      </a:pPr>
                      <a:r>
                        <a:rPr sz="700" b="0" kern="0" spc="-1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700" b="0" kern="0" spc="4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erro</a:t>
                      </a:r>
                      <a:r>
                        <a:rPr sz="700" b="0" kern="0" spc="-2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1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±1%(FS)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805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±0.1%(FS)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49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±0.2%(FS)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81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Scope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(0.00~14.00)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101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(0.00~14.00)pH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(0.00~14.00)</a:t>
                      </a:r>
                      <a:r>
                        <a:rPr sz="700" b="0" kern="0" spc="-2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resoluti</a:t>
                      </a:r>
                      <a:r>
                        <a:rPr sz="700" b="0" kern="0" spc="-2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212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102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9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3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700" b="0" kern="0" spc="40" dirty="0">
                          <a:solidFill>
                            <a:srgbClr val="3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3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erro</a:t>
                      </a:r>
                      <a:r>
                        <a:rPr sz="700" b="0" kern="0" spc="-20" dirty="0">
                          <a:solidFill>
                            <a:srgbClr val="3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1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±0.05pH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703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30" dirty="0">
                          <a:solidFill>
                            <a:srgbClr val="905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±0.01pH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±0.03pH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7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79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Dimensions(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mm)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76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9590" algn="l" rtl="0" eaLnBrk="0">
                        <a:lnSpc>
                          <a:spcPct val="92000"/>
                        </a:lnSpc>
                      </a:pPr>
                      <a:r>
                        <a:rPr sz="700" b="0" kern="0" spc="-1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Weight(kg)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68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1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200×160×63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11885" algn="l" rtl="0" eaLnBrk="0">
                        <a:lnSpc>
                          <a:spcPts val="870"/>
                        </a:lnSpc>
                        <a:spcBef>
                          <a:spcPts val="175"/>
                        </a:spcBef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0.6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80×225×35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89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ts val="870"/>
                        </a:lnSpc>
                      </a:pP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07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" name="textbox 60"/>
          <p:cNvSpPr/>
          <p:nvPr/>
        </p:nvSpPr>
        <p:spPr>
          <a:xfrm>
            <a:off x="850900" y="241969"/>
            <a:ext cx="3354070" cy="681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300" b="1" kern="0" spc="-20" dirty="0">
                <a:solidFill>
                  <a:srgbClr val="2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</a:t>
            </a:r>
            <a:r>
              <a:rPr sz="1300" b="1" kern="0" spc="70" dirty="0">
                <a:solidFill>
                  <a:srgbClr val="2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2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300" b="1" kern="0" spc="90" dirty="0">
                <a:solidFill>
                  <a:srgbClr val="2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2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more suitable for you?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0" algn="l" rtl="0" eaLnBrk="0">
              <a:lnSpc>
                <a:spcPts val="1080"/>
              </a:lnSpc>
              <a:spcBef>
                <a:spcPts val="100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comparison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5450" algn="l" rtl="0" eaLnBrk="0">
              <a:lnSpc>
                <a:spcPts val="1080"/>
              </a:lnSpc>
            </a:pPr>
            <a:r>
              <a:rPr sz="800" kern="0" spc="2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800" kern="0" spc="14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14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glance</a:t>
            </a:r>
            <a:r>
              <a:rPr sz="800" kern="0" spc="1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800" kern="0" spc="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800" kern="0" spc="20" dirty="0">
                <a:solidFill>
                  <a:srgbClr val="2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desired</a:t>
            </a:r>
            <a:r>
              <a:rPr sz="800" kern="0" spc="10" dirty="0">
                <a:solidFill>
                  <a:srgbClr val="2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instrument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17784" y="2263802"/>
            <a:ext cx="895350" cy="673062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36684" y="2263802"/>
            <a:ext cx="889015" cy="673062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2181844" y="1119210"/>
            <a:ext cx="64579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  Series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96950" y="1018548"/>
            <a:ext cx="3016233" cy="6357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4819634" y="5633861"/>
            <a:ext cx="92075" cy="74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85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on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750" y="53975"/>
            <a:ext cx="4762500" cy="6908800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501665" y="225290"/>
            <a:ext cx="4121150" cy="66027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05915" algn="l" rtl="0" eaLnBrk="0">
              <a:lnSpc>
                <a:spcPct val="82000"/>
              </a:lnSpc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Portable Ser</a:t>
            </a:r>
            <a:r>
              <a:rPr sz="10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365"/>
              </a:spcBef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805"/>
              </a:spcBef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screen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l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iquid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80"/>
              </a:spcBef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measurement values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175"/>
              </a:spcBef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clearly visib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360"/>
              </a:spcBef>
            </a:pP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  in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terface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39415" algn="l" rtl="0" eaLnBrk="0">
              <a:lnSpc>
                <a:spcPct val="78000"/>
              </a:lnSpc>
              <a:spcBef>
                <a:spcPts val="525"/>
              </a:spcBef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 protection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20365" algn="l" rtl="0" eaLnBrk="0">
              <a:lnSpc>
                <a:spcPts val="1030"/>
              </a:lnSpc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waterproof and dustproof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56765" algn="l" rtl="0" eaLnBrk="0">
              <a:lnSpc>
                <a:spcPct val="84000"/>
              </a:lnSpc>
              <a:spcBef>
                <a:spcPts val="360"/>
              </a:spcBef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packaging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79750" algn="l" rtl="0" eaLnBrk="0">
              <a:lnSpc>
                <a:spcPct val="86000"/>
              </a:lnSpc>
              <a:spcBef>
                <a:spcPts val="1170"/>
              </a:spcBef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 with p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earl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cotton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22550" algn="l" rtl="0" eaLnBrk="0">
              <a:lnSpc>
                <a:spcPct val="88000"/>
              </a:lnSpc>
              <a:spcBef>
                <a:spcPts val="405"/>
              </a:spcBef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Outer with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ard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plastic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packaging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87065" algn="l" rtl="0" eaLnBrk="0">
              <a:lnSpc>
                <a:spcPts val="750"/>
              </a:lnSpc>
              <a:spcBef>
                <a:spcPts val="95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Standardwith  PHBJ-260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87065" algn="l" rtl="0" eaLnBrk="0">
              <a:lnSpc>
                <a:spcPct val="88000"/>
              </a:lnSpc>
              <a:spcBef>
                <a:spcPts val="81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Standardwith</a:t>
            </a:r>
            <a:r>
              <a:rPr sz="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PHBJ-260F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87065" algn="l" rtl="0" eaLnBrk="0">
              <a:lnSpc>
                <a:spcPct val="88000"/>
              </a:lnSpc>
              <a:spcBef>
                <a:spcPts val="920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Standardwith  PHBJ-261L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7965" algn="l" rtl="0" eaLnBrk="0">
              <a:lnSpc>
                <a:spcPct val="66000"/>
              </a:lnSpc>
              <a:spcBef>
                <a:spcPts val="170"/>
              </a:spcBef>
            </a:pPr>
            <a:r>
              <a:rPr sz="1200" kern="0" spc="10" dirty="0">
                <a:solidFill>
                  <a:srgbClr val="D05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         </a:t>
            </a:r>
            <a:r>
              <a:rPr sz="1200" kern="0" spc="0" dirty="0">
                <a:solidFill>
                  <a:srgbClr val="D05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0175" y="1739900"/>
            <a:ext cx="4819650" cy="3536950"/>
          </a:xfrm>
          <a:prstGeom prst="rect">
            <a:avLst/>
          </a:prstGeom>
        </p:spPr>
      </p:pic>
      <p:graphicFrame>
        <p:nvGraphicFramePr>
          <p:cNvPr id="148" name="table 148"/>
          <p:cNvGraphicFramePr>
            <a:graphicFrameLocks noGrp="1"/>
          </p:cNvGraphicFramePr>
          <p:nvPr/>
        </p:nvGraphicFramePr>
        <p:xfrm>
          <a:off x="3041634" y="2486027"/>
          <a:ext cx="1898650" cy="1269365"/>
        </p:xfrm>
        <a:graphic>
          <a:graphicData uri="http://schemas.openxmlformats.org/drawingml/2006/table">
            <a:tbl>
              <a:tblPr/>
              <a:tblGrid>
                <a:gridCol w="796925"/>
                <a:gridCol w="1101725"/>
              </a:tblGrid>
              <a:tr h="28194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</a:pP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grade:0.1</a:t>
                      </a:r>
                      <a:r>
                        <a:rPr sz="10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r>
                        <a:rPr sz="10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resolution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/0.01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-1400~1400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607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0~14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4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Reference/Basic E</a:t>
                      </a:r>
                      <a:r>
                        <a:rPr sz="600" kern="0" spc="-10" dirty="0">
                          <a:solidFill>
                            <a:srgbClr val="4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" algn="l" rtl="0" eaLnBrk="0">
                        <a:lnSpc>
                          <a:spcPts val="970"/>
                        </a:lnSpc>
                        <a:spcBef>
                          <a:spcPts val="0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FS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)/±0.05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0" name="textbox 150"/>
          <p:cNvSpPr/>
          <p:nvPr/>
        </p:nvSpPr>
        <p:spPr>
          <a:xfrm>
            <a:off x="3463902" y="3938486"/>
            <a:ext cx="1275714" cy="572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ct val="86000"/>
              </a:lnSpc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Core Components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205"/>
              </a:spcBef>
            </a:pP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 el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ectrode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E-201F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ct val="88000"/>
              </a:lnSpc>
              <a:spcBef>
                <a:spcPts val="5"/>
              </a:spcBef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*Standard original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buffer solution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3330591" y="1930017"/>
            <a:ext cx="1330960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PHS-25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600200"/>
            <a:ext cx="5080000" cy="3816350"/>
          </a:xfrm>
          <a:prstGeom prst="rect">
            <a:avLst/>
          </a:prstGeom>
        </p:spPr>
      </p:pic>
      <p:graphicFrame>
        <p:nvGraphicFramePr>
          <p:cNvPr id="156" name="table 156"/>
          <p:cNvGraphicFramePr>
            <a:graphicFrameLocks noGrp="1"/>
          </p:cNvGraphicFramePr>
          <p:nvPr/>
        </p:nvGraphicFramePr>
        <p:xfrm>
          <a:off x="2911475" y="2454291"/>
          <a:ext cx="2090420" cy="1263015"/>
        </p:xfrm>
        <a:graphic>
          <a:graphicData uri="http://schemas.openxmlformats.org/drawingml/2006/table">
            <a:tbl>
              <a:tblPr/>
              <a:tblGrid>
                <a:gridCol w="796925"/>
                <a:gridCol w="1293494"/>
              </a:tblGrid>
              <a:tr h="2755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11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grade:0.02</a:t>
                      </a:r>
                      <a:r>
                        <a:rPr sz="11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resoluti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algn="l" rtl="0" eaLnBrk="0">
                        <a:lnSpc>
                          <a:spcPts val="1100"/>
                        </a:lnSpc>
                        <a:spcBef>
                          <a:spcPts val="0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/0.01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indent="-101600" algn="l" rtl="0" eaLnBrk="0">
                        <a:lnSpc>
                          <a:spcPct val="104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algn="l" rtl="0" eaLnBrk="0">
                        <a:lnSpc>
                          <a:spcPts val="1170"/>
                        </a:lnSpc>
                        <a:spcBef>
                          <a:spcPts val="5"/>
                        </a:spcBef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-1800~1800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algn="l" rtl="0" eaLnBrk="0">
                        <a:lnSpc>
                          <a:spcPts val="1165"/>
                        </a:lnSpc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0~14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Reference/Basic Error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1085"/>
                        </a:lnSpc>
                        <a:spcBef>
                          <a:spcPts val="0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±0.1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FS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)/±0.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8" name="textbox 158"/>
          <p:cNvSpPr/>
          <p:nvPr/>
        </p:nvSpPr>
        <p:spPr>
          <a:xfrm>
            <a:off x="3333750" y="3919048"/>
            <a:ext cx="1272539" cy="566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ct val="81000"/>
              </a:lnSpc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Core</a:t>
            </a:r>
            <a:r>
              <a:rPr sz="9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1180"/>
              </a:spcBef>
            </a:pP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Standard electrode E-201F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5"/>
              </a:spcBef>
            </a:pP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*Standard original b</a:t>
            </a:r>
            <a:r>
              <a:rPr sz="700" b="1" kern="0" spc="-3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uffer solution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3200400" y="1891911"/>
            <a:ext cx="1351914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PHS-2F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36725"/>
            <a:ext cx="5080000" cy="3543300"/>
          </a:xfrm>
          <a:prstGeom prst="rect">
            <a:avLst/>
          </a:prstGeom>
        </p:spPr>
      </p:pic>
      <p:graphicFrame>
        <p:nvGraphicFramePr>
          <p:cNvPr id="164" name="table 164"/>
          <p:cNvGraphicFramePr>
            <a:graphicFrameLocks noGrp="1"/>
          </p:cNvGraphicFramePr>
          <p:nvPr/>
        </p:nvGraphicFramePr>
        <p:xfrm>
          <a:off x="2911475" y="2432041"/>
          <a:ext cx="2089150" cy="1517650"/>
        </p:xfrm>
        <a:graphic>
          <a:graphicData uri="http://schemas.openxmlformats.org/drawingml/2006/table">
            <a:tbl>
              <a:tblPr/>
              <a:tblGrid>
                <a:gridCol w="796925"/>
                <a:gridCol w="1292225"/>
              </a:tblGrid>
              <a:tr h="2825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179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9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vel:0.01</a:t>
                      </a:r>
                      <a:r>
                        <a:rPr sz="9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resoluti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1MV/0.01PH/0.1℃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2895" algn="l" rtl="0" eaLnBrk="0">
                        <a:lnSpc>
                          <a:spcPts val="645"/>
                        </a:lnSpc>
                        <a:spcBef>
                          <a:spcPts val="0"/>
                        </a:spcBef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607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-1999~1999MV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607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-2~18PH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20675" algn="l" rtl="0" eaLnBrk="0">
                        <a:lnSpc>
                          <a:spcPts val="765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Manual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0°℃~60℃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4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Reference/Basic E</a:t>
                      </a:r>
                      <a:r>
                        <a:rPr sz="600" kern="0" spc="-10" dirty="0">
                          <a:solidFill>
                            <a:srgbClr val="4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.1%(FS)/±0.01PH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6" name="textbox 166"/>
          <p:cNvSpPr/>
          <p:nvPr/>
        </p:nvSpPr>
        <p:spPr>
          <a:xfrm>
            <a:off x="3009900" y="4113105"/>
            <a:ext cx="1788795" cy="599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0" algn="l" rtl="0" eaLnBrk="0">
              <a:lnSpc>
                <a:spcPct val="86000"/>
              </a:lnSpc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Core Components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1110"/>
              </a:spcBef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composite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-201F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5"/>
              </a:spcBef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*Standard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original buffer solution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3200400" y="1869680"/>
            <a:ext cx="1394460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PHS-3C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0" y="1724025"/>
            <a:ext cx="5016500" cy="3568700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825" y="2530479"/>
            <a:ext cx="2762285" cy="2406660"/>
          </a:xfrm>
          <a:prstGeom prst="rect">
            <a:avLst/>
          </a:prstGeom>
        </p:spPr>
      </p:pic>
      <p:graphicFrame>
        <p:nvGraphicFramePr>
          <p:cNvPr id="174" name="table 174"/>
          <p:cNvGraphicFramePr>
            <a:graphicFrameLocks noGrp="1"/>
          </p:cNvGraphicFramePr>
          <p:nvPr/>
        </p:nvGraphicFramePr>
        <p:xfrm>
          <a:off x="2886073" y="2495543"/>
          <a:ext cx="2082164" cy="1758950"/>
        </p:xfrm>
        <a:graphic>
          <a:graphicData uri="http://schemas.openxmlformats.org/drawingml/2006/table">
            <a:tbl>
              <a:tblPr/>
              <a:tblGrid>
                <a:gridCol w="796925"/>
                <a:gridCol w="1285239"/>
              </a:tblGrid>
              <a:tr h="2825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algn="l" rtl="0" eaLnBrk="0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10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level:0.01</a:t>
                      </a:r>
                      <a:r>
                        <a:rPr sz="10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820" algn="l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/0.01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/0.1℃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82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-1999～1999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82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-2~18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779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algn="l" rtl="0" eaLnBrk="0">
                        <a:lnSpc>
                          <a:spcPts val="520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91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-5℃~110℃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8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indent="-177800" algn="l" rtl="0" eaLnBrk="0">
                        <a:lnSpc>
                          <a:spcPct val="117000"/>
                        </a:lnSpc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Reference/Bas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error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±0.1%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(FS)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820" algn="l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±0.01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/±0.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2895619" y="4530736"/>
            <a:ext cx="2070058" cy="749284"/>
            <a:chOff x="0" y="0"/>
            <a:chExt cx="2070058" cy="749284"/>
          </a:xfrm>
        </p:grpSpPr>
        <p:pic>
          <p:nvPicPr>
            <p:cNvPr id="176" name="picture 1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070058" cy="749284"/>
            </a:xfrm>
            <a:prstGeom prst="rect">
              <a:avLst/>
            </a:prstGeom>
          </p:spPr>
        </p:pic>
        <p:sp>
          <p:nvSpPr>
            <p:cNvPr id="178" name="textbox 178"/>
            <p:cNvSpPr/>
            <p:nvPr/>
          </p:nvSpPr>
          <p:spPr>
            <a:xfrm>
              <a:off x="-12700" y="-12700"/>
              <a:ext cx="2095500" cy="778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264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Core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Components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4450" algn="l" rtl="0" eaLnBrk="0">
                <a:lnSpc>
                  <a:spcPct val="87000"/>
                </a:lnSpc>
                <a:spcBef>
                  <a:spcPts val="1160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three composite electrode E-301-QC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original buffer solution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80" name="textbox 180"/>
          <p:cNvSpPr/>
          <p:nvPr/>
        </p:nvSpPr>
        <p:spPr>
          <a:xfrm>
            <a:off x="3174980" y="1933198"/>
            <a:ext cx="1372869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PHS-3E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625" y="1619250"/>
            <a:ext cx="4984750" cy="3778250"/>
          </a:xfrm>
          <a:prstGeom prst="rect">
            <a:avLst/>
          </a:prstGeom>
        </p:spPr>
      </p:pic>
      <p:graphicFrame>
        <p:nvGraphicFramePr>
          <p:cNvPr id="184" name="table 184"/>
          <p:cNvGraphicFramePr>
            <a:graphicFrameLocks noGrp="1"/>
          </p:cNvGraphicFramePr>
          <p:nvPr/>
        </p:nvGraphicFramePr>
        <p:xfrm>
          <a:off x="2959083" y="2593961"/>
          <a:ext cx="2063750" cy="1301750"/>
        </p:xfrm>
        <a:graphic>
          <a:graphicData uri="http://schemas.openxmlformats.org/drawingml/2006/table">
            <a:tbl>
              <a:tblPr/>
              <a:tblGrid>
                <a:gridCol w="796925"/>
                <a:gridCol w="1266825"/>
              </a:tblGrid>
              <a:tr h="2825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290"/>
                        </a:lnSpc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level:0.01</a:t>
                      </a:r>
                      <a:r>
                        <a:rPr sz="10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1MV/0.01PH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-1999～1999MV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-2.00～19.99PH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240" indent="-164465" algn="l" rtl="0" eaLnBrk="0">
                        <a:lnSpc>
                          <a:spcPct val="104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Reference/Basic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Error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ct val="96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±0.1%(FS)/±0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.01PH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6" name="textbox 186"/>
          <p:cNvSpPr/>
          <p:nvPr/>
        </p:nvSpPr>
        <p:spPr>
          <a:xfrm>
            <a:off x="3057527" y="4065073"/>
            <a:ext cx="1722120" cy="580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0" algn="l" rtl="0" eaLnBrk="0">
              <a:lnSpc>
                <a:spcPct val="81000"/>
              </a:lnSpc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Core</a:t>
            </a:r>
            <a:r>
              <a:rPr sz="9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87000"/>
              </a:lnSpc>
              <a:spcBef>
                <a:spcPts val="1010"/>
              </a:spcBef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 composite electrod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E-201F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*Standard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original buffer solution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3248045" y="1803014"/>
            <a:ext cx="1415414" cy="690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PHS-3G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015" algn="l" rtl="0" eaLnBrk="0">
              <a:lnSpc>
                <a:spcPts val="2005"/>
              </a:lnSpc>
              <a:spcBef>
                <a:spcPts val="300"/>
              </a:spcBef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(with stirring)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68375"/>
            <a:ext cx="5080000" cy="5080000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00" y="1558925"/>
            <a:ext cx="2800350" cy="3263900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700" y="5235575"/>
            <a:ext cx="5054600" cy="806450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21000" y="2200275"/>
            <a:ext cx="2076450" cy="273050"/>
          </a:xfrm>
          <a:prstGeom prst="rect">
            <a:avLst/>
          </a:prstGeom>
        </p:spPr>
      </p:pic>
      <p:graphicFrame>
        <p:nvGraphicFramePr>
          <p:cNvPr id="198" name="table 198"/>
          <p:cNvGraphicFramePr>
            <a:graphicFrameLocks noGrp="1"/>
          </p:cNvGraphicFramePr>
          <p:nvPr/>
        </p:nvGraphicFramePr>
        <p:xfrm>
          <a:off x="2917825" y="2266950"/>
          <a:ext cx="2089150" cy="1657350"/>
        </p:xfrm>
        <a:graphic>
          <a:graphicData uri="http://schemas.openxmlformats.org/drawingml/2006/table">
            <a:tbl>
              <a:tblPr/>
              <a:tblGrid>
                <a:gridCol w="796925"/>
                <a:gridCol w="1292225"/>
              </a:tblGrid>
              <a:tr h="2127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645" algn="l" rtl="0" eaLnBrk="0">
                        <a:lnSpc>
                          <a:spcPts val="1240"/>
                        </a:lnSpc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10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level:0.01</a:t>
                      </a:r>
                      <a:r>
                        <a:rPr sz="10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/0.01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/0.1℃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-2000.0～200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-2~20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ts val="51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915"/>
                        </a:lnSpc>
                        <a:spcBef>
                          <a:spcPts val="0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-5℃~110℃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195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7795" algn="l" rtl="0" eaLnBrk="0">
                        <a:lnSpc>
                          <a:spcPct val="83000"/>
                        </a:lnSpc>
                        <a:spcBef>
                          <a:spcPts val="155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Err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1%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(FS)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/±0.2℃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0" name="textbox 200"/>
          <p:cNvSpPr/>
          <p:nvPr/>
        </p:nvSpPr>
        <p:spPr>
          <a:xfrm>
            <a:off x="1549399" y="5426912"/>
            <a:ext cx="3419475" cy="575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9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Original Genuine Li</a:t>
            </a:r>
            <a:r>
              <a:rPr sz="19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fetime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2000"/>
              </a:lnSpc>
              <a:spcBef>
                <a:spcPts val="360"/>
              </a:spcBef>
            </a:pPr>
            <a:r>
              <a:rPr sz="2600" b="1" kern="0" spc="-40" baseline="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6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20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repair service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2927350" y="4022725"/>
            <a:ext cx="2063750" cy="755650"/>
            <a:chOff x="0" y="0"/>
            <a:chExt cx="2063750" cy="755650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063750" cy="755650"/>
            </a:xfrm>
            <a:prstGeom prst="rect">
              <a:avLst/>
            </a:prstGeom>
          </p:spPr>
        </p:pic>
        <p:sp>
          <p:nvSpPr>
            <p:cNvPr id="204" name="textbox 204"/>
            <p:cNvSpPr/>
            <p:nvPr/>
          </p:nvSpPr>
          <p:spPr>
            <a:xfrm>
              <a:off x="-12700" y="-12700"/>
              <a:ext cx="20891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8831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Core   Components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100" algn="l" rtl="0" eaLnBrk="0">
                <a:lnSpc>
                  <a:spcPct val="87000"/>
                </a:lnSpc>
                <a:spcBef>
                  <a:spcPts val="1160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three composite electrode E-301-QC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620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original buffer sol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ution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6" name="textbox 206"/>
          <p:cNvSpPr/>
          <p:nvPr/>
        </p:nvSpPr>
        <p:spPr>
          <a:xfrm>
            <a:off x="139699" y="1082675"/>
            <a:ext cx="4846954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400" b="1" kern="0" spc="-10" baseline="2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Ray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3100" kern="0" spc="-1300" baseline="-1800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……</a:t>
            </a:r>
            <a:r>
              <a:rPr sz="2000" kern="0" spc="12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   </a:t>
            </a:r>
            <a:r>
              <a:rPr sz="1400" b="1" kern="0" spc="2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Electrochemical</a:t>
            </a:r>
            <a:r>
              <a:rPr sz="900" b="1" kern="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2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400" b="1" kern="0" spc="1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·Water</a:t>
            </a:r>
            <a:r>
              <a:rPr sz="9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r>
              <a:rPr sz="9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expert</a:t>
            </a:r>
            <a:endParaRPr sz="1400" baseline="1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8" name="picture 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4432" y="1095375"/>
            <a:ext cx="495300" cy="304800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139700" y="5432894"/>
            <a:ext cx="1116330" cy="576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4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nvoicing SF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 shipping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3155950" y="1726832"/>
            <a:ext cx="1511935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PHSJ-3F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52600"/>
            <a:ext cx="5080000" cy="3511550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900" y="2533639"/>
            <a:ext cx="2794000" cy="2438420"/>
          </a:xfrm>
          <a:prstGeom prst="rect">
            <a:avLst/>
          </a:prstGeom>
        </p:spPr>
      </p:pic>
      <p:graphicFrame>
        <p:nvGraphicFramePr>
          <p:cNvPr id="218" name="table 218"/>
          <p:cNvGraphicFramePr>
            <a:graphicFrameLocks noGrp="1"/>
          </p:cNvGraphicFramePr>
          <p:nvPr/>
        </p:nvGraphicFramePr>
        <p:xfrm>
          <a:off x="2911475" y="2352673"/>
          <a:ext cx="2089150" cy="1732915"/>
        </p:xfrm>
        <a:graphic>
          <a:graphicData uri="http://schemas.openxmlformats.org/drawingml/2006/table">
            <a:tbl>
              <a:tblPr/>
              <a:tblGrid>
                <a:gridCol w="796925"/>
                <a:gridCol w="1292225"/>
              </a:tblGrid>
              <a:tr h="2825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10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level:0.001</a:t>
                      </a:r>
                      <a:r>
                        <a:rPr sz="10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</a:t>
                      </a:r>
                      <a:r>
                        <a:rPr sz="600" kern="0" spc="-1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" algn="l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/0.001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/0.1℃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2895" indent="-44450" algn="l" rtl="0" eaLnBrk="0">
                        <a:lnSpc>
                          <a:spcPct val="123000"/>
                        </a:lnSpc>
                        <a:spcBef>
                          <a:spcPts val="5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-2000.00～2000.00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022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-2~20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675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303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91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-10°℃~135℃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2725" algn="l" rtl="0" eaLnBrk="0">
                        <a:lnSpc>
                          <a:spcPts val="865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68275" algn="l" rtl="0" eaLnBrk="0">
                        <a:lnSpc>
                          <a:spcPct val="83000"/>
                        </a:lnSpc>
                        <a:spcBef>
                          <a:spcPts val="15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 Error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±0.03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(FS)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±0.002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/±0.1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2927350" y="4171952"/>
            <a:ext cx="2063750" cy="755650"/>
            <a:chOff x="0" y="0"/>
            <a:chExt cx="2063750" cy="755650"/>
          </a:xfrm>
        </p:grpSpPr>
        <p:pic>
          <p:nvPicPr>
            <p:cNvPr id="220" name="picture 2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063750" cy="755650"/>
            </a:xfrm>
            <a:prstGeom prst="rect">
              <a:avLst/>
            </a:prstGeom>
          </p:spPr>
        </p:pic>
        <p:sp>
          <p:nvSpPr>
            <p:cNvPr id="222" name="textbox 222"/>
            <p:cNvSpPr/>
            <p:nvPr/>
          </p:nvSpPr>
          <p:spPr>
            <a:xfrm>
              <a:off x="-12700" y="-12700"/>
              <a:ext cx="20891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3400" algn="l" rtl="0" eaLnBrk="0">
                <a:lnSpc>
                  <a:spcPct val="81000"/>
                </a:lnSpc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Core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Components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0800" algn="l" rtl="0" eaLnBrk="0">
                <a:lnSpc>
                  <a:spcPct val="87000"/>
                </a:lnSpc>
                <a:spcBef>
                  <a:spcPts val="1110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three composite electrode E-30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1-QC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origi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nal buffer solution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24" name="textbox 224"/>
          <p:cNvSpPr/>
          <p:nvPr/>
        </p:nvSpPr>
        <p:spPr>
          <a:xfrm>
            <a:off x="3143250" y="1920510"/>
            <a:ext cx="1511935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PHSJ-4F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835150"/>
            <a:ext cx="5080000" cy="3346450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850" y="2819407"/>
            <a:ext cx="2781300" cy="2362192"/>
          </a:xfrm>
          <a:prstGeom prst="rect">
            <a:avLst/>
          </a:prstGeom>
        </p:spPr>
      </p:pic>
      <p:graphicFrame>
        <p:nvGraphicFramePr>
          <p:cNvPr id="230" name="table 230"/>
          <p:cNvGraphicFramePr>
            <a:graphicFrameLocks noGrp="1"/>
          </p:cNvGraphicFramePr>
          <p:nvPr/>
        </p:nvGraphicFramePr>
        <p:xfrm>
          <a:off x="2911475" y="2447922"/>
          <a:ext cx="2089150" cy="1733550"/>
        </p:xfrm>
        <a:graphic>
          <a:graphicData uri="http://schemas.openxmlformats.org/drawingml/2006/table">
            <a:tbl>
              <a:tblPr/>
              <a:tblGrid>
                <a:gridCol w="796925"/>
                <a:gridCol w="1292225"/>
              </a:tblGrid>
              <a:tr h="2825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level:0.0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</a:pPr>
                      <a:r>
                        <a:rPr sz="600" kern="0" spc="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</a:t>
                      </a:r>
                      <a:r>
                        <a:rPr sz="600" kern="0" spc="-1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0.01MV/0.0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01PH/0.1℃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9545" algn="l" rtl="0" eaLnBrk="0">
                        <a:lnSpc>
                          <a:spcPct val="78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145" algn="l" rtl="0" eaLnBrk="0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-2000.00~2000.00MV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27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-2~20PH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4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ts val="440"/>
                        </a:lnSpc>
                      </a:pPr>
                      <a:r>
                        <a:rPr sz="800" kern="0" spc="-10" dirty="0">
                          <a:solidFill>
                            <a:srgbClr val="403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" algn="l" rtl="0" eaLnBrk="0">
                        <a:lnSpc>
                          <a:spcPts val="99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Automatic-10°℃~13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8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475" algn="l" rtl="0" eaLnBrk="0">
                        <a:lnSpc>
                          <a:spcPct val="78000"/>
                        </a:lnSpc>
                      </a:pPr>
                      <a:r>
                        <a:rPr sz="800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 Err</a:t>
                      </a:r>
                      <a:r>
                        <a:rPr sz="8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±0.03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(FS)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±0.002PH/±0.1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2927350" y="4267215"/>
            <a:ext cx="2063750" cy="755628"/>
            <a:chOff x="0" y="0"/>
            <a:chExt cx="2063750" cy="755628"/>
          </a:xfrm>
        </p:grpSpPr>
        <p:pic>
          <p:nvPicPr>
            <p:cNvPr id="232" name="picture 2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063750" cy="755628"/>
            </a:xfrm>
            <a:prstGeom prst="rect">
              <a:avLst/>
            </a:prstGeom>
          </p:spPr>
        </p:pic>
        <p:sp>
          <p:nvSpPr>
            <p:cNvPr id="234" name="textbox 234"/>
            <p:cNvSpPr/>
            <p:nvPr/>
          </p:nvSpPr>
          <p:spPr>
            <a:xfrm>
              <a:off x="-12700" y="-12700"/>
              <a:ext cx="20891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34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Core Componen</a:t>
              </a:r>
              <a:r>
                <a:rPr sz="10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0800" algn="l" rtl="0" eaLnBrk="0">
                <a:lnSpc>
                  <a:spcPts val="860"/>
                </a:lnSpc>
                <a:spcBef>
                  <a:spcPts val="500"/>
                </a:spcBef>
              </a:pP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Standard configuration</a:t>
              </a:r>
              <a:r>
                <a:rPr sz="500" b="1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high-precision composite electrode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07415" algn="l" rtl="0" eaLnBrk="0">
                <a:lnSpc>
                  <a:spcPct val="81000"/>
                </a:lnSpc>
                <a:spcBef>
                  <a:spcPts val="105"/>
                </a:spcBef>
              </a:pPr>
              <a:r>
                <a:rPr sz="6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962201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25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Standard temperature electrode T-818-Q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36" name="textbox 236"/>
          <p:cNvSpPr/>
          <p:nvPr/>
        </p:nvSpPr>
        <p:spPr>
          <a:xfrm>
            <a:off x="3162300" y="1996690"/>
            <a:ext cx="1511935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PHSJ-5T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2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68375"/>
            <a:ext cx="5080000" cy="5080000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0" y="1470025"/>
            <a:ext cx="2813050" cy="3435350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50" y="5260975"/>
            <a:ext cx="5060950" cy="781050"/>
          </a:xfrm>
          <a:prstGeom prst="rect">
            <a:avLst/>
          </a:prstGeom>
        </p:spPr>
      </p:pic>
      <p:graphicFrame>
        <p:nvGraphicFramePr>
          <p:cNvPr id="244" name="table 244"/>
          <p:cNvGraphicFramePr>
            <a:graphicFrameLocks noGrp="1"/>
          </p:cNvGraphicFramePr>
          <p:nvPr/>
        </p:nvGraphicFramePr>
        <p:xfrm>
          <a:off x="2917825" y="2235200"/>
          <a:ext cx="2089785" cy="1689100"/>
        </p:xfrm>
        <a:graphic>
          <a:graphicData uri="http://schemas.openxmlformats.org/drawingml/2006/table">
            <a:tbl>
              <a:tblPr/>
              <a:tblGrid>
                <a:gridCol w="796925"/>
                <a:gridCol w="1292860"/>
              </a:tblGrid>
              <a:tr h="2381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1000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level:0.001</a:t>
                      </a:r>
                      <a:r>
                        <a:rPr sz="1000" kern="0" spc="1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resol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/0.001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/0.1℃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7495" algn="l" rtl="0" eaLnBrk="0">
                        <a:lnSpc>
                          <a:spcPts val="535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-2000.00~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2000.00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-2~20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ts val="51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915"/>
                        </a:lnSpc>
                        <a:spcBef>
                          <a:spcPts val="0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r>
                        <a:rPr sz="7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-5℃~130℃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195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Reference/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7795" algn="l" rtl="0" eaLnBrk="0">
                        <a:lnSpc>
                          <a:spcPct val="83000"/>
                        </a:lnSpc>
                        <a:spcBef>
                          <a:spcPts val="155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Err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±0.03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(FS)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±0.002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/±0.1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2927350" y="4022725"/>
            <a:ext cx="2063750" cy="755650"/>
            <a:chOff x="0" y="0"/>
            <a:chExt cx="2063750" cy="755650"/>
          </a:xfrm>
        </p:grpSpPr>
        <p:pic>
          <p:nvPicPr>
            <p:cNvPr id="246" name="picture 2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063750" cy="755650"/>
            </a:xfrm>
            <a:prstGeom prst="rect">
              <a:avLst/>
            </a:prstGeom>
          </p:spPr>
        </p:pic>
        <p:sp>
          <p:nvSpPr>
            <p:cNvPr id="248" name="textbox 248"/>
            <p:cNvSpPr/>
            <p:nvPr/>
          </p:nvSpPr>
          <p:spPr>
            <a:xfrm>
              <a:off x="-12700" y="-12700"/>
              <a:ext cx="2089150" cy="7861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8831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Core   Components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950" algn="l" rtl="0" eaLnBrk="0">
                <a:lnSpc>
                  <a:spcPct val="87000"/>
                </a:lnSpc>
                <a:spcBef>
                  <a:spcPts val="1110"/>
                </a:spcBef>
              </a:pPr>
              <a:r>
                <a:rPr sz="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*Standard temperatu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 electrode T-818-Q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 electrode T-818-L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50" name="textbox 250"/>
          <p:cNvSpPr/>
          <p:nvPr/>
        </p:nvSpPr>
        <p:spPr>
          <a:xfrm>
            <a:off x="146049" y="1076325"/>
            <a:ext cx="4840604" cy="388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2100" kern="0" spc="8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 </a:t>
            </a:r>
            <a:r>
              <a:rPr sz="1400" b="1" kern="0" spc="2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Electrochemical</a:t>
            </a:r>
            <a:r>
              <a:rPr sz="900" b="1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2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</a:t>
            </a:r>
            <a:r>
              <a:rPr sz="1400" b="1" kern="0" spc="1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t·Water</a:t>
            </a:r>
            <a:r>
              <a:rPr sz="9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r>
              <a:rPr sz="9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baseline="11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expert</a:t>
            </a:r>
            <a:endParaRPr sz="1400" baseline="1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64432" y="1089025"/>
            <a:ext cx="488950" cy="311150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1663700" y="5500471"/>
            <a:ext cx="3130550" cy="467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2700" algn="l" rtl="0" eaLnBrk="0">
              <a:lnSpc>
                <a:spcPct val="93000"/>
              </a:lnSpc>
            </a:pPr>
            <a:r>
              <a:rPr sz="1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Original Genuine</a:t>
            </a:r>
            <a:r>
              <a:rPr sz="16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</a:t>
            </a: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etime repair</a:t>
            </a:r>
            <a:r>
              <a:rPr sz="1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14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rvice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146049" y="5423522"/>
            <a:ext cx="1120775" cy="592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50"/>
              </a:spcBef>
            </a:pPr>
            <a:r>
              <a:rPr sz="14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invoicing SF</a:t>
            </a:r>
            <a:r>
              <a:rPr sz="14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 shipping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8" name="textbox 258"/>
          <p:cNvSpPr/>
          <p:nvPr/>
        </p:nvSpPr>
        <p:spPr>
          <a:xfrm>
            <a:off x="3155950" y="1726832"/>
            <a:ext cx="1511935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PHSJ-6L</a:t>
            </a:r>
            <a:endParaRPr sz="2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icture 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68375"/>
            <a:ext cx="5080000" cy="5080000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1822450" y="1145222"/>
            <a:ext cx="2794000" cy="1176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0" algn="l" rtl="0" eaLnBrk="0">
              <a:lnSpc>
                <a:spcPts val="1565"/>
              </a:lnSpc>
            </a:pPr>
            <a:r>
              <a:rPr sz="1100" kern="0" spc="20" dirty="0">
                <a:solidFill>
                  <a:srgbClr val="206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Electrochemic</a:t>
            </a:r>
            <a:r>
              <a:rPr sz="1100" kern="0" spc="10" dirty="0">
                <a:solidFill>
                  <a:srgbClr val="206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   Instruments.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8665" algn="l" rtl="0" eaLnBrk="0">
              <a:lnSpc>
                <a:spcPct val="85000"/>
              </a:lnSpc>
              <a:spcBef>
                <a:spcPts val="100"/>
              </a:spcBef>
            </a:pPr>
            <a:r>
              <a:rPr sz="1100" b="1" kern="0" spc="-20" dirty="0">
                <a:solidFill>
                  <a:srgbClr val="206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 Quality Analysis</a:t>
            </a:r>
            <a:r>
              <a:rPr sz="1100" b="1" kern="0" spc="60" dirty="0">
                <a:solidFill>
                  <a:srgbClr val="206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206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</a:t>
            </a:r>
            <a:r>
              <a:rPr sz="1100" b="1" kern="0" spc="-30" dirty="0">
                <a:solidFill>
                  <a:srgbClr val="206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0"/>
              </a:spcBef>
            </a:pPr>
            <a:r>
              <a:rPr sz="1300" b="1" kern="0" spc="-20" dirty="0">
                <a:solidFill>
                  <a:srgbClr val="8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E-301FpH three compo</a:t>
            </a:r>
            <a:r>
              <a:rPr sz="1300" b="1" kern="0" spc="-30" dirty="0">
                <a:solidFill>
                  <a:srgbClr val="8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site electrode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4" name="textbox 264"/>
          <p:cNvSpPr/>
          <p:nvPr/>
        </p:nvSpPr>
        <p:spPr>
          <a:xfrm>
            <a:off x="2463799" y="3183102"/>
            <a:ext cx="1605280" cy="166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  junction:fiber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single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bridge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141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Reference          str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ucture:Ag/AgCl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9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Filling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liquid:3.0mol/LKCl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10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Shellmaterial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:Polycarbonate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  <a:spcBef>
                <a:spcPts val="72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Sensitive</a:t>
            </a:r>
            <a:r>
              <a:rPr sz="8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membrane:Glass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ionomer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foam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4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:φ12×120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Connector: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BNC(Q9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type)&amp;Q6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3232150" y="2640304"/>
            <a:ext cx="599440" cy="478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38000"/>
              </a:lnSpc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(0-14)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(5-60)℃</a:t>
            </a:r>
            <a:endParaRPr sz="1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268" name="textbox 268"/>
          <p:cNvSpPr/>
          <p:nvPr/>
        </p:nvSpPr>
        <p:spPr>
          <a:xfrm>
            <a:off x="2463799" y="2700858"/>
            <a:ext cx="648969" cy="403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03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968375"/>
            <a:ext cx="5080000" cy="5080000"/>
          </a:xfrm>
          <a:prstGeom prst="rect">
            <a:avLst/>
          </a:prstGeom>
        </p:spPr>
      </p:pic>
      <p:sp>
        <p:nvSpPr>
          <p:cNvPr id="272" name="textbox 272"/>
          <p:cNvSpPr/>
          <p:nvPr/>
        </p:nvSpPr>
        <p:spPr>
          <a:xfrm>
            <a:off x="374649" y="1973262"/>
            <a:ext cx="1968500" cy="723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3000"/>
              </a:lnSpc>
            </a:pPr>
            <a:r>
              <a:rPr sz="2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E-201-C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Composite pH electrode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406400" y="3076416"/>
            <a:ext cx="1070610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Composite p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 electrode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4375150" y="1960931"/>
            <a:ext cx="64135" cy="75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8" name="textbox 278"/>
          <p:cNvSpPr/>
          <p:nvPr/>
        </p:nvSpPr>
        <p:spPr>
          <a:xfrm rot="16200000">
            <a:off x="4459373" y="2008712"/>
            <a:ext cx="67310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eT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58*319"/>
  <p:tag name="TABLE_ENDDRAG_RECT" val="20*113*358*319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6586</Words>
  <Application>WPS 演示</Application>
  <PresentationFormat/>
  <Paragraphs>764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Arial</vt:lpstr>
      <vt:lpstr>SimHei</vt:lpstr>
      <vt:lpstr>Calibri</vt:lpstr>
      <vt:lpstr>Microsoft YaHei</vt:lpstr>
      <vt:lpstr>Arial Unicode MS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2025-07-07T04:40:04Z</dcterms:created>
  <dcterms:modified xsi:type="dcterms:W3CDTF">2025-07-07T04:40:04Z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2025-07-07T12:34:43Z</vt:filetime>
  </property>
  <property fmtid="{D5CDD505-2E9C-101B-9397-08002B2CF9AE}" pid="4" name="UsrData">
    <vt:lpwstr>686b4e5806ecb5001fb2cb76wl</vt:lpwstr>
  </property>
  <property fmtid="{D5CDD505-2E9C-101B-9397-08002B2CF9AE}" pid="5" name="ICV">
    <vt:lpwstr>6CA72814CD224013B9377061E8D29EE5_12</vt:lpwstr>
  </property>
  <property fmtid="{D5CDD505-2E9C-101B-9397-08002B2CF9AE}" pid="6" name="KSOProductBuildVer">
    <vt:lpwstr>2052-12.1.0.21541</vt:lpwstr>
  </property>
</Properties>
</file>