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7620000" cy="104584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3" Type="http://schemas.openxmlformats.org/officeDocument/2006/relationships/viewProps" Target="viewProps.xml"/><Relationship Id="rId32" Type="http://schemas.openxmlformats.org/officeDocument/2006/relationships/tableStyles" Target="tableStyles.xml"/><Relationship Id="rId31" Type="http://schemas.openxmlformats.org/officeDocument/2006/relationships/presProps" Target="presProps.xml"/><Relationship Id="rId30" Type="http://schemas.openxmlformats.org/officeDocument/2006/relationships/slide" Target="slides/slide29.xml"/><Relationship Id="rId3" Type="http://schemas.openxmlformats.org/officeDocument/2006/relationships/slide" Target="slides/slide2.xml"/><Relationship Id="rId29" Type="http://schemas.openxmlformats.org/officeDocument/2006/relationships/slide" Target="slides/slide28.xml"/><Relationship Id="rId28" Type="http://schemas.openxmlformats.org/officeDocument/2006/relationships/slide" Target="slides/slide27.xml"/><Relationship Id="rId27" Type="http://schemas.openxmlformats.org/officeDocument/2006/relationships/slide" Target="slides/slide26.xml"/><Relationship Id="rId26" Type="http://schemas.openxmlformats.org/officeDocument/2006/relationships/slide" Target="slides/slide25.xml"/><Relationship Id="rId25" Type="http://schemas.openxmlformats.org/officeDocument/2006/relationships/slide" Target="slides/slide24.xml"/><Relationship Id="rId24" Type="http://schemas.openxmlformats.org/officeDocument/2006/relationships/slide" Target="slides/slide23.xml"/><Relationship Id="rId23" Type="http://schemas.openxmlformats.org/officeDocument/2006/relationships/slide" Target="slides/slide22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19" Type="http://schemas.openxmlformats.org/officeDocument/2006/relationships/slide" Target="slides/slide18.xml"/><Relationship Id="rId18" Type="http://schemas.openxmlformats.org/officeDocument/2006/relationships/slide" Target="slides/slide17.xml"/><Relationship Id="rId17" Type="http://schemas.openxmlformats.org/officeDocument/2006/relationships/slide" Target="slides/slide16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jpeg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png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jpeg"/><Relationship Id="rId8" Type="http://schemas.openxmlformats.org/officeDocument/2006/relationships/image" Target="../media/image18.jpeg"/><Relationship Id="rId7" Type="http://schemas.openxmlformats.org/officeDocument/2006/relationships/image" Target="../media/image17.jpeg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8" Type="http://schemas.openxmlformats.org/officeDocument/2006/relationships/image" Target="../media/image28.jpeg"/><Relationship Id="rId17" Type="http://schemas.openxmlformats.org/officeDocument/2006/relationships/image" Target="../media/image27.jpeg"/><Relationship Id="rId16" Type="http://schemas.openxmlformats.org/officeDocument/2006/relationships/image" Target="../media/image26.jpeg"/><Relationship Id="rId15" Type="http://schemas.openxmlformats.org/officeDocument/2006/relationships/image" Target="../media/image25.jpeg"/><Relationship Id="rId14" Type="http://schemas.openxmlformats.org/officeDocument/2006/relationships/image" Target="../media/image24.jpeg"/><Relationship Id="rId13" Type="http://schemas.openxmlformats.org/officeDocument/2006/relationships/image" Target="../media/image23.png"/><Relationship Id="rId12" Type="http://schemas.openxmlformats.org/officeDocument/2006/relationships/image" Target="../media/image22.jpeg"/><Relationship Id="rId11" Type="http://schemas.openxmlformats.org/officeDocument/2006/relationships/image" Target="../media/image21.jpeg"/><Relationship Id="rId10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image" Target="../media/image34.jpeg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jpeg"/><Relationship Id="rId8" Type="http://schemas.openxmlformats.org/officeDocument/2006/relationships/image" Target="../media/image41.jpeg"/><Relationship Id="rId7" Type="http://schemas.openxmlformats.org/officeDocument/2006/relationships/image" Target="../media/image40.jpeg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0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image" Target="../media/image50.png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72.png"/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76.png"/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image" Target="../media/image81.png"/><Relationship Id="rId3" Type="http://schemas.openxmlformats.org/officeDocument/2006/relationships/image" Target="../media/image80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image" Target="../media/image89.png"/><Relationship Id="rId3" Type="http://schemas.openxmlformats.org/officeDocument/2006/relationships/image" Target="../media/image88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4051300" y="2841625"/>
            <a:ext cx="1816100" cy="3238500"/>
            <a:chOff x="0" y="0"/>
            <a:chExt cx="1816100" cy="32385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816100" cy="3238500"/>
            </a:xfrm>
            <a:prstGeom prst="rect">
              <a:avLst/>
            </a:prstGeom>
          </p:spPr>
        </p:pic>
        <p:sp>
          <p:nvSpPr>
            <p:cNvPr id="4" name="textbox 4"/>
            <p:cNvSpPr/>
            <p:nvPr/>
          </p:nvSpPr>
          <p:spPr>
            <a:xfrm>
              <a:off x="-12700" y="-12700"/>
              <a:ext cx="1841500" cy="32658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  <a:tabLst/>
              </a:pPr>
              <a:endParaRPr sz="700" dirty="0">
                <a:latin typeface="Arial"/>
                <a:ea typeface="Arial"/>
                <a:cs typeface="Arial"/>
              </a:endParaRPr>
            </a:p>
            <a:p>
              <a:pPr marL="260350" indent="25400" algn="l" rtl="0" eaLnBrk="0">
                <a:lnSpc>
                  <a:spcPct val="154000"/>
                </a:lnSpc>
                <a:spcBef>
                  <a:spcPts val="3"/>
                </a:spcBef>
                <a:tabLst/>
              </a:pPr>
              <a:r>
                <a:rPr sz="800" kern="0" spc="20" dirty="0">
                  <a:solidFill>
                    <a:srgbClr val="80B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One-click</a:t>
              </a:r>
              <a:r>
                <a:rPr sz="800" kern="0" spc="40" dirty="0">
                  <a:solidFill>
                    <a:srgbClr val="80B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</a:t>
              </a:r>
              <a:r>
                <a:rPr sz="800" kern="0" spc="20" dirty="0">
                  <a:solidFill>
                    <a:srgbClr val="80B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measur</a:t>
              </a:r>
              <a:r>
                <a:rPr sz="800" kern="0" spc="10" dirty="0">
                  <a:solidFill>
                    <a:srgbClr val="80B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ement</a:t>
              </a:r>
              <a:r>
                <a:rPr sz="800" kern="0" spc="0" dirty="0">
                  <a:solidFill>
                    <a:srgbClr val="80B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</a:t>
              </a:r>
              <a:r>
                <a:rPr sz="800" kern="0" spc="20" dirty="0">
                  <a:solidFill>
                    <a:srgbClr val="80B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Results  in </a:t>
              </a:r>
              <a:r>
                <a:rPr sz="800" kern="0" spc="10" dirty="0">
                  <a:solidFill>
                    <a:srgbClr val="80B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three</a:t>
              </a:r>
              <a:r>
                <a:rPr sz="800" kern="0" spc="20" dirty="0">
                  <a:solidFill>
                    <a:srgbClr val="80B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kern="0" spc="10" dirty="0">
                  <a:solidFill>
                    <a:srgbClr val="80B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seconds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368300" algn="l" rtl="0" eaLnBrk="0">
                <a:lnSpc>
                  <a:spcPts val="1158"/>
                </a:lnSpc>
                <a:tabLst/>
              </a:pP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Touch</a:t>
              </a:r>
              <a:r>
                <a:rPr sz="800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sensitive</a:t>
              </a:r>
              <a:r>
                <a:rPr sz="800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button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199514" algn="l" rtl="0" eaLnBrk="0">
                <a:lnSpc>
                  <a:spcPct val="96000"/>
                </a:lnSpc>
                <a:spcBef>
                  <a:spcPts val="69"/>
                </a:spcBef>
                <a:tabLst/>
              </a:pPr>
              <a:r>
                <a:rPr sz="200" kern="0" spc="10" dirty="0">
                  <a:solidFill>
                    <a:srgbClr val="A0A0B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Brix</a:t>
              </a:r>
              <a:endParaRPr sz="2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7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700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053464" algn="l" rtl="0" eaLnBrk="0">
                <a:lnSpc>
                  <a:spcPct val="79000"/>
                </a:lnSpc>
                <a:spcBef>
                  <a:spcPts val="1"/>
                </a:spcBef>
                <a:tabLst/>
              </a:pPr>
              <a:r>
                <a:rPr sz="500" kern="0" spc="-10" dirty="0">
                  <a:solidFill>
                    <a:srgbClr val="90809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zEP?)</a:t>
              </a:r>
              <a:endParaRPr sz="500" dirty="0">
                <a:latin typeface="Times New Roman"/>
                <a:ea typeface="Times New Roman"/>
                <a:cs typeface="Times New Roman"/>
              </a:endParaRPr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71650" y="4276725"/>
            <a:ext cx="2197100" cy="18161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1809750" y="2847975"/>
            <a:ext cx="2152650" cy="1339850"/>
            <a:chOff x="0" y="0"/>
            <a:chExt cx="2152650" cy="1339850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152650" cy="1339850"/>
            </a:xfrm>
            <a:prstGeom prst="rect">
              <a:avLst/>
            </a:prstGeom>
          </p:spPr>
        </p:pic>
        <p:sp>
          <p:nvSpPr>
            <p:cNvPr id="10" name="textbox 10"/>
            <p:cNvSpPr/>
            <p:nvPr/>
          </p:nvSpPr>
          <p:spPr>
            <a:xfrm>
              <a:off x="-12700" y="-12700"/>
              <a:ext cx="2178050" cy="13652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90500" algn="l" rtl="0" eaLnBrk="0">
                <a:lnSpc>
                  <a:spcPct val="86000"/>
                </a:lnSpc>
                <a:spcBef>
                  <a:spcPts val="2"/>
                </a:spcBef>
                <a:tabLst/>
              </a:pPr>
              <a:r>
                <a:rPr sz="800" b="1" kern="0" spc="10" dirty="0">
                  <a:solidFill>
                    <a:srgbClr val="7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LCD</a:t>
              </a:r>
              <a:r>
                <a:rPr sz="800" b="1" kern="0" spc="250" dirty="0">
                  <a:solidFill>
                    <a:srgbClr val="7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b="1" kern="0" spc="10" dirty="0">
                  <a:solidFill>
                    <a:srgbClr val="7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liquid</a:t>
              </a:r>
              <a:r>
                <a:rPr sz="800" b="1" kern="0" spc="180" dirty="0">
                  <a:solidFill>
                    <a:srgbClr val="7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b="1" kern="0" spc="10" dirty="0">
                  <a:solidFill>
                    <a:srgbClr val="7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crystal</a:t>
              </a:r>
              <a:r>
                <a:rPr sz="800" b="1" kern="0" spc="180" dirty="0">
                  <a:solidFill>
                    <a:srgbClr val="7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b="1" kern="0" spc="10" dirty="0">
                  <a:solidFill>
                    <a:srgbClr val="7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display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273050" algn="l" rtl="0" eaLnBrk="0">
                <a:lnSpc>
                  <a:spcPct val="81000"/>
                </a:lnSpc>
                <a:spcBef>
                  <a:spcPts val="655"/>
                </a:spcBef>
                <a:tabLst/>
              </a:pPr>
              <a:r>
                <a:rPr sz="5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Sugar</a:t>
              </a:r>
              <a:r>
                <a:rPr sz="500" b="1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5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content</a:t>
              </a:r>
              <a:r>
                <a:rPr sz="500" b="1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5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and</a:t>
              </a:r>
              <a:r>
                <a:rPr sz="500" b="1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5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temperature  </a:t>
              </a:r>
              <a:r>
                <a:rPr sz="5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intuitive   dsplay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539750" algn="l" rtl="0" eaLnBrk="0">
                <a:lnSpc>
                  <a:spcPts val="1635"/>
                </a:lnSpc>
                <a:spcBef>
                  <a:spcPts val="6"/>
                </a:spcBef>
                <a:tabLst/>
              </a:pPr>
              <a:r>
                <a:rPr sz="1800" kern="0" spc="-20" baseline="17789" dirty="0">
                  <a:solidFill>
                    <a:srgbClr val="305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</a:t>
              </a:r>
              <a:r>
                <a:rPr sz="1100" kern="0" spc="10" dirty="0">
                  <a:solidFill>
                    <a:srgbClr val="305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</a:t>
              </a:r>
              <a:r>
                <a:rPr sz="1200" kern="0" spc="-20" dirty="0">
                  <a:solidFill>
                    <a:srgbClr val="203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Tw5.9</a:t>
              </a:r>
              <a:r>
                <a:rPr sz="1200" kern="0" spc="-20" dirty="0">
                  <a:solidFill>
                    <a:srgbClr val="20304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℃</a:t>
              </a:r>
              <a:endParaRPr sz="1200" dirty="0">
                <a:latin typeface="SimSun"/>
                <a:ea typeface="SimSun"/>
                <a:cs typeface="SimSun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1644650" y="6162675"/>
            <a:ext cx="1479550" cy="1466850"/>
            <a:chOff x="0" y="0"/>
            <a:chExt cx="1479550" cy="1466850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44450" y="0"/>
              <a:ext cx="1435100" cy="1466850"/>
            </a:xfrm>
            <a:prstGeom prst="rect">
              <a:avLst/>
            </a:prstGeom>
          </p:spPr>
        </p:pic>
        <p:sp>
          <p:nvSpPr>
            <p:cNvPr id="14" name="textbox 14"/>
            <p:cNvSpPr/>
            <p:nvPr/>
          </p:nvSpPr>
          <p:spPr>
            <a:xfrm>
              <a:off x="-12700" y="160712"/>
              <a:ext cx="1447800" cy="123126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569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304800" algn="l" rtl="0" eaLnBrk="0">
                <a:lnSpc>
                  <a:spcPct val="94000"/>
                </a:lnSpc>
                <a:tabLst/>
              </a:pPr>
              <a:r>
                <a:rPr sz="700" b="1" kern="0" spc="0" dirty="0">
                  <a:solidFill>
                    <a:srgbClr val="70B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Automatic Tempera</a:t>
              </a:r>
              <a:r>
                <a:rPr sz="700" b="1" kern="0" spc="-10" dirty="0">
                  <a:solidFill>
                    <a:srgbClr val="70B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ture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304800" algn="l" rtl="0" eaLnBrk="0">
                <a:lnSpc>
                  <a:spcPct val="98000"/>
                </a:lnSpc>
                <a:spcBef>
                  <a:spcPts val="2"/>
                </a:spcBef>
                <a:tabLst/>
              </a:pPr>
              <a:r>
                <a:rPr sz="700" b="1" kern="0" spc="0" dirty="0">
                  <a:solidFill>
                    <a:srgbClr val="70B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Compensation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640"/>
                </a:lnSpc>
                <a:spcBef>
                  <a:spcPts val="596"/>
                </a:spcBef>
                <a:tabLst/>
              </a:pP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Calibration   value          Temperatu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</a:t>
              </a:r>
              <a:r>
                <a:rPr sz="500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too</a:t>
              </a:r>
              <a:r>
                <a:rPr sz="500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high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704850" algn="l" rtl="0" eaLnBrk="0">
                <a:lnSpc>
                  <a:spcPts val="606"/>
                </a:lnSpc>
                <a:tabLst/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(causeserror)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704850" algn="l" rtl="0" eaLnBrk="0">
                <a:lnSpc>
                  <a:spcPct val="80000"/>
                </a:lnSpc>
                <a:spcBef>
                  <a:spcPts val="1169"/>
                </a:spcBef>
                <a:tabLst/>
              </a:pPr>
              <a:r>
                <a:rPr sz="5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ldeal tem</a:t>
              </a:r>
              <a:r>
                <a:rPr sz="5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perature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704850" algn="l" rtl="0" eaLnBrk="0">
                <a:lnSpc>
                  <a:spcPts val="715"/>
                </a:lnSpc>
                <a:spcBef>
                  <a:spcPts val="97"/>
                </a:spcBef>
                <a:tabLst/>
              </a:pPr>
              <a:r>
                <a:rPr sz="5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(rejects</a:t>
              </a:r>
              <a:r>
                <a:rPr sz="500" b="1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5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eror)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704850" algn="l" rtl="0" eaLnBrk="0">
                <a:lnSpc>
                  <a:spcPts val="613"/>
                </a:lnSpc>
                <a:spcBef>
                  <a:spcPts val="98"/>
                </a:spcBef>
                <a:tabLst/>
              </a:pP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Temperature 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too</a:t>
              </a: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low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704850" algn="l" rtl="0" eaLnBrk="0">
                <a:lnSpc>
                  <a:spcPts val="612"/>
                </a:lnSpc>
                <a:tabLst/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(causes</a:t>
              </a:r>
              <a:r>
                <a:rPr sz="500" kern="0" spc="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error)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1009650" algn="l" rtl="0" eaLnBrk="0">
                <a:lnSpc>
                  <a:spcPct val="92000"/>
                </a:lnSpc>
                <a:spcBef>
                  <a:spcPts val="1011"/>
                </a:spcBef>
                <a:tabLst/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Temperature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℃</a:t>
              </a:r>
              <a:endParaRPr sz="500" dirty="0">
                <a:latin typeface="SimSun"/>
                <a:ea typeface="SimSun"/>
                <a:cs typeface="SimSun"/>
              </a:endParaRPr>
            </a:p>
            <a:p>
              <a:pPr marL="50800" algn="l" rtl="0" eaLnBrk="0">
                <a:lnSpc>
                  <a:spcPts val="681"/>
                </a:lnSpc>
                <a:spcBef>
                  <a:spcPts val="5"/>
                </a:spcBef>
                <a:tabLst/>
              </a:pPr>
              <a:r>
                <a:rPr sz="4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This data was ob</a:t>
              </a:r>
              <a:r>
                <a:rPr sz="4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tained through laboratory testing</a:t>
              </a:r>
              <a:r>
                <a:rPr sz="4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4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of</a:t>
              </a:r>
              <a:endParaRPr sz="4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527550" y="6130925"/>
            <a:ext cx="1365250" cy="151765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333750" y="6702425"/>
            <a:ext cx="1047750" cy="965200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3232149" y="6366433"/>
            <a:ext cx="1111885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800" b="1" kern="0" spc="-1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Zinc alloy sample</a:t>
            </a:r>
            <a:r>
              <a:rPr sz="800" b="1" kern="0" spc="11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pool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1670050" y="7493127"/>
            <a:ext cx="1275080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81"/>
              </a:lnSpc>
              <a:tabLst/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 product;different to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ols may</a:t>
            </a:r>
            <a:r>
              <a:rPr sz="4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produce variations.</a:t>
            </a:r>
            <a:endParaRPr sz="4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250" y="4565634"/>
            <a:ext cx="7372350" cy="5162551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622575" y="2457414"/>
            <a:ext cx="4013148" cy="2051055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368300" y="4949203"/>
            <a:ext cx="2642870" cy="2540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93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300" b="1" kern="0" spc="-10" dirty="0">
                <a:solidFill>
                  <a:srgbClr val="7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High-definition</a:t>
            </a:r>
            <a:r>
              <a:rPr sz="1300" b="1" kern="0" spc="140" dirty="0">
                <a:solidFill>
                  <a:srgbClr val="7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10" dirty="0">
                <a:solidFill>
                  <a:srgbClr val="7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Prism</a:t>
            </a:r>
            <a:endParaRPr sz="1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19"/>
              </a:lnSpc>
              <a:spcBef>
                <a:spcPts val="752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0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49"/>
              </a:lnSpc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transmittanc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1"/>
              </a:lnSpc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  clear  d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isplay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498600" algn="l" rtl="0" eaLnBrk="0">
              <a:lnSpc>
                <a:spcPct val="83000"/>
              </a:lnSpc>
              <a:spcBef>
                <a:spcPts val="401"/>
              </a:spcBef>
              <a:tabLst/>
            </a:pPr>
            <a:r>
              <a:rPr sz="1300" b="1" kern="0" spc="-4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Alloy</a:t>
            </a:r>
            <a:r>
              <a:rPr sz="1300" b="1" kern="0" spc="13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4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Eyepiece</a:t>
            </a:r>
            <a:endParaRPr sz="13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329"/>
              </a:lnSpc>
              <a:spcBef>
                <a:spcPts val="952"/>
              </a:spcBef>
              <a:tabLst/>
            </a:pP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durability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879600" algn="l" rtl="0" eaLnBrk="0">
              <a:lnSpc>
                <a:spcPts val="1639"/>
              </a:lnSpc>
              <a:tabLst/>
            </a:pPr>
            <a:r>
              <a:rPr sz="1400" kern="0" spc="-10" baseline="4924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baseline="-1772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400" kern="0" spc="-10" baseline="4924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sy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baseline="4924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400" kern="0" spc="-20" baseline="4924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1400" baseline="49249" dirty="0">
              <a:latin typeface="Arial"/>
              <a:ea typeface="Arial"/>
              <a:cs typeface="Arial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2592207" y="7354623"/>
            <a:ext cx="86360" cy="1244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76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2624553" y="7239956"/>
            <a:ext cx="86994" cy="1244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76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2526756" y="7354623"/>
            <a:ext cx="86994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74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2559101" y="7239956"/>
            <a:ext cx="86994" cy="1244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76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2368669" y="7354623"/>
            <a:ext cx="180339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1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0000"/>
              </a:lnSpc>
              <a:tabLst/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2384902" y="7218160"/>
            <a:ext cx="180975" cy="142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14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253703" y="7252656"/>
            <a:ext cx="77063" cy="223904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1244600" y="1055359"/>
            <a:ext cx="4810759" cy="9131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935"/>
              </a:lnSpc>
              <a:tabLst/>
            </a:pPr>
            <a:r>
              <a:rPr sz="27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feat</a:t>
            </a:r>
            <a:r>
              <a:rPr sz="27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ures &amp;parameters</a:t>
            </a:r>
            <a:endParaRPr sz="2700" dirty="0">
              <a:latin typeface="Arial"/>
              <a:ea typeface="Arial"/>
              <a:cs typeface="Arial"/>
            </a:endParaRPr>
          </a:p>
          <a:p>
            <a:pPr marL="1149350" algn="l" rtl="0" eaLnBrk="0">
              <a:lnSpc>
                <a:spcPts val="3054"/>
              </a:lnSpc>
              <a:tabLst/>
            </a:pPr>
            <a:r>
              <a:rPr sz="1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Handheld</a:t>
            </a:r>
            <a:r>
              <a:rPr sz="1800" b="1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Refractometer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3263900" y="7935936"/>
            <a:ext cx="2068195" cy="8489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5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300" b="1" kern="0" spc="-50" dirty="0">
                <a:solidFill>
                  <a:srgbClr val="8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Compensatio</a:t>
            </a:r>
            <a:r>
              <a:rPr sz="1300" b="1" kern="0" spc="-60" dirty="0">
                <a:solidFill>
                  <a:srgbClr val="8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endParaRPr sz="1300" dirty="0">
              <a:latin typeface="Arial"/>
              <a:ea typeface="Arial"/>
              <a:cs typeface="Arial"/>
            </a:endParaRPr>
          </a:p>
          <a:p>
            <a:pPr marL="18415" algn="l" rtl="0" eaLnBrk="0">
              <a:lnSpc>
                <a:spcPct val="83000"/>
              </a:lnSpc>
              <a:spcBef>
                <a:spcPts val="196"/>
              </a:spcBef>
              <a:tabLst/>
            </a:pPr>
            <a:r>
              <a:rPr sz="1300" b="1" kern="0" spc="-60" dirty="0">
                <a:solidFill>
                  <a:srgbClr val="90E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Accessories</a:t>
            </a:r>
            <a:endParaRPr sz="1300" dirty="0">
              <a:latin typeface="Arial"/>
              <a:ea typeface="Arial"/>
              <a:cs typeface="Arial"/>
            </a:endParaRPr>
          </a:p>
          <a:p>
            <a:pPr marL="222250" algn="l" rtl="0" eaLnBrk="0">
              <a:lnSpc>
                <a:spcPct val="76000"/>
              </a:lnSpc>
              <a:spcBef>
                <a:spcPts val="1386"/>
              </a:spcBef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Accurate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endParaRPr sz="1000" dirty="0">
              <a:latin typeface="Arial"/>
              <a:ea typeface="Arial"/>
              <a:cs typeface="Arial"/>
            </a:endParaRPr>
          </a:p>
          <a:p>
            <a:pPr marL="227965" algn="l" rtl="0" eaLnBrk="0">
              <a:lnSpc>
                <a:spcPts val="1375"/>
              </a:lnSpc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compensation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ngs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368300" y="3121759"/>
            <a:ext cx="1364614" cy="793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63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000" b="1" kern="0" spc="1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</a:t>
            </a:r>
            <a:r>
              <a:rPr sz="1000" b="1" kern="0" spc="2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b="1" kern="0" spc="1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choices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305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Sugar/Salinity</a:t>
            </a:r>
            <a:r>
              <a:rPr sz="10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Meter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1"/>
              </a:spcBef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Refrac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tometers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368299" y="8304221"/>
            <a:ext cx="1263014" cy="5975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300" b="1" kern="0" spc="-1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Professio</a:t>
            </a:r>
            <a:r>
              <a:rPr sz="1300" b="1" kern="0" spc="-2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nal</a:t>
            </a:r>
            <a:endParaRPr sz="1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239"/>
              </a:spcBef>
              <a:tabLst/>
            </a:pPr>
            <a:r>
              <a:rPr sz="1300" b="1" kern="0" spc="-20" dirty="0">
                <a:solidFill>
                  <a:srgbClr val="9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Cover</a:t>
            </a:r>
            <a:r>
              <a:rPr sz="1300" b="1" kern="0" spc="80" dirty="0">
                <a:solidFill>
                  <a:srgbClr val="9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20" dirty="0">
                <a:solidFill>
                  <a:srgbClr val="9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Plate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1"/>
              </a:spcBef>
              <a:tabLst/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Cover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Plate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Flip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5956274" y="8004726"/>
            <a:ext cx="448944" cy="9709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51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ct val="82000"/>
              </a:lnSpc>
              <a:tabLst/>
            </a:pPr>
            <a:r>
              <a:rPr sz="1800" kern="0" spc="0" dirty="0">
                <a:solidFill>
                  <a:srgbClr val="907078">
                    <a:alpha val="100000"/>
                  </a:srgbClr>
                </a:solidFill>
                <a:latin typeface="Arial"/>
                <a:ea typeface="Arial"/>
                <a:cs typeface="Arial"/>
              </a:rPr>
              <a:t>J15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83514" algn="l" rtl="0" eaLnBrk="0">
              <a:lnSpc>
                <a:spcPts val="1431"/>
              </a:lnSpc>
              <a:spcBef>
                <a:spcPts val="938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58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1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840"/>
              </a:lnSpc>
              <a:tabLst/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580</a:t>
            </a:r>
            <a:endParaRPr sz="13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304925"/>
            <a:ext cx="7620000" cy="7848600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19050" y="1311282"/>
            <a:ext cx="7581900" cy="1384300"/>
          </a:xfrm>
          <a:prstGeom prst="rect">
            <a:avLst/>
          </a:prstGeom>
          <a:solidFill>
            <a:srgbClr val="263D8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628900" algn="l" rtl="0" eaLnBrk="0">
              <a:lnSpc>
                <a:spcPct val="81000"/>
              </a:lnSpc>
              <a:spcBef>
                <a:spcPts val="3"/>
              </a:spcBef>
              <a:tabLst/>
            </a:pPr>
            <a:r>
              <a:rPr sz="2100" b="1" kern="0" spc="-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 de</a:t>
            </a:r>
            <a:r>
              <a:rPr sz="2100" b="1" kern="0" spc="-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tails</a:t>
            </a:r>
            <a:endParaRPr sz="2100" dirty="0">
              <a:latin typeface="Arial"/>
              <a:ea typeface="Arial"/>
              <a:cs typeface="Arial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476275" y="3148978"/>
            <a:ext cx="1887854" cy="43446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93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300" b="1" kern="0" spc="-2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</a:t>
            </a:r>
            <a:r>
              <a:rPr sz="1300" b="1" kern="0" spc="8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2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Brix</a:t>
            </a:r>
            <a:r>
              <a:rPr sz="1300" b="1" kern="0" spc="8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2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Meter Se</a:t>
            </a:r>
            <a:r>
              <a:rPr sz="1300" b="1" kern="0" spc="-3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ries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009014" algn="l" rtl="0" eaLnBrk="0">
              <a:lnSpc>
                <a:spcPct val="86000"/>
              </a:lnSpc>
              <a:spcBef>
                <a:spcPts val="190"/>
              </a:spcBef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</a:t>
            </a:r>
            <a:endParaRPr sz="600" dirty="0">
              <a:latin typeface="Arial"/>
              <a:ea typeface="Arial"/>
              <a:cs typeface="Arial"/>
            </a:endParaRPr>
          </a:p>
          <a:p>
            <a:pPr marL="1009014" algn="l" rtl="0" eaLnBrk="0">
              <a:lnSpc>
                <a:spcPct val="86000"/>
              </a:lnSpc>
              <a:spcBef>
                <a:spcPts val="130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Pool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18564" algn="l" rtl="0" eaLnBrk="0">
              <a:lnSpc>
                <a:spcPct val="84000"/>
              </a:lnSpc>
              <a:spcBef>
                <a:spcPts val="243"/>
              </a:spcBef>
              <a:tabLst/>
            </a:pP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60400" algn="l" rtl="0" eaLnBrk="0">
              <a:lnSpc>
                <a:spcPct val="85000"/>
              </a:lnSpc>
              <a:spcBef>
                <a:spcPts val="306"/>
              </a:spcBef>
              <a:tabLst/>
            </a:pP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10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Backlit</a:t>
            </a:r>
            <a:r>
              <a:rPr sz="10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</a:t>
            </a:r>
            <a:r>
              <a:rPr sz="10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ey-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034414" algn="l" rtl="0" eaLnBrk="0">
              <a:lnSpc>
                <a:spcPct val="85000"/>
              </a:lnSpc>
              <a:spcBef>
                <a:spcPts val="1"/>
              </a:spcBef>
              <a:tabLst/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</a:t>
            </a:r>
            <a:r>
              <a:rPr sz="1000" b="1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key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3333775" y="5883762"/>
            <a:ext cx="1242694" cy="1644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989"/>
              </a:lnSpc>
              <a:tabLst/>
            </a:pPr>
            <a:r>
              <a:rPr sz="1100" kern="0" spc="-40" dirty="0">
                <a:solidFill>
                  <a:srgbClr val="3030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            </a:t>
            </a:r>
            <a:r>
              <a:rPr sz="1500" b="1" kern="0" spc="-40" dirty="0">
                <a:solidFill>
                  <a:srgbClr val="304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25.9</a:t>
            </a:r>
            <a:r>
              <a:rPr sz="1500" b="1" kern="0" spc="-40" dirty="0">
                <a:solidFill>
                  <a:srgbClr val="304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r>
              <a:rPr sz="1500" kern="0" spc="-40" dirty="0">
                <a:solidFill>
                  <a:srgbClr val="30409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-</a:t>
            </a:r>
            <a:endParaRPr sz="1500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4000"/>
              </a:lnSpc>
              <a:spcBef>
                <a:spcPts val="311"/>
              </a:spcBef>
              <a:tabLst/>
            </a:pP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Brix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780415" algn="l" rtl="0" eaLnBrk="0">
              <a:lnSpc>
                <a:spcPct val="85000"/>
              </a:lnSpc>
              <a:spcBef>
                <a:spcPts val="312"/>
              </a:spcBef>
              <a:tabLst/>
            </a:pPr>
            <a:r>
              <a:rPr sz="1000" b="1" kern="0" spc="-10" dirty="0">
                <a:solidFill>
                  <a:srgbClr val="2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ZE</a:t>
            </a:r>
            <a:r>
              <a:rPr sz="1000" b="1" kern="0" spc="-10" dirty="0">
                <a:solidFill>
                  <a:srgbClr val="204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ts val="1513"/>
              </a:lnSpc>
              <a:spcBef>
                <a:spcPts val="1"/>
              </a:spcBef>
              <a:tabLst/>
            </a:pPr>
            <a:r>
              <a:rPr sz="900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(START)</a:t>
            </a:r>
            <a:endParaRPr sz="9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5581675" y="5817319"/>
            <a:ext cx="829944" cy="12192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93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tabLst/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990"/>
              </a:spcBef>
              <a:tabLst/>
            </a:pP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Brix Value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2"/>
              </a:spcBef>
              <a:tabLst/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Zero</a:t>
            </a:r>
            <a:r>
              <a:rPr sz="10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key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66" name="textbox 66"/>
          <p:cNvSpPr/>
          <p:nvPr/>
        </p:nvSpPr>
        <p:spPr>
          <a:xfrm>
            <a:off x="3365474" y="8018441"/>
            <a:ext cx="778509" cy="2292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41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LICHEN</a:t>
            </a:r>
            <a:endParaRPr sz="1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68400"/>
            <a:ext cx="7620000" cy="8121650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36825" y="2882880"/>
            <a:ext cx="1739874" cy="2914697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14400" y="2863875"/>
            <a:ext cx="1365275" cy="2914616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762000" y="6362682"/>
            <a:ext cx="1593875" cy="1333493"/>
            <a:chOff x="0" y="0"/>
            <a:chExt cx="1593875" cy="1333493"/>
          </a:xfrm>
        </p:grpSpPr>
        <p:pic>
          <p:nvPicPr>
            <p:cNvPr id="74" name="picture 7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593875" cy="1333493"/>
            </a:xfrm>
            <a:prstGeom prst="rect">
              <a:avLst/>
            </a:prstGeom>
          </p:spPr>
        </p:pic>
        <p:sp>
          <p:nvSpPr>
            <p:cNvPr id="76" name="textbox 76"/>
            <p:cNvSpPr/>
            <p:nvPr/>
          </p:nvSpPr>
          <p:spPr>
            <a:xfrm>
              <a:off x="-12700" y="-12700"/>
              <a:ext cx="1619885" cy="13589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80365" algn="l" rtl="0" eaLnBrk="0">
                <a:lnSpc>
                  <a:spcPct val="81000"/>
                </a:lnSpc>
                <a:spcBef>
                  <a:spcPts val="5"/>
                </a:spcBef>
                <a:tabLst/>
              </a:pPr>
              <a:r>
                <a:rPr sz="5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Digital</a:t>
              </a:r>
              <a:r>
                <a:rPr sz="500" b="1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Refrac</a:t>
              </a:r>
              <a:r>
                <a:rPr sz="5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tometer Fast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593090" algn="l" rtl="0" eaLnBrk="0">
                <a:lnSpc>
                  <a:spcPct val="84000"/>
                </a:lnSpc>
                <a:spcBef>
                  <a:spcPts val="1004"/>
                </a:spcBef>
                <a:tabLst/>
              </a:pPr>
              <a:r>
                <a:rPr sz="500" i="1" kern="0" spc="-2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(%),</a:t>
              </a:r>
              <a:r>
                <a:rPr sz="500" kern="0" spc="-2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     </a:t>
              </a:r>
              <a:r>
                <a:rPr sz="500" i="1" kern="0" spc="-2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阳疑温度</a:t>
              </a:r>
              <a:endParaRPr sz="500" dirty="0">
                <a:latin typeface="SimHei"/>
                <a:ea typeface="SimHei"/>
                <a:cs typeface="SimHei"/>
              </a:endParaRPr>
            </a:p>
            <a:p>
              <a:pPr marL="334009" algn="l" rtl="0" eaLnBrk="0">
                <a:lnSpc>
                  <a:spcPct val="77000"/>
                </a:lnSpc>
                <a:spcBef>
                  <a:spcPts val="6"/>
                </a:spcBef>
                <a:tabLst/>
              </a:pPr>
              <a:r>
                <a:rPr sz="500" i="1" kern="0" spc="-1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在金。</a:t>
              </a:r>
              <a:r>
                <a:rPr sz="500" kern="0" spc="3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     </a:t>
              </a:r>
              <a:r>
                <a:rPr sz="500" i="1" kern="0" spc="-1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是成</a:t>
              </a: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    </a:t>
              </a:r>
              <a:r>
                <a:rPr sz="500" i="1" kern="0" spc="-1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位</a:t>
              </a:r>
              <a:endParaRPr sz="500" dirty="0">
                <a:latin typeface="SimHei"/>
                <a:ea typeface="SimHei"/>
                <a:cs typeface="SimHei"/>
              </a:endParaRPr>
            </a:p>
            <a:p>
              <a:pPr marL="323215" algn="l" rtl="0" eaLnBrk="0">
                <a:lnSpc>
                  <a:spcPct val="107000"/>
                </a:lnSpc>
                <a:spcBef>
                  <a:spcPts val="1"/>
                </a:spcBef>
                <a:tabLst>
                  <a:tab pos="518794" algn="l"/>
                </a:tabLst>
              </a:pPr>
              <a:r>
                <a:rPr sz="300" kern="0" spc="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15</a:t>
              </a:r>
              <a:r>
                <a:rPr sz="300" kern="0" spc="3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 </a:t>
              </a:r>
              <a:r>
                <a:rPr sz="300" kern="0" spc="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-</a:t>
              </a:r>
              <a:r>
                <a:rPr sz="300" u="dotted" kern="0" spc="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	</a:t>
              </a:r>
              <a:endParaRPr sz="300" dirty="0">
                <a:latin typeface="SimSun"/>
                <a:ea typeface="SimSun"/>
                <a:cs typeface="SimSun"/>
              </a:endParaRPr>
            </a:p>
            <a:p>
              <a:pPr marL="426719" algn="l" rtl="0" eaLnBrk="0">
                <a:lnSpc>
                  <a:spcPts val="394"/>
                </a:lnSpc>
                <a:spcBef>
                  <a:spcPts val="86"/>
                </a:spcBef>
                <a:tabLst/>
              </a:pPr>
              <a:r>
                <a:rPr sz="300" i="1" kern="0" spc="2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周</a:t>
              </a:r>
              <a:r>
                <a:rPr sz="300" kern="0" spc="6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 </a:t>
              </a:r>
              <a:r>
                <a:rPr sz="300" i="1" kern="0" spc="2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琴</a:t>
              </a:r>
              <a:endParaRPr sz="300" dirty="0">
                <a:latin typeface="SimHei"/>
                <a:ea typeface="SimHei"/>
                <a:cs typeface="SimHei"/>
              </a:endParaRPr>
            </a:p>
            <a:p>
              <a:pPr marL="501650" algn="l" rtl="0" eaLnBrk="0">
                <a:lnSpc>
                  <a:spcPct val="84000"/>
                </a:lnSpc>
                <a:spcBef>
                  <a:spcPts val="74"/>
                </a:spcBef>
                <a:tabLst/>
              </a:pPr>
              <a:r>
                <a:rPr sz="3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Y </a:t>
              </a:r>
              <a:r>
                <a:rPr sz="300" kern="0" spc="2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地</a:t>
              </a:r>
              <a:endParaRPr sz="300" dirty="0">
                <a:latin typeface="SimHei"/>
                <a:ea typeface="SimHei"/>
                <a:cs typeface="SimHei"/>
              </a:endParaRPr>
            </a:p>
            <a:p>
              <a:pPr marL="365125" algn="l" rtl="0" eaLnBrk="0">
                <a:lnSpc>
                  <a:spcPct val="91000"/>
                </a:lnSpc>
                <a:spcBef>
                  <a:spcPts val="1"/>
                </a:spcBef>
                <a:tabLst>
                  <a:tab pos="391795" algn="l"/>
                </a:tabLst>
              </a:pPr>
              <a:r>
                <a:rPr sz="700" kern="0" spc="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	</a:t>
              </a:r>
              <a:r>
                <a:rPr sz="700" i="1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发取8电池</a:t>
              </a:r>
              <a:endParaRPr sz="700" dirty="0">
                <a:latin typeface="SimSun"/>
                <a:ea typeface="SimSun"/>
                <a:cs typeface="SimSun"/>
              </a:endParaRPr>
            </a:p>
            <a:p>
              <a:pPr algn="l" rtl="0" eaLnBrk="0">
                <a:lnSpc>
                  <a:spcPct val="16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66700" algn="l" rtl="0" eaLnBrk="0">
                <a:lnSpc>
                  <a:spcPct val="89000"/>
                </a:lnSpc>
                <a:spcBef>
                  <a:spcPts val="99"/>
                </a:spcBef>
                <a:tabLst/>
              </a:pPr>
              <a:r>
                <a:rPr sz="300" i="1" kern="0" spc="1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盖</a:t>
              </a:r>
              <a:r>
                <a:rPr sz="300" kern="0" spc="10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</a:t>
              </a:r>
              <a:r>
                <a:rPr sz="300" i="1" kern="0" spc="1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。</a:t>
              </a:r>
              <a:endParaRPr sz="300" dirty="0">
                <a:latin typeface="SimHei"/>
                <a:ea typeface="SimHei"/>
                <a:cs typeface="SimHei"/>
              </a:endParaRPr>
            </a:p>
            <a:p>
              <a:pPr marL="260350" algn="l" rtl="0" eaLnBrk="0">
                <a:lnSpc>
                  <a:spcPct val="88000"/>
                </a:lnSpc>
                <a:spcBef>
                  <a:spcPts val="7"/>
                </a:spcBef>
                <a:tabLst/>
              </a:pPr>
              <a:r>
                <a:rPr sz="700" i="1" kern="0" spc="-5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e,</a:t>
              </a:r>
              <a:r>
                <a:rPr sz="700" i="1" kern="0" spc="2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        </a:t>
              </a:r>
              <a:r>
                <a:rPr sz="700" i="1" kern="0" spc="-5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注意电池的</a:t>
              </a:r>
              <a:endParaRPr sz="700" dirty="0">
                <a:latin typeface="SimSun"/>
                <a:ea typeface="SimSun"/>
                <a:cs typeface="SimSun"/>
              </a:endParaRPr>
            </a:p>
            <a:p>
              <a:pPr marL="331470" algn="l" rtl="0" eaLnBrk="0">
                <a:lnSpc>
                  <a:spcPts val="499"/>
                </a:lnSpc>
                <a:spcBef>
                  <a:spcPts val="82"/>
                </a:spcBef>
                <a:tabLst/>
              </a:pPr>
              <a:r>
                <a:rPr sz="400" i="1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电</a:t>
              </a:r>
              <a:r>
                <a:rPr sz="400" kern="0" spc="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        </a:t>
              </a:r>
              <a:r>
                <a:rPr sz="400" i="1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，</a:t>
              </a:r>
              <a:r>
                <a:rPr sz="400" kern="0" spc="2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400" i="1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用</a:t>
              </a:r>
              <a:r>
                <a:rPr sz="400" kern="0" spc="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   </a:t>
              </a:r>
              <a:r>
                <a:rPr sz="400" i="1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丝</a:t>
              </a:r>
              <a:r>
                <a:rPr sz="400" kern="0" spc="3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  </a:t>
              </a:r>
              <a:r>
                <a:rPr sz="400" i="1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r</a:t>
              </a:r>
              <a:endParaRPr sz="400" dirty="0">
                <a:latin typeface="SimSun"/>
                <a:ea typeface="SimSun"/>
                <a:cs typeface="SimSun"/>
              </a:endParaRPr>
            </a:p>
          </p:txBody>
        </p:sp>
        <p:sp>
          <p:nvSpPr>
            <p:cNvPr id="78" name="textbox 78"/>
            <p:cNvSpPr/>
            <p:nvPr/>
          </p:nvSpPr>
          <p:spPr>
            <a:xfrm>
              <a:off x="298424" y="727799"/>
              <a:ext cx="67310" cy="730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374"/>
                </a:lnSpc>
                <a:tabLst/>
              </a:pPr>
              <a:r>
                <a:rPr sz="300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带</a:t>
              </a:r>
              <a:endParaRPr sz="300" dirty="0">
                <a:latin typeface="SimSun"/>
                <a:ea typeface="SimSun"/>
                <a:cs typeface="SimSun"/>
              </a:endParaRPr>
            </a:p>
          </p:txBody>
        </p:sp>
      </p:grpSp>
      <p:pic>
        <p:nvPicPr>
          <p:cNvPr id="80" name="picture 8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111474" y="6496039"/>
            <a:ext cx="1524000" cy="1225556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742975" y="8108969"/>
            <a:ext cx="1517650" cy="6705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266065" algn="l" rtl="0" eaLnBrk="0">
              <a:lnSpc>
                <a:spcPct val="83000"/>
              </a:lnSpc>
              <a:spcBef>
                <a:spcPts val="5"/>
              </a:spcBef>
              <a:tabLst>
                <a:tab pos="329565" algn="l"/>
              </a:tabLst>
            </a:pP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Host:1</a:t>
            </a:r>
            <a:r>
              <a:rPr sz="12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266065" algn="l" rtl="0" eaLnBrk="0">
              <a:lnSpc>
                <a:spcPct val="81000"/>
              </a:lnSpc>
              <a:spcBef>
                <a:spcPts val="1"/>
              </a:spcBef>
              <a:tabLst>
                <a:tab pos="329565" algn="l"/>
              </a:tabLst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No.7  Battery:1  pa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ir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84" name="picture 8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55675" y="8515325"/>
            <a:ext cx="253974" cy="247710"/>
          </a:xfrm>
          <a:prstGeom prst="rect">
            <a:avLst/>
          </a:prstGeom>
        </p:spPr>
      </p:pic>
      <p:pic>
        <p:nvPicPr>
          <p:cNvPr id="86" name="picture 8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55675" y="8121669"/>
            <a:ext cx="253974" cy="253963"/>
          </a:xfrm>
          <a:prstGeom prst="rect">
            <a:avLst/>
          </a:prstGeom>
        </p:spPr>
      </p:pic>
      <p:sp>
        <p:nvSpPr>
          <p:cNvPr id="88" name="textbox 88"/>
          <p:cNvSpPr/>
          <p:nvPr/>
        </p:nvSpPr>
        <p:spPr>
          <a:xfrm>
            <a:off x="3098774" y="8102634"/>
            <a:ext cx="1268094" cy="6781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266700" algn="l" rtl="0" eaLnBrk="0">
              <a:lnSpc>
                <a:spcPct val="81000"/>
              </a:lnSpc>
              <a:spcBef>
                <a:spcPts val="1"/>
              </a:spcBef>
              <a:tabLst>
                <a:tab pos="355600" algn="l"/>
              </a:tabLst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Straw:1</a:t>
            </a:r>
            <a:r>
              <a:rPr sz="10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266700" algn="l" rtl="0" eaLnBrk="0">
              <a:lnSpc>
                <a:spcPct val="90000"/>
              </a:lnSpc>
              <a:spcBef>
                <a:spcPts val="1"/>
              </a:spcBef>
              <a:tabLst>
                <a:tab pos="349250" algn="l"/>
              </a:tabLst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Felt Cloth:1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pic>
        <p:nvPicPr>
          <p:cNvPr id="90" name="picture 9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11474" y="8515325"/>
            <a:ext cx="254051" cy="247710"/>
          </a:xfrm>
          <a:prstGeom prst="rect">
            <a:avLst/>
          </a:prstGeom>
        </p:spPr>
      </p:pic>
      <p:pic>
        <p:nvPicPr>
          <p:cNvPr id="92" name="picture 9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111474" y="8115334"/>
            <a:ext cx="254051" cy="260298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2692400" y="1885339"/>
            <a:ext cx="2169795" cy="3994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3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30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</a:t>
            </a:r>
            <a:r>
              <a:rPr sz="30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cking</a:t>
            </a:r>
            <a:r>
              <a:rPr sz="3000" b="1" kern="0" spc="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0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</a:t>
            </a:r>
            <a:r>
              <a:rPr sz="30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3000" dirty="0">
              <a:latin typeface="Arial"/>
              <a:ea typeface="Arial"/>
              <a:cs typeface="Arial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4667275" y="3056114"/>
            <a:ext cx="1804035" cy="4432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23215" algn="l" rtl="0" eaLnBrk="0">
              <a:lnSpc>
                <a:spcPct val="80000"/>
              </a:lnSpc>
              <a:tabLst/>
            </a:pPr>
            <a:r>
              <a:rPr sz="1000" b="1" kern="0" spc="-1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  Brix</a:t>
            </a:r>
            <a:r>
              <a:rPr sz="1000" b="1" kern="0" spc="-2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Meter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2"/>
              </a:spcBef>
              <a:tabLst/>
            </a:pPr>
            <a:r>
              <a:rPr sz="1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1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</a:t>
            </a:r>
            <a:r>
              <a:rPr sz="1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-32B/53B)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pic>
        <p:nvPicPr>
          <p:cNvPr id="98" name="picture 9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324350" y="4292636"/>
            <a:ext cx="501624" cy="1288986"/>
          </a:xfrm>
          <a:prstGeom prst="rect">
            <a:avLst/>
          </a:prstGeom>
        </p:spPr>
      </p:pic>
      <p:sp>
        <p:nvSpPr>
          <p:cNvPr id="100" name="textbox 100"/>
          <p:cNvSpPr/>
          <p:nvPr/>
        </p:nvSpPr>
        <p:spPr>
          <a:xfrm>
            <a:off x="5683250" y="8187093"/>
            <a:ext cx="1045844" cy="6305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1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0000"/>
              </a:lnSpc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Screwdriver:1 piec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278"/>
              </a:spcBef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03"/>
              </a:spcBef>
              <a:tabLst/>
            </a:pPr>
            <a:r>
              <a:rPr sz="10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Conformity:1 copy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02" name="textbox 102"/>
          <p:cNvSpPr/>
          <p:nvPr/>
        </p:nvSpPr>
        <p:spPr>
          <a:xfrm>
            <a:off x="5384774" y="8902766"/>
            <a:ext cx="1415414" cy="276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38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2600" kern="0" spc="10" baseline="-8013" dirty="0">
                <a:solidFill>
                  <a:srgbClr val="70A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⑦</a:t>
            </a:r>
            <a:r>
              <a:rPr sz="1600" kern="0" spc="-120" dirty="0">
                <a:solidFill>
                  <a:srgbClr val="70A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500" b="1" kern="0" spc="0" baseline="347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Instruction</a:t>
            </a:r>
            <a:r>
              <a:rPr sz="1500" b="1" kern="0" spc="10" baseline="347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</a:t>
            </a:r>
            <a:r>
              <a:rPr sz="9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0" baseline="347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copy</a:t>
            </a:r>
            <a:endParaRPr sz="1500" baseline="3472" dirty="0">
              <a:latin typeface="Arial"/>
              <a:ea typeface="Arial"/>
              <a:cs typeface="Arial"/>
            </a:endParaRPr>
          </a:p>
        </p:txBody>
      </p:sp>
      <p:pic>
        <p:nvPicPr>
          <p:cNvPr id="104" name="picture 10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822975" y="6838936"/>
            <a:ext cx="501624" cy="590525"/>
          </a:xfrm>
          <a:prstGeom prst="rect">
            <a:avLst/>
          </a:prstGeom>
        </p:spPr>
      </p:pic>
      <p:pic>
        <p:nvPicPr>
          <p:cNvPr id="106" name="picture 10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3568674" y="7067560"/>
            <a:ext cx="539801" cy="273049"/>
          </a:xfrm>
          <a:prstGeom prst="rect">
            <a:avLst/>
          </a:prstGeom>
        </p:spPr>
      </p:pic>
      <p:sp>
        <p:nvSpPr>
          <p:cNvPr id="108" name="textbox 108"/>
          <p:cNvSpPr/>
          <p:nvPr/>
        </p:nvSpPr>
        <p:spPr>
          <a:xfrm>
            <a:off x="3181375" y="6654228"/>
            <a:ext cx="509269" cy="2819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0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ct val="91000"/>
              </a:lnSpc>
              <a:tabLst/>
            </a:pPr>
            <a:r>
              <a:rPr sz="300" b="1" i="1" kern="0" spc="10" dirty="0">
                <a:solidFill>
                  <a:srgbClr val="304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</a:t>
            </a: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507"/>
              </a:spcBef>
              <a:tabLst/>
            </a:pPr>
            <a:r>
              <a:rPr sz="5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 Quality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7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8415" algn="l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</a:t>
            </a: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..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pic>
        <p:nvPicPr>
          <p:cNvPr id="110" name="picture 1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5829300" y="3975080"/>
            <a:ext cx="253974" cy="254045"/>
          </a:xfrm>
          <a:prstGeom prst="rect">
            <a:avLst/>
          </a:prstGeom>
        </p:spPr>
      </p:pic>
      <p:pic>
        <p:nvPicPr>
          <p:cNvPr id="112" name="picture 1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5822975" y="4927587"/>
            <a:ext cx="253974" cy="254045"/>
          </a:xfrm>
          <a:prstGeom prst="rect">
            <a:avLst/>
          </a:prstGeom>
        </p:spPr>
      </p:pic>
      <p:pic>
        <p:nvPicPr>
          <p:cNvPr id="114" name="picture 1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5378424" y="8515325"/>
            <a:ext cx="247650" cy="247710"/>
          </a:xfrm>
          <a:prstGeom prst="rect">
            <a:avLst/>
          </a:prstGeom>
        </p:spPr>
      </p:pic>
      <p:pic>
        <p:nvPicPr>
          <p:cNvPr id="116" name="picture 11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2844774" y="6940537"/>
            <a:ext cx="247650" cy="247629"/>
          </a:xfrm>
          <a:prstGeom prst="rect">
            <a:avLst/>
          </a:prstGeom>
        </p:spPr>
      </p:pic>
      <p:pic>
        <p:nvPicPr>
          <p:cNvPr id="118" name="picture 11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5378424" y="8121669"/>
            <a:ext cx="247650" cy="247629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3568699" y="7550572"/>
            <a:ext cx="109220" cy="1314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74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之</a:t>
            </a:r>
            <a:endParaRPr sz="700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676400"/>
            <a:ext cx="7620000" cy="7105650"/>
          </a:xfrm>
          <a:prstGeom prst="rect">
            <a:avLst/>
          </a:prstGeom>
        </p:spPr>
      </p:pic>
      <p:sp>
        <p:nvSpPr>
          <p:cNvPr id="124" name="textbox 124"/>
          <p:cNvSpPr/>
          <p:nvPr/>
        </p:nvSpPr>
        <p:spPr>
          <a:xfrm>
            <a:off x="742975" y="2159221"/>
            <a:ext cx="6030595" cy="6203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098800" algn="l" rtl="0" eaLnBrk="0">
              <a:lnSpc>
                <a:spcPct val="81000"/>
              </a:lnSpc>
              <a:tabLst/>
            </a:pPr>
            <a:r>
              <a:rPr sz="1000" b="1" kern="0" spc="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</a:t>
            </a:r>
            <a:r>
              <a:rPr sz="1000" b="1" kern="0" spc="6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b="1" kern="0" spc="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</a:t>
            </a:r>
            <a:r>
              <a:rPr sz="1000" b="1" kern="0" spc="-1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lay</a:t>
            </a:r>
            <a:r>
              <a:rPr sz="1000" b="1" kern="0" spc="8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b="1" kern="0" spc="-1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refractometer  desktop   model</a:t>
            </a:r>
            <a:endParaRPr sz="1000" dirty="0">
              <a:latin typeface="Arial"/>
              <a:ea typeface="Arial"/>
              <a:cs typeface="Arial"/>
            </a:endParaRPr>
          </a:p>
          <a:p>
            <a:pPr marL="4089400" algn="l" rtl="0" eaLnBrk="0">
              <a:lnSpc>
                <a:spcPct val="84000"/>
              </a:lnSpc>
              <a:spcBef>
                <a:spcPts val="357"/>
              </a:spcBef>
              <a:tabLst/>
            </a:pPr>
            <a:r>
              <a:rPr sz="1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1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DRT</a:t>
            </a:r>
            <a:r>
              <a:rPr sz="1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-94B)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60350" algn="l" rtl="0" eaLnBrk="0">
              <a:lnSpc>
                <a:spcPct val="98000"/>
              </a:lnSpc>
              <a:spcBef>
                <a:spcPts val="516"/>
              </a:spcBef>
              <a:tabLst>
                <a:tab pos="342265" algn="l"/>
              </a:tabLst>
            </a:pP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Host:1</a:t>
            </a:r>
            <a:r>
              <a:rPr sz="12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 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</a:t>
            </a:r>
            <a:r>
              <a:rPr sz="2600" kern="0" spc="-40" baseline="-8013" dirty="0">
                <a:solidFill>
                  <a:srgbClr val="60A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④</a:t>
            </a:r>
            <a:r>
              <a:rPr sz="1600" kern="0" spc="-40" dirty="0">
                <a:solidFill>
                  <a:srgbClr val="60A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Screwdriver:1 piece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1500" b="1" kern="0" spc="-40" baseline="347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baseline="347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cord:1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baseline="347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</a:t>
            </a:r>
            <a:endParaRPr sz="1500" baseline="3472" dirty="0">
              <a:latin typeface="Arial"/>
              <a:ea typeface="Arial"/>
              <a:cs typeface="Arial"/>
            </a:endParaRPr>
          </a:p>
          <a:p>
            <a:pPr marL="31115" algn="l" rtl="0" eaLnBrk="0">
              <a:lnSpc>
                <a:spcPct val="96000"/>
              </a:lnSpc>
              <a:spcBef>
                <a:spcPts val="1070"/>
              </a:spcBef>
              <a:tabLst/>
            </a:pPr>
            <a:r>
              <a:rPr sz="2600" kern="0" spc="-10" baseline="-4006" dirty="0">
                <a:solidFill>
                  <a:srgbClr val="80A04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②</a:t>
            </a:r>
            <a:r>
              <a:rPr sz="1600" kern="0" spc="-10" dirty="0">
                <a:solidFill>
                  <a:srgbClr val="80A04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Straw:1   piece                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</a:t>
            </a:r>
            <a:r>
              <a:rPr sz="2600" kern="0" spc="-20" baseline="-4006" dirty="0">
                <a:solidFill>
                  <a:srgbClr val="60B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⑤</a:t>
            </a:r>
            <a:r>
              <a:rPr sz="1600" kern="0" spc="-20" dirty="0">
                <a:solidFill>
                  <a:srgbClr val="60B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          </a:t>
            </a:r>
            <a:r>
              <a:rPr sz="2600" kern="0" spc="-20" baseline="-4006" dirty="0">
                <a:solidFill>
                  <a:srgbClr val="60A02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⑧</a:t>
            </a:r>
            <a:r>
              <a:rPr sz="1600" kern="0" spc="-20" dirty="0">
                <a:solidFill>
                  <a:srgbClr val="60A02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800" b="1" kern="0" spc="-20" baseline="289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Box:1</a:t>
            </a:r>
            <a:r>
              <a:rPr sz="11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kern="0" spc="-20" baseline="289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</a:t>
            </a:r>
            <a:endParaRPr sz="1800" baseline="2893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31115" algn="l" rtl="0" eaLnBrk="0">
              <a:lnSpc>
                <a:spcPts val="2313"/>
              </a:lnSpc>
              <a:tabLst/>
            </a:pPr>
            <a:r>
              <a:rPr sz="1600" kern="0" spc="-90" dirty="0">
                <a:solidFill>
                  <a:srgbClr val="80A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③</a:t>
            </a:r>
            <a:r>
              <a:rPr sz="1600" kern="0" spc="610" dirty="0">
                <a:solidFill>
                  <a:srgbClr val="80A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700" b="1" kern="0" spc="-90" baseline="3913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0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700" b="1" kern="0" spc="-90" baseline="-466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700" b="1" kern="0" spc="-90" baseline="3913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700" b="1" kern="0" spc="-90" baseline="-466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0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700" b="1" kern="0" spc="-90" baseline="-466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700" b="1" kern="0" spc="-90" baseline="3913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0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700" b="1" kern="0" spc="-90" baseline="3913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600" kern="0" spc="10" dirty="0">
                <a:solidFill>
                  <a:srgbClr val="70B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⑥</a:t>
            </a:r>
            <a:r>
              <a:rPr sz="1600" kern="0" spc="10" dirty="0">
                <a:solidFill>
                  <a:srgbClr val="70B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700" b="1" kern="0" spc="0" baseline="1768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Charger</a:t>
            </a:r>
            <a:r>
              <a:rPr sz="1700" b="1" kern="0" spc="10" baseline="1768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</a:t>
            </a:r>
            <a:r>
              <a:rPr sz="10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0" baseline="1768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</a:t>
            </a:r>
            <a:r>
              <a:rPr sz="1600" kern="0" spc="10" dirty="0">
                <a:solidFill>
                  <a:srgbClr val="70A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⑨</a:t>
            </a:r>
            <a:r>
              <a:rPr sz="1600" kern="0" spc="130" dirty="0">
                <a:solidFill>
                  <a:srgbClr val="70A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</a:t>
            </a:r>
            <a:r>
              <a:rPr sz="1400" b="1" kern="0" spc="0" baseline="54958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1400" b="1" kern="0" spc="0" baseline="54958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400" b="1" kern="0" spc="0" baseline="-1945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400" b="1" kern="0" spc="0" baseline="-1945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copy</a:t>
            </a:r>
            <a:endParaRPr sz="1400" baseline="-19452" dirty="0">
              <a:latin typeface="Arial"/>
              <a:ea typeface="Arial"/>
              <a:cs typeface="Arial"/>
            </a:endParaRPr>
          </a:p>
        </p:txBody>
      </p:sp>
      <p:sp>
        <p:nvSpPr>
          <p:cNvPr id="126" name="textbox 126"/>
          <p:cNvSpPr/>
          <p:nvPr/>
        </p:nvSpPr>
        <p:spPr>
          <a:xfrm>
            <a:off x="6367552" y="8154761"/>
            <a:ext cx="84455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28" name="textbox 128"/>
          <p:cNvSpPr/>
          <p:nvPr/>
        </p:nvSpPr>
        <p:spPr>
          <a:xfrm>
            <a:off x="6413039" y="8020025"/>
            <a:ext cx="67944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2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5947752" y="8155143"/>
            <a:ext cx="394970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ormity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5939686" y="8020025"/>
            <a:ext cx="340359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63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ficate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34" name="textbox 134"/>
          <p:cNvSpPr/>
          <p:nvPr/>
        </p:nvSpPr>
        <p:spPr>
          <a:xfrm>
            <a:off x="5903517" y="8153619"/>
            <a:ext cx="68580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2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36" name="textbox 136"/>
          <p:cNvSpPr/>
          <p:nvPr/>
        </p:nvSpPr>
        <p:spPr>
          <a:xfrm>
            <a:off x="5859831" y="8023454"/>
            <a:ext cx="64135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3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5689574" y="8179145"/>
            <a:ext cx="238125" cy="1244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11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5000"/>
              </a:lnSpc>
              <a:tabLst/>
            </a:pP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5662068" y="8020025"/>
            <a:ext cx="223520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2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1952449" y="8225677"/>
            <a:ext cx="104775" cy="144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32"/>
              </a:lnSpc>
              <a:tabLst/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44" name="textbox 144"/>
          <p:cNvSpPr/>
          <p:nvPr/>
        </p:nvSpPr>
        <p:spPr>
          <a:xfrm>
            <a:off x="1974541" y="8017109"/>
            <a:ext cx="143510" cy="1733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4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46" name="textbox 146"/>
          <p:cNvSpPr/>
          <p:nvPr/>
        </p:nvSpPr>
        <p:spPr>
          <a:xfrm>
            <a:off x="1785307" y="8225677"/>
            <a:ext cx="187960" cy="144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6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5000"/>
              </a:lnSpc>
              <a:tabLst/>
            </a:pP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ec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48" name="textbox 148"/>
          <p:cNvSpPr/>
          <p:nvPr/>
        </p:nvSpPr>
        <p:spPr>
          <a:xfrm>
            <a:off x="1828554" y="8045913"/>
            <a:ext cx="104139" cy="143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56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70000"/>
              </a:lnSpc>
              <a:tabLst/>
            </a:pPr>
            <a:r>
              <a:rPr sz="11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150" name="textbox 150"/>
          <p:cNvSpPr/>
          <p:nvPr/>
        </p:nvSpPr>
        <p:spPr>
          <a:xfrm>
            <a:off x="1533842" y="8196417"/>
            <a:ext cx="230504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5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11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1541932" y="8045913"/>
            <a:ext cx="311784" cy="144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6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5000"/>
              </a:lnSpc>
              <a:tabLst/>
            </a:pPr>
            <a:r>
              <a:rPr sz="12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1393154" y="8225677"/>
            <a:ext cx="104775" cy="144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32"/>
              </a:lnSpc>
              <a:tabLst/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56" name="textbox 156"/>
          <p:cNvSpPr/>
          <p:nvPr/>
        </p:nvSpPr>
        <p:spPr>
          <a:xfrm>
            <a:off x="1389765" y="8017109"/>
            <a:ext cx="107950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6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58" name="textbox 158"/>
          <p:cNvSpPr/>
          <p:nvPr/>
        </p:nvSpPr>
        <p:spPr>
          <a:xfrm>
            <a:off x="1160929" y="8199159"/>
            <a:ext cx="211454" cy="1708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68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ott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60" name="textbox 160"/>
          <p:cNvSpPr/>
          <p:nvPr/>
        </p:nvSpPr>
        <p:spPr>
          <a:xfrm>
            <a:off x="1144580" y="8045913"/>
            <a:ext cx="195579" cy="144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12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5000"/>
              </a:lnSpc>
              <a:tabLst/>
            </a:pPr>
            <a:r>
              <a:rPr sz="12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62" name="textbox 162"/>
          <p:cNvSpPr/>
          <p:nvPr/>
        </p:nvSpPr>
        <p:spPr>
          <a:xfrm>
            <a:off x="1073150" y="8196874"/>
            <a:ext cx="107314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69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64" name="textbox 164"/>
          <p:cNvSpPr/>
          <p:nvPr/>
        </p:nvSpPr>
        <p:spPr>
          <a:xfrm>
            <a:off x="1064037" y="8018024"/>
            <a:ext cx="102870" cy="1663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4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2000"/>
              </a:lnSpc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66" name="textbox 166"/>
          <p:cNvSpPr/>
          <p:nvPr/>
        </p:nvSpPr>
        <p:spPr>
          <a:xfrm>
            <a:off x="3763486" y="7799609"/>
            <a:ext cx="93344" cy="1231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65"/>
              </a:lnSpc>
              <a:tabLst/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68" name="textbox 168"/>
          <p:cNvSpPr/>
          <p:nvPr/>
        </p:nvSpPr>
        <p:spPr>
          <a:xfrm>
            <a:off x="3762288" y="7664546"/>
            <a:ext cx="127000" cy="1244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777"/>
              </a:lnSpc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70" name="textbox 170"/>
          <p:cNvSpPr/>
          <p:nvPr/>
        </p:nvSpPr>
        <p:spPr>
          <a:xfrm>
            <a:off x="3429025" y="7774209"/>
            <a:ext cx="360679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6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batter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72" name="textbox 172"/>
          <p:cNvSpPr/>
          <p:nvPr/>
        </p:nvSpPr>
        <p:spPr>
          <a:xfrm>
            <a:off x="3430448" y="7640544"/>
            <a:ext cx="349884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63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Lithiu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174" name="picture 1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86508" y="7207225"/>
            <a:ext cx="254051" cy="260350"/>
          </a:xfrm>
          <a:prstGeom prst="rect">
            <a:avLst/>
          </a:prstGeom>
        </p:spPr>
      </p:pic>
      <p:pic>
        <p:nvPicPr>
          <p:cNvPr id="176" name="picture 1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55675" y="7213620"/>
            <a:ext cx="247650" cy="247631"/>
          </a:xfrm>
          <a:prstGeom prst="rect">
            <a:avLst/>
          </a:prstGeom>
        </p:spPr>
      </p:pic>
      <p:pic>
        <p:nvPicPr>
          <p:cNvPr id="178" name="picture 17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565675" y="4940309"/>
            <a:ext cx="2412948" cy="1562105"/>
          </a:xfrm>
          <a:prstGeom prst="rect">
            <a:avLst/>
          </a:prstGeom>
        </p:spPr>
      </p:pic>
      <p:sp>
        <p:nvSpPr>
          <p:cNvPr id="180" name="textbox 180"/>
          <p:cNvSpPr/>
          <p:nvPr/>
        </p:nvSpPr>
        <p:spPr>
          <a:xfrm>
            <a:off x="5372125" y="8356582"/>
            <a:ext cx="1434464" cy="283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260350" algn="l" rtl="0" eaLnBrk="0">
              <a:lnSpc>
                <a:spcPct val="81000"/>
              </a:lnSpc>
              <a:spcBef>
                <a:spcPts val="1"/>
              </a:spcBef>
              <a:tabLst>
                <a:tab pos="329565" algn="l"/>
              </a:tabLst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Instruction:1 copy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182" name="picture 18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384825" y="8369282"/>
            <a:ext cx="247650" cy="254026"/>
          </a:xfrm>
          <a:prstGeom prst="rect">
            <a:avLst/>
          </a:prstGeom>
        </p:spPr>
      </p:pic>
      <p:pic>
        <p:nvPicPr>
          <p:cNvPr id="184" name="picture 18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108725" y="4686282"/>
            <a:ext cx="253974" cy="25402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rect 186"/>
          <p:cNvSpPr/>
          <p:nvPr/>
        </p:nvSpPr>
        <p:spPr>
          <a:xfrm>
            <a:off x="0" y="0"/>
            <a:ext cx="7620000" cy="10458450"/>
          </a:xfrm>
          <a:prstGeom prst="rect">
            <a:avLst/>
          </a:prstGeom>
          <a:solidFill>
            <a:srgbClr val="EAEAE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908075" y="355587"/>
            <a:ext cx="6235673" cy="5251501"/>
            <a:chOff x="0" y="0"/>
            <a:chExt cx="6235673" cy="5251501"/>
          </a:xfrm>
        </p:grpSpPr>
        <p:pic>
          <p:nvPicPr>
            <p:cNvPr id="188" name="picture 18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235673" cy="5251501"/>
            </a:xfrm>
            <a:prstGeom prst="rect">
              <a:avLst/>
            </a:prstGeom>
          </p:spPr>
        </p:pic>
        <p:sp>
          <p:nvSpPr>
            <p:cNvPr id="190" name="textbox 190"/>
            <p:cNvSpPr/>
            <p:nvPr/>
          </p:nvSpPr>
          <p:spPr>
            <a:xfrm>
              <a:off x="-50" y="197908"/>
              <a:ext cx="6098540" cy="39795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634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355600" algn="l" rtl="0" eaLnBrk="0">
                <a:lnSpc>
                  <a:spcPct val="95000"/>
                </a:lnSpc>
                <a:tabLst/>
              </a:pPr>
              <a:r>
                <a:rPr sz="1700" kern="0" spc="-40" dirty="0">
                  <a:solidFill>
                    <a:srgbClr val="30507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①</a:t>
              </a:r>
              <a:r>
                <a:rPr sz="1700" kern="0" spc="0" dirty="0">
                  <a:solidFill>
                    <a:srgbClr val="30507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              </a:t>
              </a:r>
              <a:r>
                <a:rPr sz="2000" kern="0" spc="-40" dirty="0">
                  <a:solidFill>
                    <a:srgbClr val="40607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②</a:t>
              </a:r>
              <a:endParaRPr sz="2000" dirty="0">
                <a:latin typeface="SimHei"/>
                <a:ea typeface="SimHei"/>
                <a:cs typeface="SimHei"/>
              </a:endParaRPr>
            </a:p>
            <a:p>
              <a:pPr marL="3524250" algn="l" rtl="0" eaLnBrk="0">
                <a:lnSpc>
                  <a:spcPct val="84000"/>
                </a:lnSpc>
                <a:spcBef>
                  <a:spcPts val="44"/>
                </a:spcBef>
                <a:tabLst/>
              </a:pPr>
              <a:r>
                <a:rPr sz="1300" b="1" kern="0" spc="-50" dirty="0">
                  <a:solidFill>
                    <a:srgbClr val="7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Handheld</a:t>
              </a:r>
              <a:r>
                <a:rPr sz="1300" b="1" kern="0" spc="60" dirty="0">
                  <a:solidFill>
                    <a:srgbClr val="7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b="1" kern="0" spc="-50" dirty="0">
                  <a:solidFill>
                    <a:srgbClr val="7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Refractometer Se</a:t>
              </a:r>
              <a:r>
                <a:rPr sz="1300" b="1" kern="0" spc="-60" dirty="0">
                  <a:solidFill>
                    <a:srgbClr val="7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ries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651000" algn="l" rtl="0" eaLnBrk="0">
                <a:lnSpc>
                  <a:spcPct val="82000"/>
                </a:lnSpc>
                <a:spcBef>
                  <a:spcPts val="271"/>
                </a:spcBef>
                <a:tabLst/>
              </a:pPr>
              <a:r>
                <a:rPr sz="9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Handheld</a:t>
              </a:r>
              <a:r>
                <a:rPr sz="900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Refracto</a:t>
              </a:r>
              <a:r>
                <a:rPr sz="900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meter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905250" algn="l" rtl="0" eaLnBrk="0">
                <a:lnSpc>
                  <a:spcPct val="77000"/>
                </a:lnSpc>
                <a:spcBef>
                  <a:spcPts val="273"/>
                </a:spcBef>
                <a:tabLst/>
              </a:pPr>
              <a:r>
                <a:rPr sz="9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LICHEN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1746250" algn="l" rtl="0" eaLnBrk="0">
                <a:lnSpc>
                  <a:spcPct val="82000"/>
                </a:lnSpc>
                <a:spcBef>
                  <a:spcPts val="13"/>
                </a:spcBef>
                <a:tabLst/>
              </a:pPr>
              <a:r>
                <a:rPr sz="13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User</a:t>
              </a:r>
              <a:r>
                <a:rPr sz="1300" b="1" kern="0" spc="10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manual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marL="3587750" algn="l" rtl="0" eaLnBrk="0">
                <a:lnSpc>
                  <a:spcPct val="93000"/>
                </a:lnSpc>
                <a:spcBef>
                  <a:spcPts val="974"/>
                </a:spcBef>
                <a:tabLst/>
              </a:pPr>
              <a:r>
                <a:rPr sz="300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PRODUCr</a:t>
              </a:r>
              <a:r>
                <a:rPr sz="3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</a:t>
              </a:r>
              <a:r>
                <a:rPr sz="300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QUAL1FICATION</a:t>
              </a:r>
              <a:r>
                <a:rPr sz="3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</a:t>
              </a:r>
              <a:r>
                <a:rPr sz="300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CERTI</a:t>
              </a:r>
              <a:r>
                <a:rPr sz="3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F1CATE</a:t>
              </a:r>
              <a:endParaRPr sz="300" dirty="0">
                <a:latin typeface="Arial"/>
                <a:ea typeface="Arial"/>
                <a:cs typeface="Arial"/>
              </a:endParaRPr>
            </a:p>
            <a:p>
              <a:pPr marL="3625850" algn="l" rtl="0" eaLnBrk="0">
                <a:lnSpc>
                  <a:spcPts val="514"/>
                </a:lnSpc>
                <a:spcBef>
                  <a:spcPts val="530"/>
                </a:spcBef>
                <a:tabLst/>
              </a:pPr>
              <a:r>
                <a:rPr sz="400" b="1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Thia</a:t>
              </a:r>
              <a:r>
                <a:rPr sz="400" b="1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400" b="1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product</a:t>
              </a:r>
              <a:r>
                <a:rPr sz="400" b="1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400" b="1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has</a:t>
              </a:r>
              <a:r>
                <a:rPr sz="400" b="1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400" b="1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been atrictly teated a</a:t>
              </a:r>
              <a:r>
                <a:rPr sz="4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nc</a:t>
              </a:r>
              <a:endParaRPr sz="400" dirty="0">
                <a:latin typeface="Arial"/>
                <a:ea typeface="Arial"/>
                <a:cs typeface="Arial"/>
              </a:endParaRPr>
            </a:p>
            <a:p>
              <a:pPr marL="3543300" algn="l" rtl="0" eaLnBrk="0">
                <a:lnSpc>
                  <a:spcPts val="698"/>
                </a:lnSpc>
                <a:spcBef>
                  <a:spcPts val="69"/>
                </a:spcBef>
                <a:tabLst/>
              </a:pPr>
              <a:r>
                <a:rPr sz="500" kern="0" spc="20" dirty="0">
                  <a:solidFill>
                    <a:srgbClr val="402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Technical requirements.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3543300" algn="l" rtl="0" eaLnBrk="0">
                <a:lnSpc>
                  <a:spcPts val="426"/>
                </a:lnSpc>
                <a:tabLst/>
              </a:pPr>
              <a:r>
                <a:rPr sz="300" kern="0" spc="20" dirty="0">
                  <a:solidFill>
                    <a:srgbClr val="402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inspection              qualified,allowed       </a:t>
              </a:r>
              <a:r>
                <a:rPr sz="300" kern="0" spc="10" dirty="0">
                  <a:solidFill>
                    <a:srgbClr val="402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to</a:t>
              </a:r>
              <a:endParaRPr sz="300" dirty="0">
                <a:latin typeface="Arial"/>
                <a:ea typeface="Arial"/>
                <a:cs typeface="Arial"/>
              </a:endParaRPr>
            </a:p>
            <a:p>
              <a:pPr marL="3543300" algn="l" rtl="0" eaLnBrk="0">
                <a:lnSpc>
                  <a:spcPts val="749"/>
                </a:lnSpc>
                <a:spcBef>
                  <a:spcPts val="20"/>
                </a:spcBef>
                <a:tabLst/>
              </a:pPr>
              <a:r>
                <a:rPr sz="500" kern="0" spc="20" dirty="0">
                  <a:solidFill>
                    <a:srgbClr val="402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leave the fac</a:t>
              </a:r>
              <a:r>
                <a:rPr sz="500" kern="0" spc="10" dirty="0">
                  <a:solidFill>
                    <a:srgbClr val="402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tory.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4121150" algn="l" rtl="0" eaLnBrk="0">
                <a:lnSpc>
                  <a:spcPts val="1321"/>
                </a:lnSpc>
                <a:spcBef>
                  <a:spcPts val="519"/>
                </a:spcBef>
                <a:tabLst/>
              </a:pPr>
              <a:r>
                <a:rPr sz="1700" kern="0" spc="-20" dirty="0">
                  <a:solidFill>
                    <a:srgbClr val="A06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</a:t>
              </a:r>
              <a:endParaRPr sz="17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4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625850" algn="l" rtl="0" eaLnBrk="0">
                <a:lnSpc>
                  <a:spcPts val="749"/>
                </a:lnSpc>
                <a:spcBef>
                  <a:spcPts val="160"/>
                </a:spcBef>
                <a:tabLst/>
              </a:pP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Shanghai</a:t>
              </a:r>
              <a:r>
                <a:rPr sz="500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Lichenbang West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ern</a:t>
              </a:r>
              <a:r>
                <a:rPr sz="5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Instra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3625850" algn="l" rtl="0" eaLnBrk="0">
                <a:lnSpc>
                  <a:spcPts val="749"/>
                </a:lnSpc>
                <a:spcBef>
                  <a:spcPts val="459"/>
                </a:spcBef>
                <a:tabLst/>
              </a:pPr>
              <a:r>
                <a:rPr sz="500" kern="0" spc="20" dirty="0">
                  <a:solidFill>
                    <a:srgbClr val="402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knace</a:t>
              </a:r>
              <a:r>
                <a:rPr sz="500" kern="0" spc="0" dirty="0">
                  <a:solidFill>
                    <a:srgbClr val="402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</a:t>
              </a:r>
              <a:r>
                <a:rPr sz="500" kern="0" spc="20" dirty="0">
                  <a:solidFill>
                    <a:srgbClr val="402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wulihonzeco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95000"/>
                </a:lnSpc>
                <a:spcBef>
                  <a:spcPts val="3"/>
                </a:spcBef>
                <a:tabLst/>
              </a:pPr>
              <a:r>
                <a:rPr sz="2000" kern="0" spc="-60" dirty="0">
                  <a:solidFill>
                    <a:srgbClr val="40708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⑦</a:t>
              </a:r>
              <a:r>
                <a:rPr sz="2000" kern="0" spc="-60" dirty="0">
                  <a:solidFill>
                    <a:srgbClr val="40708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                     </a:t>
              </a:r>
              <a:r>
                <a:rPr sz="2000" kern="0" spc="-70" dirty="0">
                  <a:solidFill>
                    <a:srgbClr val="40708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                        </a:t>
              </a:r>
              <a:r>
                <a:rPr sz="2000" kern="0" spc="-70" dirty="0">
                  <a:solidFill>
                    <a:srgbClr val="6078A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⑤</a:t>
              </a:r>
              <a:endParaRPr sz="2000" dirty="0">
                <a:latin typeface="SimHei"/>
                <a:ea typeface="SimHei"/>
                <a:cs typeface="SimHei"/>
              </a:endParaRPr>
            </a:p>
          </p:txBody>
        </p:sp>
        <p:pic>
          <p:nvPicPr>
            <p:cNvPr id="192" name="picture 19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4095750" y="2762284"/>
              <a:ext cx="495300" cy="469897"/>
            </a:xfrm>
            <a:prstGeom prst="rect">
              <a:avLst/>
            </a:prstGeom>
          </p:spPr>
        </p:pic>
      </p:grpSp>
      <p:pic>
        <p:nvPicPr>
          <p:cNvPr id="194" name="picture 1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65175" y="7029438"/>
            <a:ext cx="6470598" cy="1301763"/>
          </a:xfrm>
          <a:prstGeom prst="rect">
            <a:avLst/>
          </a:prstGeom>
        </p:spPr>
      </p:pic>
      <p:sp>
        <p:nvSpPr>
          <p:cNvPr id="196" name="textbox 196"/>
          <p:cNvSpPr/>
          <p:nvPr/>
        </p:nvSpPr>
        <p:spPr>
          <a:xfrm>
            <a:off x="2273300" y="6185998"/>
            <a:ext cx="3064510" cy="501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30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700" b="1" kern="0" spc="-50" dirty="0">
                <a:solidFill>
                  <a:srgbClr val="6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Note:box co</a:t>
            </a:r>
            <a:r>
              <a:rPr sz="1700" b="1" kern="0" spc="-60" dirty="0">
                <a:solidFill>
                  <a:srgbClr val="6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 random delivery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37465" algn="l" rtl="0" eaLnBrk="0">
              <a:lnSpc>
                <a:spcPts val="1226"/>
              </a:lnSpc>
              <a:spcBef>
                <a:spcPts val="4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*Box color includes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but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limited to the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color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figure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98" name="textbox 198"/>
          <p:cNvSpPr/>
          <p:nvPr/>
        </p:nvSpPr>
        <p:spPr>
          <a:xfrm>
            <a:off x="5283200" y="9265699"/>
            <a:ext cx="1433830" cy="6724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5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5400" algn="l" rtl="0" eaLnBrk="0">
              <a:lnSpc>
                <a:spcPct val="97000"/>
              </a:lnSpc>
              <a:tabLst/>
            </a:pPr>
            <a:r>
              <a:rPr sz="3000" kern="0" spc="-200" baseline="-13890" dirty="0">
                <a:solidFill>
                  <a:srgbClr val="70A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⑥</a:t>
            </a:r>
            <a:r>
              <a:rPr sz="1900" kern="0" spc="-600" dirty="0">
                <a:solidFill>
                  <a:srgbClr val="70A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-30" baseline="400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Instrument:1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-30" baseline="400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</a:t>
            </a:r>
            <a:endParaRPr sz="1300" baseline="4006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226"/>
              </a:lnSpc>
              <a:spcBef>
                <a:spcPts val="3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 box:1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pic>
        <p:nvPicPr>
          <p:cNvPr id="200" name="picture 2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295900" y="9664653"/>
            <a:ext cx="266700" cy="260415"/>
          </a:xfrm>
          <a:prstGeom prst="rect">
            <a:avLst/>
          </a:prstGeom>
        </p:spPr>
      </p:pic>
      <p:sp>
        <p:nvSpPr>
          <p:cNvPr id="202" name="textbox 202"/>
          <p:cNvSpPr/>
          <p:nvPr/>
        </p:nvSpPr>
        <p:spPr>
          <a:xfrm>
            <a:off x="2933725" y="9258297"/>
            <a:ext cx="1598930" cy="292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226"/>
              </a:lnSpc>
              <a:spcBef>
                <a:spcPts val="1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Calibratio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screw:1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pic>
        <p:nvPicPr>
          <p:cNvPr id="204" name="picture 20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946425" y="9270997"/>
            <a:ext cx="260299" cy="266690"/>
          </a:xfrm>
          <a:prstGeom prst="rect">
            <a:avLst/>
          </a:prstGeom>
        </p:spPr>
      </p:pic>
      <p:sp>
        <p:nvSpPr>
          <p:cNvPr id="206" name="textbox 206"/>
          <p:cNvSpPr/>
          <p:nvPr/>
        </p:nvSpPr>
        <p:spPr>
          <a:xfrm>
            <a:off x="768350" y="8864641"/>
            <a:ext cx="1179830" cy="292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Straw:1</a:t>
            </a:r>
            <a:r>
              <a:rPr sz="11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pic>
        <p:nvPicPr>
          <p:cNvPr id="208" name="picture 20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81050" y="8877341"/>
            <a:ext cx="260375" cy="260310"/>
          </a:xfrm>
          <a:prstGeom prst="rect">
            <a:avLst/>
          </a:prstGeom>
        </p:spPr>
      </p:pic>
      <p:sp>
        <p:nvSpPr>
          <p:cNvPr id="210" name="textbox 210"/>
          <p:cNvSpPr/>
          <p:nvPr/>
        </p:nvSpPr>
        <p:spPr>
          <a:xfrm>
            <a:off x="768350" y="9264677"/>
            <a:ext cx="1001394" cy="3124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273050" algn="l" rtl="0" eaLnBrk="0">
              <a:lnSpc>
                <a:spcPct val="81000"/>
              </a:lnSpc>
              <a:spcBef>
                <a:spcPts val="4"/>
              </a:spcBef>
              <a:tabLst>
                <a:tab pos="304165" algn="l"/>
              </a:tabLst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Instruction:1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pic>
        <p:nvPicPr>
          <p:cNvPr id="212" name="picture 2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81050" y="9277377"/>
            <a:ext cx="260375" cy="260310"/>
          </a:xfrm>
          <a:prstGeom prst="rect">
            <a:avLst/>
          </a:prstGeom>
        </p:spPr>
      </p:pic>
      <p:sp>
        <p:nvSpPr>
          <p:cNvPr id="214" name="textbox 214"/>
          <p:cNvSpPr/>
          <p:nvPr/>
        </p:nvSpPr>
        <p:spPr>
          <a:xfrm>
            <a:off x="1936724" y="3887934"/>
            <a:ext cx="2101850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Shanghai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Lichenbang  Western   Instrument  Technology   Co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.,Ltd.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216" name="textbox 216"/>
          <p:cNvSpPr/>
          <p:nvPr/>
        </p:nvSpPr>
        <p:spPr>
          <a:xfrm>
            <a:off x="3206750" y="8909660"/>
            <a:ext cx="762634" cy="2762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9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5000"/>
              </a:lnSpc>
              <a:spcBef>
                <a:spcPts val="3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Conformity:1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218" name="textbox 218"/>
          <p:cNvSpPr/>
          <p:nvPr/>
        </p:nvSpPr>
        <p:spPr>
          <a:xfrm>
            <a:off x="5562625" y="8912443"/>
            <a:ext cx="1116330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Cleaning clo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th:1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220" name="textbox 220"/>
          <p:cNvSpPr/>
          <p:nvPr/>
        </p:nvSpPr>
        <p:spPr>
          <a:xfrm>
            <a:off x="4394174" y="2558494"/>
            <a:ext cx="1217294" cy="137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8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222" name="picture 2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946425" y="8877341"/>
            <a:ext cx="260299" cy="260310"/>
          </a:xfrm>
          <a:prstGeom prst="rect">
            <a:avLst/>
          </a:prstGeom>
        </p:spPr>
      </p:pic>
      <p:pic>
        <p:nvPicPr>
          <p:cNvPr id="224" name="picture 2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302224" y="8877341"/>
            <a:ext cx="254051" cy="260310"/>
          </a:xfrm>
          <a:prstGeom prst="rect">
            <a:avLst/>
          </a:prstGeom>
        </p:spPr>
      </p:pic>
      <p:sp>
        <p:nvSpPr>
          <p:cNvPr id="226" name="textbox 226"/>
          <p:cNvSpPr/>
          <p:nvPr/>
        </p:nvSpPr>
        <p:spPr>
          <a:xfrm>
            <a:off x="1899081" y="9382502"/>
            <a:ext cx="287654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98"/>
              </a:lnSpc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copy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228" name="textbox 228"/>
          <p:cNvSpPr/>
          <p:nvPr/>
        </p:nvSpPr>
        <p:spPr>
          <a:xfrm>
            <a:off x="4037634" y="9071364"/>
            <a:ext cx="262890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98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copy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icture 2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graphicFrame>
        <p:nvGraphicFramePr>
          <p:cNvPr id="232" name="table 232"/>
          <p:cNvGraphicFramePr>
            <a:graphicFrameLocks noGrp="1"/>
          </p:cNvGraphicFramePr>
          <p:nvPr/>
        </p:nvGraphicFramePr>
        <p:xfrm>
          <a:off x="1470025" y="4489450"/>
          <a:ext cx="1930400" cy="2057400"/>
        </p:xfrm>
        <a:graphic>
          <a:graphicData uri="http://schemas.openxmlformats.org/drawingml/2006/table">
            <a:tbl>
              <a:tblPr/>
              <a:tblGrid>
                <a:gridCol w="605790"/>
                <a:gridCol w="1324610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 Range(Brix):   0.0-32.0%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Accuracy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235" algn="l" rtl="0" eaLnBrk="0">
                        <a:lnSpc>
                          <a:spcPct val="96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(Brix):</a:t>
                      </a:r>
                      <a:r>
                        <a:rPr sz="11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20" baseline="2604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±0.2%</a:t>
                      </a:r>
                      <a:endParaRPr sz="1000" baseline="2604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Solubility(Brix):0</a:t>
                      </a:r>
                      <a:r>
                        <a:rPr sz="1800" kern="0" spc="0" baseline="-289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.1%</a:t>
                      </a:r>
                      <a:endParaRPr sz="1800" baseline="-289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0670" algn="l" rtl="0" eaLnBrk="0">
                        <a:lnSpc>
                          <a:spcPts val="1351"/>
                        </a:lnSpc>
                        <a:spcBef>
                          <a:spcPts val="6"/>
                        </a:spcBef>
                        <a:tabLst>
                          <a:tab pos="297815" algn="l"/>
                        </a:tabLst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	</a:t>
                      </a:r>
                      <a:r>
                        <a:rPr sz="1000" kern="0" spc="-10" baseline="-1746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 </a:t>
                      </a:r>
                      <a:r>
                        <a:rPr sz="1600" kern="0" spc="-10" baseline="-44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&gt;0.3ml</a:t>
                      </a:r>
                      <a:endParaRPr sz="1600" baseline="-4406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              About 3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7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Time: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seconds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5450" algn="l" rtl="0" eaLnBrk="0">
                        <a:lnSpc>
                          <a:spcPts val="1045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0" baseline="-98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</a:t>
                      </a:r>
                      <a:r>
                        <a:rPr sz="7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0" baseline="-98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200" kern="0" spc="0" baseline="751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10~75℃</a:t>
                      </a:r>
                      <a:endParaRPr sz="1200" baseline="7512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0" baseline="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No.7 Battery×2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4" name="textbox 234"/>
          <p:cNvSpPr/>
          <p:nvPr/>
        </p:nvSpPr>
        <p:spPr>
          <a:xfrm>
            <a:off x="1783181" y="6074689"/>
            <a:ext cx="118745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21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sa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236" name="textbox 236"/>
          <p:cNvSpPr/>
          <p:nvPr/>
        </p:nvSpPr>
        <p:spPr>
          <a:xfrm>
            <a:off x="1787804" y="6004833"/>
            <a:ext cx="93344" cy="111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5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2000"/>
              </a:lnSpc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re</a:t>
            </a:r>
            <a:endParaRPr sz="500" dirty="0">
              <a:latin typeface="SimSun"/>
              <a:ea typeface="SimSun"/>
              <a:cs typeface="SimSun"/>
            </a:endParaRPr>
          </a:p>
        </p:txBody>
      </p:sp>
      <p:sp>
        <p:nvSpPr>
          <p:cNvPr id="238" name="textbox 238"/>
          <p:cNvSpPr/>
          <p:nvPr/>
        </p:nvSpPr>
        <p:spPr>
          <a:xfrm>
            <a:off x="1473200" y="6074689"/>
            <a:ext cx="327659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4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Compen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240" name="textbox 240"/>
          <p:cNvSpPr/>
          <p:nvPr/>
        </p:nvSpPr>
        <p:spPr>
          <a:xfrm>
            <a:off x="1473200" y="6004833"/>
            <a:ext cx="338454" cy="1022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54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1000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Temperatu</a:t>
            </a:r>
            <a:endParaRPr sz="500" dirty="0">
              <a:latin typeface="SimSun"/>
              <a:ea typeface="SimSun"/>
              <a:cs typeface="SimSun"/>
            </a:endParaRPr>
          </a:p>
        </p:txBody>
      </p:sp>
      <p:sp>
        <p:nvSpPr>
          <p:cNvPr id="242" name="textbox 242"/>
          <p:cNvSpPr/>
          <p:nvPr/>
        </p:nvSpPr>
        <p:spPr>
          <a:xfrm>
            <a:off x="1473200" y="5508459"/>
            <a:ext cx="290829" cy="136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70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Volume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244" name="textbox 244"/>
          <p:cNvSpPr/>
          <p:nvPr/>
        </p:nvSpPr>
        <p:spPr>
          <a:xfrm>
            <a:off x="1473200" y="5408180"/>
            <a:ext cx="288290" cy="1244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9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Sample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246" name="textbox 246"/>
          <p:cNvSpPr/>
          <p:nvPr/>
        </p:nvSpPr>
        <p:spPr>
          <a:xfrm>
            <a:off x="1720850" y="3563937"/>
            <a:ext cx="1416685" cy="5454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85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2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LC-DR-32B</a:t>
            </a:r>
            <a:endParaRPr sz="2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64464" algn="l" rtl="0" eaLnBrk="0">
              <a:lnSpc>
                <a:spcPct val="84000"/>
              </a:lnSpc>
              <a:spcBef>
                <a:spcPts val="5"/>
              </a:spcBef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</a:t>
            </a:r>
            <a:r>
              <a:rPr sz="1000" b="1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Brix</a:t>
            </a:r>
            <a:r>
              <a:rPr sz="10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Meter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248" name="textbox 248"/>
          <p:cNvSpPr/>
          <p:nvPr/>
        </p:nvSpPr>
        <p:spPr>
          <a:xfrm>
            <a:off x="4552949" y="5465927"/>
            <a:ext cx="887730" cy="8515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87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49300" algn="l" rtl="0" eaLnBrk="0">
              <a:lnSpc>
                <a:spcPct val="81000"/>
              </a:lnSpc>
              <a:tabLst/>
            </a:pPr>
            <a:r>
              <a:rPr sz="6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Brix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58800" algn="l" rtl="0" eaLnBrk="0">
              <a:lnSpc>
                <a:spcPct val="77000"/>
              </a:lnSpc>
              <a:spcBef>
                <a:spcPts val="249"/>
              </a:spcBef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ZERO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7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spcBef>
                <a:spcPts val="1"/>
              </a:spcBef>
              <a:tabLst/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(START)</a:t>
            </a:r>
            <a:endParaRPr sz="6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picture 2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graphicFrame>
        <p:nvGraphicFramePr>
          <p:cNvPr id="252" name="table 252"/>
          <p:cNvGraphicFramePr>
            <a:graphicFrameLocks noGrp="1"/>
          </p:cNvGraphicFramePr>
          <p:nvPr/>
        </p:nvGraphicFramePr>
        <p:xfrm>
          <a:off x="1470025" y="4489450"/>
          <a:ext cx="1930400" cy="2057400"/>
        </p:xfrm>
        <a:graphic>
          <a:graphicData uri="http://schemas.openxmlformats.org/drawingml/2006/table">
            <a:tbl>
              <a:tblPr/>
              <a:tblGrid>
                <a:gridCol w="193040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961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   (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300" kern="0" spc="-30" baseline="100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3:.0%</a:t>
                      </a:r>
                      <a:endParaRPr sz="1300" baseline="100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0520" algn="l" rtl="0" eaLnBrk="0">
                        <a:lnSpc>
                          <a:spcPts val="131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-10" baseline="4395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ent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600" kern="0" spc="-10" baseline="-8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(Brix):</a:t>
                      </a:r>
                      <a:r>
                        <a:rPr sz="1000" kern="0" spc="-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20" baseline="231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±0.2%</a:t>
                      </a:r>
                      <a:endParaRPr sz="1000" baseline="23117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Solubility(Brix):0</a:t>
                      </a:r>
                      <a:r>
                        <a:rPr sz="1800" kern="0" spc="0" baseline="-289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.1%</a:t>
                      </a:r>
                      <a:endParaRPr sz="1800" baseline="-289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0670" algn="l" rtl="0" eaLnBrk="0">
                        <a:lnSpc>
                          <a:spcPts val="1482"/>
                        </a:lnSpc>
                        <a:spcBef>
                          <a:spcPts val="6"/>
                        </a:spcBef>
                        <a:tabLst>
                          <a:tab pos="297815" algn="l"/>
                        </a:tabLst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	</a:t>
                      </a:r>
                      <a:r>
                        <a:rPr sz="1000" kern="0" spc="-20" baseline="-1300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 </a:t>
                      </a:r>
                      <a:r>
                        <a:rPr sz="1800" kern="0" spc="-20" baseline="-4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&gt;0.3ml</a:t>
                      </a:r>
                      <a:endParaRPr sz="1800" baseline="-433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5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About 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Time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     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seconds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0200" algn="l" rtl="0" eaLnBrk="0">
                        <a:lnSpc>
                          <a:spcPts val="1090"/>
                        </a:lnSpc>
                        <a:spcBef>
                          <a:spcPts val="6"/>
                        </a:spcBef>
                        <a:tabLst>
                          <a:tab pos="346075" algn="l"/>
                        </a:tabLst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	</a:t>
                      </a:r>
                      <a:r>
                        <a:rPr sz="800" kern="0" spc="0" baseline="7461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729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729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100" kern="0" spc="0" baseline="1164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r>
                        <a:rPr sz="1100" kern="0" spc="-10" baseline="1164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~75℃</a:t>
                      </a:r>
                      <a:endParaRPr sz="1100" baseline="11645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.7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×2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8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4" name="textbox 254"/>
          <p:cNvSpPr/>
          <p:nvPr/>
        </p:nvSpPr>
        <p:spPr>
          <a:xfrm>
            <a:off x="1807717" y="6074632"/>
            <a:ext cx="69214" cy="143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25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256" name="textbox 256"/>
          <p:cNvSpPr/>
          <p:nvPr/>
        </p:nvSpPr>
        <p:spPr>
          <a:xfrm>
            <a:off x="1836591" y="6004833"/>
            <a:ext cx="56514" cy="111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73"/>
              </a:lnSpc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endParaRPr sz="500" dirty="0">
              <a:latin typeface="SimSun"/>
              <a:ea typeface="SimSun"/>
              <a:cs typeface="SimSun"/>
            </a:endParaRPr>
          </a:p>
        </p:txBody>
      </p:sp>
      <p:pic>
        <p:nvPicPr>
          <p:cNvPr id="258" name="picture 2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65020" y="6043726"/>
            <a:ext cx="51301" cy="138760"/>
          </a:xfrm>
          <a:prstGeom prst="rect">
            <a:avLst/>
          </a:prstGeom>
        </p:spPr>
      </p:pic>
      <p:sp>
        <p:nvSpPr>
          <p:cNvPr id="260" name="textbox 260"/>
          <p:cNvSpPr/>
          <p:nvPr/>
        </p:nvSpPr>
        <p:spPr>
          <a:xfrm>
            <a:off x="1473200" y="6074632"/>
            <a:ext cx="308609" cy="130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5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Compen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262" name="textbox 262"/>
          <p:cNvSpPr/>
          <p:nvPr/>
        </p:nvSpPr>
        <p:spPr>
          <a:xfrm>
            <a:off x="1473200" y="6004833"/>
            <a:ext cx="303529" cy="1022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54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1000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Temperat</a:t>
            </a:r>
            <a:endParaRPr sz="500" dirty="0">
              <a:latin typeface="SimSun"/>
              <a:ea typeface="SimSun"/>
              <a:cs typeface="SimSun"/>
            </a:endParaRPr>
          </a:p>
        </p:txBody>
      </p:sp>
      <p:sp>
        <p:nvSpPr>
          <p:cNvPr id="264" name="textbox 264"/>
          <p:cNvSpPr/>
          <p:nvPr/>
        </p:nvSpPr>
        <p:spPr>
          <a:xfrm>
            <a:off x="1473200" y="5514809"/>
            <a:ext cx="290829" cy="136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70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Volume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266" name="textbox 266"/>
          <p:cNvSpPr/>
          <p:nvPr/>
        </p:nvSpPr>
        <p:spPr>
          <a:xfrm>
            <a:off x="1473200" y="5408180"/>
            <a:ext cx="288290" cy="1244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9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Sample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268" name="textbox 268"/>
          <p:cNvSpPr/>
          <p:nvPr/>
        </p:nvSpPr>
        <p:spPr>
          <a:xfrm>
            <a:off x="1765014" y="4965115"/>
            <a:ext cx="63500" cy="82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48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y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270" name="textbox 270"/>
          <p:cNvSpPr/>
          <p:nvPr/>
        </p:nvSpPr>
        <p:spPr>
          <a:xfrm>
            <a:off x="1762455" y="4840814"/>
            <a:ext cx="66039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02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272" name="textbox 272"/>
          <p:cNvSpPr/>
          <p:nvPr/>
        </p:nvSpPr>
        <p:spPr>
          <a:xfrm>
            <a:off x="1640198" y="4932178"/>
            <a:ext cx="146685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rac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274" name="textbox 274"/>
          <p:cNvSpPr/>
          <p:nvPr/>
        </p:nvSpPr>
        <p:spPr>
          <a:xfrm>
            <a:off x="1639538" y="4840814"/>
            <a:ext cx="147954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ure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276" name="picture 2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610963" y="4853514"/>
            <a:ext cx="39376" cy="161283"/>
          </a:xfrm>
          <a:prstGeom prst="rect">
            <a:avLst/>
          </a:prstGeom>
        </p:spPr>
      </p:pic>
      <p:sp>
        <p:nvSpPr>
          <p:cNvPr id="278" name="textbox 278"/>
          <p:cNvSpPr/>
          <p:nvPr/>
        </p:nvSpPr>
        <p:spPr>
          <a:xfrm>
            <a:off x="1473200" y="4932178"/>
            <a:ext cx="148589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Acc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280" name="textbox 280"/>
          <p:cNvSpPr/>
          <p:nvPr/>
        </p:nvSpPr>
        <p:spPr>
          <a:xfrm>
            <a:off x="1473200" y="4840814"/>
            <a:ext cx="148589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Mea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282" name="picture 28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834977" y="4582496"/>
            <a:ext cx="55543" cy="122091"/>
          </a:xfrm>
          <a:prstGeom prst="rect">
            <a:avLst/>
          </a:prstGeom>
        </p:spPr>
      </p:pic>
      <p:pic>
        <p:nvPicPr>
          <p:cNvPr id="284" name="picture 28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777979" y="4582496"/>
            <a:ext cx="58565" cy="107842"/>
          </a:xfrm>
          <a:prstGeom prst="rect">
            <a:avLst/>
          </a:prstGeom>
        </p:spPr>
      </p:pic>
      <p:pic>
        <p:nvPicPr>
          <p:cNvPr id="286" name="picture 28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580316" y="4596745"/>
            <a:ext cx="56838" cy="107842"/>
          </a:xfrm>
          <a:prstGeom prst="rect">
            <a:avLst/>
          </a:prstGeom>
        </p:spPr>
      </p:pic>
      <p:sp>
        <p:nvSpPr>
          <p:cNvPr id="288" name="textbox 288"/>
          <p:cNvSpPr/>
          <p:nvPr/>
        </p:nvSpPr>
        <p:spPr>
          <a:xfrm>
            <a:off x="1720850" y="3563937"/>
            <a:ext cx="1416685" cy="5454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85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2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LC-DR-53B</a:t>
            </a:r>
            <a:endParaRPr sz="2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64464" algn="l" rtl="0" eaLnBrk="0">
              <a:lnSpc>
                <a:spcPct val="84000"/>
              </a:lnSpc>
              <a:spcBef>
                <a:spcPts val="5"/>
              </a:spcBef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</a:t>
            </a:r>
            <a:r>
              <a:rPr sz="1000" b="1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Brix</a:t>
            </a:r>
            <a:r>
              <a:rPr sz="10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Meter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290" name="textbox 290"/>
          <p:cNvSpPr/>
          <p:nvPr/>
        </p:nvSpPr>
        <p:spPr>
          <a:xfrm>
            <a:off x="4552949" y="5465927"/>
            <a:ext cx="887730" cy="8515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87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49300" algn="l" rtl="0" eaLnBrk="0">
              <a:lnSpc>
                <a:spcPct val="81000"/>
              </a:lnSpc>
              <a:tabLst/>
            </a:pPr>
            <a:r>
              <a:rPr sz="6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Brix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58800" algn="l" rtl="0" eaLnBrk="0">
              <a:lnSpc>
                <a:spcPct val="77000"/>
              </a:lnSpc>
              <a:spcBef>
                <a:spcPts val="249"/>
              </a:spcBef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ZERO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7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spcBef>
                <a:spcPts val="1"/>
              </a:spcBef>
              <a:tabLst/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(START)</a:t>
            </a:r>
            <a:endParaRPr sz="6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picture 2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graphicFrame>
        <p:nvGraphicFramePr>
          <p:cNvPr id="294" name="table 294"/>
          <p:cNvGraphicFramePr>
            <a:graphicFrameLocks noGrp="1"/>
          </p:cNvGraphicFramePr>
          <p:nvPr/>
        </p:nvGraphicFramePr>
        <p:xfrm>
          <a:off x="1470025" y="4489450"/>
          <a:ext cx="1905000" cy="2057400"/>
        </p:xfrm>
        <a:graphic>
          <a:graphicData uri="http://schemas.openxmlformats.org/drawingml/2006/table">
            <a:tbl>
              <a:tblPr/>
              <a:tblGrid>
                <a:gridCol w="1123314"/>
                <a:gridCol w="781684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961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   (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300" kern="0" spc="-10" baseline="100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4:.0%</a:t>
                      </a:r>
                      <a:endParaRPr sz="1300" baseline="100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):±0.1%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Accuracy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8775" indent="-34290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1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solubility</a:t>
                      </a:r>
                      <a:r>
                        <a:rPr sz="1100" kern="0" spc="1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Brix(sugar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content):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0660" algn="l" rtl="0" eaLnBrk="0">
                        <a:lnSpc>
                          <a:spcPts val="124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0.1%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0670" algn="l" rtl="0" eaLnBrk="0">
                        <a:lnSpc>
                          <a:spcPts val="1355"/>
                        </a:lnSpc>
                        <a:spcBef>
                          <a:spcPts val="2"/>
                        </a:spcBef>
                        <a:tabLst>
                          <a:tab pos="297815" algn="l"/>
                        </a:tabLst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	</a:t>
                      </a:r>
                      <a:r>
                        <a:rPr sz="1000" kern="0" spc="-10" baseline="-2253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1600" b="1" kern="0" spc="-10" baseline="-431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&gt;0.4ml</a:t>
                      </a:r>
                      <a:endParaRPr sz="1600" baseline="-4318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tabLst/>
                      </a:pPr>
                      <a:r>
                        <a:rPr sz="900" kern="0" spc="0" baseline="57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   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Approximately 2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45"/>
                        </a:lnSpc>
                        <a:spcBef>
                          <a:spcPts val="1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Time:                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seconds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85000"/>
                        </a:lnSpc>
                        <a:spcBef>
                          <a:spcPts val="38"/>
                        </a:spcBef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r>
                        <a:rPr sz="5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095" algn="l" rtl="0" eaLnBrk="0">
                        <a:lnSpc>
                          <a:spcPts val="66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0～40℃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5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0" baseline="-10195" dirty="0">
                          <a:solidFill>
                            <a:srgbClr val="6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600" kern="0" spc="0" dirty="0">
                          <a:solidFill>
                            <a:srgbClr val="6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Rechargeable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lithium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882"/>
                        </a:lnSpc>
                        <a:tabLst/>
                      </a:pPr>
                      <a:r>
                        <a:rPr sz="1000" kern="0" spc="0" baseline="11285" dirty="0">
                          <a:solidFill>
                            <a:srgbClr val="506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r>
                        <a:rPr sz="1000" kern="0" spc="20" baseline="11285" dirty="0">
                          <a:solidFill>
                            <a:srgbClr val="506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</a:t>
                      </a:r>
                      <a:r>
                        <a:rPr sz="600" kern="0" spc="20" dirty="0">
                          <a:solidFill>
                            <a:srgbClr val="506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600" kern="0" spc="10" dirty="0">
                          <a:solidFill>
                            <a:srgbClr val="506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6" name="textbox 296"/>
          <p:cNvSpPr/>
          <p:nvPr/>
        </p:nvSpPr>
        <p:spPr>
          <a:xfrm>
            <a:off x="1473200" y="5514809"/>
            <a:ext cx="290829" cy="136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70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Volume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298" name="textbox 298"/>
          <p:cNvSpPr/>
          <p:nvPr/>
        </p:nvSpPr>
        <p:spPr>
          <a:xfrm>
            <a:off x="1473200" y="5401830"/>
            <a:ext cx="288290" cy="1244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9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700" kern="0" spc="-10" dirty="0">
                <a:solidFill>
                  <a:srgbClr val="405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Sample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pic>
        <p:nvPicPr>
          <p:cNvPr id="300" name="picture 3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836740" y="4582496"/>
            <a:ext cx="54095" cy="122091"/>
          </a:xfrm>
          <a:prstGeom prst="rect">
            <a:avLst/>
          </a:prstGeom>
        </p:spPr>
      </p:pic>
      <p:pic>
        <p:nvPicPr>
          <p:cNvPr id="302" name="picture 3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781901" y="4582496"/>
            <a:ext cx="54959" cy="107842"/>
          </a:xfrm>
          <a:prstGeom prst="rect">
            <a:avLst/>
          </a:prstGeom>
        </p:spPr>
      </p:pic>
      <p:pic>
        <p:nvPicPr>
          <p:cNvPr id="304" name="picture 3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733984" y="4582496"/>
            <a:ext cx="48901" cy="122091"/>
          </a:xfrm>
          <a:prstGeom prst="rect">
            <a:avLst/>
          </a:prstGeom>
        </p:spPr>
      </p:pic>
      <p:pic>
        <p:nvPicPr>
          <p:cNvPr id="306" name="picture 30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615385" y="4596745"/>
            <a:ext cx="57010" cy="107842"/>
          </a:xfrm>
          <a:prstGeom prst="rect">
            <a:avLst/>
          </a:prstGeom>
        </p:spPr>
      </p:pic>
      <p:graphicFrame>
        <p:nvGraphicFramePr>
          <p:cNvPr id="308" name="table 308"/>
          <p:cNvGraphicFramePr>
            <a:graphicFrameLocks noGrp="1"/>
          </p:cNvGraphicFramePr>
          <p:nvPr/>
        </p:nvGraphicFramePr>
        <p:xfrm>
          <a:off x="1476375" y="3454400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0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6534" algn="l" rtl="0" eaLnBrk="0">
                        <a:lnSpc>
                          <a:spcPct val="71000"/>
                        </a:lnSpc>
                        <a:tabLst/>
                      </a:pPr>
                      <a:r>
                        <a:rPr sz="2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LC-DRT-94B</a:t>
                      </a:r>
                      <a:endParaRPr sz="2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3529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Digital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ter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picture 3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sp>
        <p:nvSpPr>
          <p:cNvPr id="312" name="textbox 312"/>
          <p:cNvSpPr/>
          <p:nvPr/>
        </p:nvSpPr>
        <p:spPr>
          <a:xfrm>
            <a:off x="3434340" y="5488819"/>
            <a:ext cx="2215514" cy="1881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Compensation</a:t>
            </a:r>
            <a:endParaRPr sz="500" dirty="0">
              <a:latin typeface="SimSun"/>
              <a:ea typeface="SimSun"/>
              <a:cs typeface="SimSun"/>
            </a:endParaRPr>
          </a:p>
          <a:p>
            <a:pPr marL="2089150" indent="-285115" algn="l" rtl="0" eaLnBrk="0">
              <a:lnSpc>
                <a:spcPct val="173000"/>
              </a:lnSpc>
              <a:spcBef>
                <a:spcPts val="137"/>
              </a:spcBef>
              <a:tabLst/>
            </a:pPr>
            <a:r>
              <a:rPr sz="1600" kern="0" spc="-20" baseline="1302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</a:t>
            </a:r>
            <a:r>
              <a:rPr sz="1600" kern="0" spc="-20" baseline="13022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r>
              <a:rPr sz="1500" kern="0" spc="-20" baseline="-38198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10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kern="0" spc="-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8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kern="0" spc="-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1715135" algn="l" rtl="0" eaLnBrk="0">
              <a:lnSpc>
                <a:spcPts val="1635"/>
              </a:lnSpc>
              <a:tabLst/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Brix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%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314" name="table 314"/>
          <p:cNvGraphicFramePr>
            <a:graphicFrameLocks noGrp="1"/>
          </p:cNvGraphicFramePr>
          <p:nvPr/>
        </p:nvGraphicFramePr>
        <p:xfrm>
          <a:off x="1470025" y="4489450"/>
          <a:ext cx="1930400" cy="2057400"/>
        </p:xfrm>
        <a:graphic>
          <a:graphicData uri="http://schemas.openxmlformats.org/drawingml/2006/table">
            <a:tbl>
              <a:tblPr/>
              <a:tblGrid>
                <a:gridCol w="821055"/>
                <a:gridCol w="1109344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700" kern="0" spc="17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Range(Brix):0-10%Brix(Su</a:t>
                      </a:r>
                      <a:r>
                        <a:rPr sz="700" kern="0" spc="-1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gar)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6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Scale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Value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r>
                        <a:rPr sz="700" b="1" kern="0" spc="9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0.10%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000" kern="0" spc="50" baseline="-104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10-30℃</a:t>
                      </a:r>
                      <a:endParaRPr sz="1000" baseline="-10417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indent="1066800" algn="l" rtl="0" eaLnBrk="0">
                        <a:lnSpc>
                          <a:spcPct val="90000"/>
                        </a:lnSpc>
                        <a:spcBef>
                          <a:spcPts val="76"/>
                        </a:spcBef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ATC Automati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 Temperature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hod: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7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1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Prism</a:t>
                      </a:r>
                      <a:r>
                        <a:rPr sz="6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1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lass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Movement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95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6090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40A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Pure</a:t>
                      </a:r>
                      <a:r>
                        <a:rPr sz="700" kern="0" spc="-10" dirty="0">
                          <a:solidFill>
                            <a:srgbClr val="40A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40A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Copper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34340" algn="l" rtl="0" eaLnBrk="0">
                        <a:lnSpc>
                          <a:spcPts val="872"/>
                        </a:lnSpc>
                        <a:spcBef>
                          <a:spcPts val="17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4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Chrome</a:t>
                      </a:r>
                      <a:r>
                        <a:rPr sz="700" kern="0" spc="-10" dirty="0">
                          <a:solidFill>
                            <a:srgbClr val="4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4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Plated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144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0" baseline="33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000" kern="0" spc="0" baseline="33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1000" kern="0" spc="20" baseline="33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1000" kern="0" spc="0" baseline="33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1000" kern="0" spc="20" baseline="33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700" b="1" kern="0" spc="20" baseline="-808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φ40*200</a:t>
                      </a:r>
                      <a:endParaRPr sz="1700" baseline="-8089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16" name="table 316"/>
          <p:cNvGraphicFramePr>
            <a:graphicFrameLocks noGrp="1"/>
          </p:cNvGraphicFramePr>
          <p:nvPr/>
        </p:nvGraphicFramePr>
        <p:xfrm>
          <a:off x="1476375" y="3448050"/>
          <a:ext cx="1962150" cy="768350"/>
        </p:xfrm>
        <a:graphic>
          <a:graphicData uri="http://schemas.openxmlformats.org/drawingml/2006/table">
            <a:tbl>
              <a:tblPr/>
              <a:tblGrid>
                <a:gridCol w="19621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9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0-10%Brix(Sugar)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3980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Refractometer/Cu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tting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3980" algn="l" rtl="0" eaLnBrk="0">
                        <a:lnSpc>
                          <a:spcPct val="78000"/>
                        </a:lnSpc>
                        <a:spcBef>
                          <a:spcPts val="235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Fluid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Concentration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ter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8" name="textbox 318"/>
          <p:cNvSpPr/>
          <p:nvPr/>
        </p:nvSpPr>
        <p:spPr>
          <a:xfrm>
            <a:off x="5002543" y="5899734"/>
            <a:ext cx="241934" cy="1139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8528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1600" kern="0" spc="79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⑥7531</a:t>
            </a:r>
            <a:endParaRPr sz="16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picture 3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pic>
        <p:nvPicPr>
          <p:cNvPr id="322" name="picture 3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276600" y="2911475"/>
            <a:ext cx="2984500" cy="4432300"/>
          </a:xfrm>
          <a:prstGeom prst="rect">
            <a:avLst/>
          </a:prstGeom>
        </p:spPr>
      </p:pic>
      <p:graphicFrame>
        <p:nvGraphicFramePr>
          <p:cNvPr id="324" name="table 324"/>
          <p:cNvGraphicFramePr>
            <a:graphicFrameLocks noGrp="1"/>
          </p:cNvGraphicFramePr>
          <p:nvPr/>
        </p:nvGraphicFramePr>
        <p:xfrm>
          <a:off x="1470025" y="4489450"/>
          <a:ext cx="1930400" cy="2057400"/>
        </p:xfrm>
        <a:graphic>
          <a:graphicData uri="http://schemas.openxmlformats.org/drawingml/2006/table">
            <a:tbl>
              <a:tblPr/>
              <a:tblGrid>
                <a:gridCol w="193040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700" kern="0" spc="17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Range(Brix):0-20%Brix(Su</a:t>
                      </a:r>
                      <a:r>
                        <a:rPr sz="700" kern="0" spc="-1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gar)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121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0" baseline="94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94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Scale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Value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r>
                        <a:rPr sz="1000" b="1" kern="0" spc="6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r>
                        <a:rPr sz="1500" b="1" kern="0" spc="60" baseline="-697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.10%</a:t>
                      </a:r>
                      <a:endParaRPr sz="1500" baseline="-697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000" kern="0" spc="50" baseline="-104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10-30℃</a:t>
                      </a:r>
                      <a:endParaRPr sz="1000" baseline="-10417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86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indent="1066800" algn="l" rtl="0" eaLnBrk="0">
                        <a:lnSpc>
                          <a:spcPct val="90000"/>
                        </a:lnSpc>
                        <a:spcBef>
                          <a:spcPts val="76"/>
                        </a:spcBef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ATC Automati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 Temperature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ethod: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7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1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Prism</a:t>
                      </a:r>
                      <a:r>
                        <a:rPr sz="6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1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lass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Movement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700" b="1" kern="0" spc="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</a:t>
                      </a:r>
                      <a:r>
                        <a:rPr sz="700" b="1" kern="0" spc="-1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700" kern="0" spc="-1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copper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3000"/>
                        </a:lnSpc>
                        <a:spcBef>
                          <a:spcPts val="2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b="1" kern="0" spc="0" dirty="0">
                          <a:solidFill>
                            <a:srgbClr val="4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chrome</a:t>
                      </a:r>
                      <a:r>
                        <a:rPr sz="700" b="1" kern="0" spc="50" dirty="0">
                          <a:solidFill>
                            <a:srgbClr val="4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b="1" kern="0" spc="0" dirty="0">
                          <a:solidFill>
                            <a:srgbClr val="4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plated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144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0" baseline="33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000" kern="0" spc="0" baseline="33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1000" kern="0" spc="20" baseline="33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1000" kern="0" spc="0" baseline="33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1000" kern="0" spc="20" baseline="33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700" b="1" kern="0" spc="20" baseline="-808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φ40*190</a:t>
                      </a:r>
                      <a:endParaRPr sz="1700" baseline="-8089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6" name="textbox 326"/>
          <p:cNvSpPr/>
          <p:nvPr/>
        </p:nvSpPr>
        <p:spPr>
          <a:xfrm>
            <a:off x="3434340" y="5488819"/>
            <a:ext cx="2148839" cy="1866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Compensation</a:t>
            </a:r>
            <a:endParaRPr sz="500" dirty="0">
              <a:latin typeface="SimSun"/>
              <a:ea typeface="SimSun"/>
              <a:cs typeface="SimSun"/>
            </a:endParaRPr>
          </a:p>
          <a:p>
            <a:pPr marL="1854835" algn="l" rtl="0" eaLnBrk="0">
              <a:lnSpc>
                <a:spcPct val="70000"/>
              </a:lnSpc>
              <a:spcBef>
                <a:spcPts val="1026"/>
              </a:spcBef>
              <a:tabLst/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20℃</a:t>
            </a:r>
            <a:endParaRPr sz="900" dirty="0">
              <a:latin typeface="Times New Roman"/>
              <a:ea typeface="Times New Roman"/>
              <a:cs typeface="Times New Roman"/>
            </a:endParaRPr>
          </a:p>
          <a:p>
            <a:pPr marL="1588135" algn="l" rtl="0" eaLnBrk="0">
              <a:lnSpc>
                <a:spcPct val="80000"/>
              </a:lnSpc>
              <a:spcBef>
                <a:spcPts val="4"/>
              </a:spcBef>
              <a:tabLst/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</a:t>
            </a:r>
            <a:endParaRPr sz="9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588135" algn="l" rtl="0" eaLnBrk="0">
              <a:lnSpc>
                <a:spcPct val="80000"/>
              </a:lnSpc>
              <a:spcBef>
                <a:spcPts val="274"/>
              </a:spcBef>
              <a:tabLst/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15</a:t>
            </a:r>
            <a:endParaRPr sz="9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588135" algn="l" rtl="0" eaLnBrk="0">
              <a:lnSpc>
                <a:spcPct val="80000"/>
              </a:lnSpc>
              <a:spcBef>
                <a:spcPts val="274"/>
              </a:spcBef>
              <a:tabLst/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</a:t>
            </a:r>
            <a:endParaRPr sz="9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657985" algn="l" rtl="0" eaLnBrk="0">
              <a:lnSpc>
                <a:spcPct val="79000"/>
              </a:lnSpc>
              <a:spcBef>
                <a:spcPts val="279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</a:t>
            </a:r>
            <a:endParaRPr sz="9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651635" algn="l" rtl="0" eaLnBrk="0">
              <a:lnSpc>
                <a:spcPct val="80000"/>
              </a:lnSpc>
              <a:spcBef>
                <a:spcPts val="278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endParaRPr sz="9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30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5000"/>
              </a:lnSpc>
              <a:spcBef>
                <a:spcPts val="1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Brix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%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328" name="table 328"/>
          <p:cNvGraphicFramePr>
            <a:graphicFrameLocks noGrp="1"/>
          </p:cNvGraphicFramePr>
          <p:nvPr/>
        </p:nvGraphicFramePr>
        <p:xfrm>
          <a:off x="1470025" y="3448050"/>
          <a:ext cx="1962150" cy="768350"/>
        </p:xfrm>
        <a:graphic>
          <a:graphicData uri="http://schemas.openxmlformats.org/drawingml/2006/table">
            <a:tbl>
              <a:tblPr/>
              <a:tblGrid>
                <a:gridCol w="19621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9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0-20%Brix(sugar)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330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Refractometer/Cu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tting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0330" algn="l" rtl="0" eaLnBrk="0">
                        <a:lnSpc>
                          <a:spcPct val="78000"/>
                        </a:lnSpc>
                        <a:spcBef>
                          <a:spcPts val="235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Fluid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Concentration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ter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0" name="textbox 330"/>
          <p:cNvSpPr/>
          <p:nvPr/>
        </p:nvSpPr>
        <p:spPr>
          <a:xfrm>
            <a:off x="5632449" y="5780131"/>
            <a:ext cx="144145" cy="1405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</a:t>
            </a:r>
            <a:endParaRPr sz="9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272"/>
              </a:spcBef>
              <a:tabLst/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15</a:t>
            </a:r>
            <a:endParaRPr sz="9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280"/>
              </a:spcBef>
              <a:tabLst/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</a:t>
            </a:r>
            <a:endParaRPr sz="9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spcBef>
                <a:spcPts val="275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</a:t>
            </a:r>
            <a:endParaRPr sz="9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2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endParaRPr sz="9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picture 3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pic>
        <p:nvPicPr>
          <p:cNvPr id="334" name="picture 3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276600" y="2911475"/>
            <a:ext cx="2959100" cy="4432300"/>
          </a:xfrm>
          <a:prstGeom prst="rect">
            <a:avLst/>
          </a:prstGeom>
        </p:spPr>
      </p:pic>
      <p:graphicFrame>
        <p:nvGraphicFramePr>
          <p:cNvPr id="336" name="table 336"/>
          <p:cNvGraphicFramePr>
            <a:graphicFrameLocks noGrp="1"/>
          </p:cNvGraphicFramePr>
          <p:nvPr/>
        </p:nvGraphicFramePr>
        <p:xfrm>
          <a:off x="1470025" y="4489450"/>
          <a:ext cx="1930400" cy="2057400"/>
        </p:xfrm>
        <a:graphic>
          <a:graphicData uri="http://schemas.openxmlformats.org/drawingml/2006/table">
            <a:tbl>
              <a:tblPr/>
              <a:tblGrid>
                <a:gridCol w="805179"/>
                <a:gridCol w="1125219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700" kern="0" spc="17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Range(Brix):0-32%Brix(Su</a:t>
                      </a:r>
                      <a:r>
                        <a:rPr sz="700" kern="0" spc="-1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gar)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121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0" baseline="94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94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Scale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Value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r>
                        <a:rPr sz="1000" b="1" kern="0" spc="5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r>
                        <a:rPr sz="1500" b="1" kern="0" spc="50" baseline="-697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.20%</a:t>
                      </a:r>
                      <a:endParaRPr sz="1500" baseline="-697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000" kern="0" spc="50" baseline="-104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10-30℃</a:t>
                      </a:r>
                      <a:endParaRPr sz="1000" baseline="-10417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86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indent="1066800" algn="l" rtl="0" eaLnBrk="0">
                        <a:lnSpc>
                          <a:spcPct val="90000"/>
                        </a:lnSpc>
                        <a:spcBef>
                          <a:spcPts val="76"/>
                        </a:spcBef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ATC Automati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 Temperature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ethod: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7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1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Prism</a:t>
                      </a:r>
                      <a:r>
                        <a:rPr sz="6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1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lass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Movement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95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291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Pure</a:t>
                      </a:r>
                      <a:r>
                        <a:rPr sz="700" kern="0" spc="12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copper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8465" algn="l" rtl="0" eaLnBrk="0">
                        <a:lnSpc>
                          <a:spcPct val="93000"/>
                        </a:lnSpc>
                        <a:spcBef>
                          <a:spcPts val="77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3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chrome-plated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144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0" baseline="33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000" kern="0" spc="0" baseline="33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1000" kern="0" spc="20" baseline="33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1000" kern="0" spc="0" baseline="33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1000" kern="0" spc="20" baseline="33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700" b="1" kern="0" spc="20" baseline="-808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φ40*170</a:t>
                      </a:r>
                      <a:endParaRPr sz="1700" baseline="-8089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38" name="table 338"/>
          <p:cNvGraphicFramePr>
            <a:graphicFrameLocks noGrp="1"/>
          </p:cNvGraphicFramePr>
          <p:nvPr/>
        </p:nvGraphicFramePr>
        <p:xfrm>
          <a:off x="1470025" y="3448050"/>
          <a:ext cx="1962150" cy="768350"/>
        </p:xfrm>
        <a:graphic>
          <a:graphicData uri="http://schemas.openxmlformats.org/drawingml/2006/table">
            <a:tbl>
              <a:tblPr/>
              <a:tblGrid>
                <a:gridCol w="19621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9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0-32%Brix(sugar)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330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Refractometer/Cu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tting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0330" algn="l" rtl="0" eaLnBrk="0">
                        <a:lnSpc>
                          <a:spcPct val="78000"/>
                        </a:lnSpc>
                        <a:spcBef>
                          <a:spcPts val="235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Fluid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Concentration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ter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0" name="textbox 340"/>
          <p:cNvSpPr/>
          <p:nvPr/>
        </p:nvSpPr>
        <p:spPr>
          <a:xfrm>
            <a:off x="5308600" y="5657754"/>
            <a:ext cx="357504" cy="15671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67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20℃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marL="260350" algn="l" rtl="0" eaLnBrk="0">
              <a:lnSpc>
                <a:spcPct val="83000"/>
              </a:lnSpc>
              <a:spcBef>
                <a:spcPts val="159"/>
              </a:spcBef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59715" algn="l" rtl="0" eaLnBrk="0">
              <a:lnSpc>
                <a:spcPct val="83000"/>
              </a:lnSpc>
              <a:spcBef>
                <a:spcPts val="152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25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259715" algn="l" rtl="0" eaLnBrk="0">
              <a:lnSpc>
                <a:spcPct val="83000"/>
              </a:lnSpc>
              <a:spcBef>
                <a:spcPts val="1252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ct val="81000"/>
              </a:lnSpc>
              <a:spcBef>
                <a:spcPts val="1315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15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marL="259715" algn="l" rtl="0" eaLnBrk="0">
              <a:lnSpc>
                <a:spcPct val="83000"/>
              </a:lnSpc>
              <a:spcBef>
                <a:spcPts val="1106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260350" algn="l" rtl="0" eaLnBrk="0">
              <a:lnSpc>
                <a:spcPct val="82000"/>
              </a:lnSpc>
              <a:spcBef>
                <a:spcPts val="1058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100" dirty="0">
              <a:latin typeface="Arial"/>
              <a:ea typeface="Arial"/>
              <a:cs typeface="Arial"/>
            </a:endParaRPr>
          </a:p>
          <a:p>
            <a:pPr marL="260350" algn="l" rtl="0" eaLnBrk="0">
              <a:lnSpc>
                <a:spcPct val="81000"/>
              </a:lnSpc>
              <a:spcBef>
                <a:spcPts val="6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endParaRPr sz="7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42" name="textbox 342"/>
          <p:cNvSpPr/>
          <p:nvPr/>
        </p:nvSpPr>
        <p:spPr>
          <a:xfrm>
            <a:off x="5118099" y="5731605"/>
            <a:ext cx="115570" cy="14617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22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30</a:t>
            </a:r>
            <a:endParaRPr sz="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3000"/>
              </a:lnSpc>
              <a:spcBef>
                <a:spcPts val="1138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25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216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15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1000"/>
              </a:lnSpc>
              <a:spcBef>
                <a:spcPts val="970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marL="50800" algn="l" rtl="0" eaLnBrk="0">
              <a:lnSpc>
                <a:spcPct val="82000"/>
              </a:lnSpc>
              <a:spcBef>
                <a:spcPts val="912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ct val="83000"/>
              </a:lnSpc>
              <a:spcBef>
                <a:spcPts val="6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44" name="textbox 344"/>
          <p:cNvSpPr/>
          <p:nvPr/>
        </p:nvSpPr>
        <p:spPr>
          <a:xfrm>
            <a:off x="5270499" y="7210679"/>
            <a:ext cx="298450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Bix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%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346" name="textbox 346"/>
          <p:cNvSpPr/>
          <p:nvPr/>
        </p:nvSpPr>
        <p:spPr>
          <a:xfrm>
            <a:off x="3434340" y="5488819"/>
            <a:ext cx="442594" cy="908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Compensation</a:t>
            </a:r>
            <a:endParaRPr sz="5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3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pic>
        <p:nvPicPr>
          <p:cNvPr id="350" name="picture 3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276600" y="2911475"/>
            <a:ext cx="2959100" cy="4425950"/>
          </a:xfrm>
          <a:prstGeom prst="rect">
            <a:avLst/>
          </a:prstGeom>
        </p:spPr>
      </p:pic>
      <p:graphicFrame>
        <p:nvGraphicFramePr>
          <p:cNvPr id="352" name="table 352"/>
          <p:cNvGraphicFramePr>
            <a:graphicFrameLocks noGrp="1"/>
          </p:cNvGraphicFramePr>
          <p:nvPr/>
        </p:nvGraphicFramePr>
        <p:xfrm>
          <a:off x="1470025" y="4489450"/>
          <a:ext cx="1930400" cy="2057400"/>
        </p:xfrm>
        <a:graphic>
          <a:graphicData uri="http://schemas.openxmlformats.org/drawingml/2006/table">
            <a:tbl>
              <a:tblPr/>
              <a:tblGrid>
                <a:gridCol w="805179"/>
                <a:gridCol w="1125219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8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700" kern="0" spc="170" dirty="0">
                          <a:solidFill>
                            <a:srgbClr val="8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8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Range(Brix):0-50%Brix(Su</a:t>
                      </a:r>
                      <a:r>
                        <a:rPr sz="700" kern="0" spc="-10" dirty="0">
                          <a:solidFill>
                            <a:srgbClr val="8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gar)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121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0" baseline="94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94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Scale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Value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r>
                        <a:rPr sz="1000" b="1" kern="0" spc="5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r>
                        <a:rPr sz="1500" b="1" kern="0" spc="50" baseline="-697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.50%</a:t>
                      </a:r>
                      <a:endParaRPr sz="1500" baseline="-697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000" kern="0" spc="50" baseline="-104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10-30℃</a:t>
                      </a:r>
                      <a:endParaRPr sz="1000" baseline="-10417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86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indent="1066800" algn="l" rtl="0" eaLnBrk="0">
                        <a:lnSpc>
                          <a:spcPct val="90000"/>
                        </a:lnSpc>
                        <a:spcBef>
                          <a:spcPts val="76"/>
                        </a:spcBef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ATC Automati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 Temperature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ethod: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7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1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Prism</a:t>
                      </a:r>
                      <a:r>
                        <a:rPr sz="6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1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lass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Movement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95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291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Pure</a:t>
                      </a:r>
                      <a:r>
                        <a:rPr sz="700" kern="0" spc="12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copper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8465" algn="l" rtl="0" eaLnBrk="0">
                        <a:lnSpc>
                          <a:spcPct val="93000"/>
                        </a:lnSpc>
                        <a:spcBef>
                          <a:spcPts val="77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3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chrome-plated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144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0" baseline="33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000" kern="0" spc="0" baseline="33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1000" kern="0" spc="20" baseline="33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1000" kern="0" spc="0" baseline="33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1000" kern="0" spc="20" baseline="33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700" b="1" kern="0" spc="20" baseline="-808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φ40*150</a:t>
                      </a:r>
                      <a:endParaRPr sz="1700" baseline="-8089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4" name="textbox 354"/>
          <p:cNvSpPr/>
          <p:nvPr/>
        </p:nvSpPr>
        <p:spPr>
          <a:xfrm>
            <a:off x="3434340" y="5488819"/>
            <a:ext cx="1873250" cy="17646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Compensation</a:t>
            </a:r>
            <a:endParaRPr sz="500" dirty="0">
              <a:latin typeface="SimSun"/>
              <a:ea typeface="SimSun"/>
              <a:cs typeface="SimSun"/>
            </a:endParaRPr>
          </a:p>
          <a:p>
            <a:pPr marL="1759585" algn="l" rtl="0" eaLnBrk="0">
              <a:lnSpc>
                <a:spcPct val="82000"/>
              </a:lnSpc>
              <a:spcBef>
                <a:spcPts val="1141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50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753235" algn="l" rtl="0" eaLnBrk="0">
              <a:lnSpc>
                <a:spcPct val="77000"/>
              </a:lnSpc>
              <a:spcBef>
                <a:spcPts val="1157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45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ct val="77000"/>
              </a:lnSpc>
              <a:spcBef>
                <a:spcPts val="761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40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marL="1759585" algn="l" rtl="0" eaLnBrk="0">
              <a:lnSpc>
                <a:spcPct val="77000"/>
              </a:lnSpc>
              <a:spcBef>
                <a:spcPts val="661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35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marL="1759585" algn="l" rtl="0" eaLnBrk="0">
              <a:lnSpc>
                <a:spcPct val="82000"/>
              </a:lnSpc>
              <a:spcBef>
                <a:spcPts val="614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30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759585" algn="l" rtl="0" eaLnBrk="0">
              <a:lnSpc>
                <a:spcPct val="82000"/>
              </a:lnSpc>
              <a:spcBef>
                <a:spcPts val="510"/>
              </a:spcBef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25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759585" algn="l" rtl="0" eaLnBrk="0">
              <a:lnSpc>
                <a:spcPct val="82000"/>
              </a:lnSpc>
              <a:spcBef>
                <a:spcPts val="310"/>
              </a:spcBef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759585" algn="l" rtl="0" eaLnBrk="0">
              <a:lnSpc>
                <a:spcPct val="82000"/>
              </a:lnSpc>
              <a:spcBef>
                <a:spcPts val="360"/>
              </a:spcBef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15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759585" algn="l" rtl="0" eaLnBrk="0">
              <a:lnSpc>
                <a:spcPct val="82000"/>
              </a:lnSpc>
              <a:spcBef>
                <a:spcPts val="510"/>
              </a:spcBef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759585" algn="l" rtl="0" eaLnBrk="0">
              <a:lnSpc>
                <a:spcPct val="81000"/>
              </a:lnSpc>
              <a:spcBef>
                <a:spcPts val="17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74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759585" algn="l" rtl="0" eaLnBrk="0">
              <a:lnSpc>
                <a:spcPct val="82000"/>
              </a:lnSpc>
              <a:spcBef>
                <a:spcPts val="1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endParaRPr sz="600" dirty="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356" name="table 356"/>
          <p:cNvGraphicFramePr>
            <a:graphicFrameLocks noGrp="1"/>
          </p:cNvGraphicFramePr>
          <p:nvPr/>
        </p:nvGraphicFramePr>
        <p:xfrm>
          <a:off x="1470025" y="3448050"/>
          <a:ext cx="1962150" cy="768350"/>
        </p:xfrm>
        <a:graphic>
          <a:graphicData uri="http://schemas.openxmlformats.org/drawingml/2006/table">
            <a:tbl>
              <a:tblPr/>
              <a:tblGrid>
                <a:gridCol w="19621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9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0-50%Brix(sugar)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330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Refractometer/Cu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tting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0330" algn="l" rtl="0" eaLnBrk="0">
                        <a:lnSpc>
                          <a:spcPct val="78000"/>
                        </a:lnSpc>
                        <a:spcBef>
                          <a:spcPts val="235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Fluid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Concentration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ter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8" name="textbox 358"/>
          <p:cNvSpPr/>
          <p:nvPr/>
        </p:nvSpPr>
        <p:spPr>
          <a:xfrm>
            <a:off x="5327650" y="5609507"/>
            <a:ext cx="284479" cy="16503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51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20℃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70814" algn="l" rtl="0" eaLnBrk="0">
              <a:lnSpc>
                <a:spcPct val="82000"/>
              </a:lnSpc>
              <a:spcBef>
                <a:spcPts val="112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50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ct val="77000"/>
              </a:lnSpc>
              <a:spcBef>
                <a:spcPts val="1157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45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ct val="77000"/>
              </a:lnSpc>
              <a:spcBef>
                <a:spcPts val="761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40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marL="139700" algn="l" rtl="0" eaLnBrk="0">
              <a:lnSpc>
                <a:spcPct val="82000"/>
              </a:lnSpc>
              <a:spcBef>
                <a:spcPts val="714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35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71450" algn="l" rtl="0" eaLnBrk="0">
              <a:lnSpc>
                <a:spcPct val="82000"/>
              </a:lnSpc>
              <a:spcBef>
                <a:spcPts val="660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30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70814" algn="l" rtl="0" eaLnBrk="0">
              <a:lnSpc>
                <a:spcPct val="82000"/>
              </a:lnSpc>
              <a:spcBef>
                <a:spcPts val="560"/>
              </a:spcBef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25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70814" algn="l" rtl="0" eaLnBrk="0">
              <a:lnSpc>
                <a:spcPct val="82000"/>
              </a:lnSpc>
              <a:spcBef>
                <a:spcPts val="460"/>
              </a:spcBef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71450" algn="l" rtl="0" eaLnBrk="0">
              <a:lnSpc>
                <a:spcPct val="82000"/>
              </a:lnSpc>
              <a:spcBef>
                <a:spcPts val="410"/>
              </a:spcBef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15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71450" algn="l" rtl="0" eaLnBrk="0">
              <a:lnSpc>
                <a:spcPct val="82000"/>
              </a:lnSpc>
              <a:spcBef>
                <a:spcPts val="110"/>
              </a:spcBef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70814" algn="l" rtl="0" eaLnBrk="0">
              <a:lnSpc>
                <a:spcPct val="81000"/>
              </a:lnSpc>
              <a:spcBef>
                <a:spcPts val="267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74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71450" algn="l" rtl="0" eaLnBrk="0">
              <a:lnSpc>
                <a:spcPct val="82000"/>
              </a:lnSpc>
              <a:spcBef>
                <a:spcPts val="1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endParaRPr sz="6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60" name="textbox 360"/>
          <p:cNvSpPr/>
          <p:nvPr/>
        </p:nvSpPr>
        <p:spPr>
          <a:xfrm>
            <a:off x="5283199" y="7241209"/>
            <a:ext cx="170814" cy="1022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71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Brix</a:t>
            </a:r>
            <a:endParaRPr sz="6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picture 3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graphicFrame>
        <p:nvGraphicFramePr>
          <p:cNvPr id="364" name="table 364"/>
          <p:cNvGraphicFramePr>
            <a:graphicFrameLocks noGrp="1"/>
          </p:cNvGraphicFramePr>
          <p:nvPr/>
        </p:nvGraphicFramePr>
        <p:xfrm>
          <a:off x="1470025" y="4489450"/>
          <a:ext cx="1941195" cy="1466850"/>
        </p:xfrm>
        <a:graphic>
          <a:graphicData uri="http://schemas.openxmlformats.org/drawingml/2006/table">
            <a:tbl>
              <a:tblPr/>
              <a:tblGrid>
                <a:gridCol w="800734"/>
                <a:gridCol w="1140460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8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700" kern="0" spc="240" dirty="0">
                          <a:solidFill>
                            <a:srgbClr val="8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8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90" dirty="0">
                          <a:solidFill>
                            <a:srgbClr val="8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8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</a:t>
                      </a:r>
                      <a:r>
                        <a:rPr sz="700" kern="0" spc="90" dirty="0">
                          <a:solidFill>
                            <a:srgbClr val="8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):0-80%</a:t>
                      </a:r>
                      <a:r>
                        <a:rPr sz="700" kern="0" spc="0" dirty="0">
                          <a:solidFill>
                            <a:srgbClr val="8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</a:t>
                      </a:r>
                      <a:r>
                        <a:rPr sz="700" kern="0" spc="90" dirty="0">
                          <a:solidFill>
                            <a:srgbClr val="8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8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Sugar</a:t>
                      </a:r>
                      <a:r>
                        <a:rPr sz="700" kern="0" spc="90" dirty="0">
                          <a:solidFill>
                            <a:srgbClr val="8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6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Scale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Value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r>
                        <a:rPr sz="700" b="1" kern="0" spc="9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0.50%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125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600" kern="0" spc="-10" baseline="-19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Prism</a:t>
                      </a:r>
                      <a:r>
                        <a:rPr sz="10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kern="0" spc="-10" baseline="-19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</a:t>
                      </a:r>
                      <a:r>
                        <a:rPr sz="1600" kern="0" spc="-20" baseline="-19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ial: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500" b="1" kern="0" spc="-20" baseline="1186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-20" baseline="1186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glass</a:t>
                      </a:r>
                      <a:endParaRPr sz="1500" baseline="1186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Movement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95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1005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Pure</a:t>
                      </a:r>
                      <a:r>
                        <a:rPr sz="600" kern="0" spc="14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copper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4655" algn="l" rtl="0" eaLnBrk="0">
                        <a:lnSpc>
                          <a:spcPct val="99000"/>
                        </a:lnSpc>
                        <a:spcBef>
                          <a:spcPts val="9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308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chrome-plated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1100" kern="0" spc="3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Size(mm):</a:t>
                      </a: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φ40*145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66" name="table 366"/>
          <p:cNvGraphicFramePr>
            <a:graphicFrameLocks noGrp="1"/>
          </p:cNvGraphicFramePr>
          <p:nvPr/>
        </p:nvGraphicFramePr>
        <p:xfrm>
          <a:off x="1470025" y="3448050"/>
          <a:ext cx="1962150" cy="768350"/>
        </p:xfrm>
        <a:graphic>
          <a:graphicData uri="http://schemas.openxmlformats.org/drawingml/2006/table">
            <a:tbl>
              <a:tblPr/>
              <a:tblGrid>
                <a:gridCol w="19621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9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0-80%Brix(sugar)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330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Refractometer/Cu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tting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0330" algn="l" rtl="0" eaLnBrk="0">
                        <a:lnSpc>
                          <a:spcPct val="78000"/>
                        </a:lnSpc>
                        <a:spcBef>
                          <a:spcPts val="235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Fluid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Concentration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ter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8" name="textbox 368"/>
          <p:cNvSpPr/>
          <p:nvPr/>
        </p:nvSpPr>
        <p:spPr>
          <a:xfrm>
            <a:off x="5416550" y="5669489"/>
            <a:ext cx="157479" cy="140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9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83000"/>
              </a:lnSpc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76200" algn="l" rtl="0" eaLnBrk="0">
              <a:lnSpc>
                <a:spcPct val="83000"/>
              </a:lnSpc>
              <a:spcBef>
                <a:spcPts val="1001"/>
              </a:spcBef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76200" algn="l" rtl="0" eaLnBrk="0">
              <a:lnSpc>
                <a:spcPct val="83000"/>
              </a:lnSpc>
              <a:spcBef>
                <a:spcPts val="953"/>
              </a:spcBef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76200" algn="l" rtl="0" eaLnBrk="0">
              <a:lnSpc>
                <a:spcPct val="83000"/>
              </a:lnSpc>
              <a:spcBef>
                <a:spcPts val="1002"/>
              </a:spcBef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3000"/>
              </a:lnSpc>
              <a:spcBef>
                <a:spcPts val="1002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-40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76200" algn="l" rtl="0" eaLnBrk="0">
              <a:lnSpc>
                <a:spcPct val="83000"/>
              </a:lnSpc>
              <a:spcBef>
                <a:spcPts val="1002"/>
              </a:spcBef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75564" algn="l" rtl="0" eaLnBrk="0">
              <a:lnSpc>
                <a:spcPct val="83000"/>
              </a:lnSpc>
              <a:spcBef>
                <a:spcPts val="802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75564" algn="l" rtl="0" eaLnBrk="0">
              <a:lnSpc>
                <a:spcPct val="83000"/>
              </a:lnSpc>
              <a:spcBef>
                <a:spcPts val="1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70" name="textbox 370"/>
          <p:cNvSpPr/>
          <p:nvPr/>
        </p:nvSpPr>
        <p:spPr>
          <a:xfrm>
            <a:off x="5206999" y="5669489"/>
            <a:ext cx="116204" cy="139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9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3000"/>
              </a:lnSpc>
              <a:spcBef>
                <a:spcPts val="901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70-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3000"/>
              </a:lnSpc>
              <a:spcBef>
                <a:spcPts val="953"/>
              </a:spcBef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3000"/>
              </a:lnSpc>
              <a:spcBef>
                <a:spcPts val="1102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50-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3000"/>
              </a:lnSpc>
              <a:spcBef>
                <a:spcPts val="1002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3000"/>
              </a:lnSpc>
              <a:spcBef>
                <a:spcPts val="802"/>
              </a:spcBef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3000"/>
              </a:lnSpc>
              <a:spcBef>
                <a:spcPts val="1002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4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72" name="textbox 372"/>
          <p:cNvSpPr/>
          <p:nvPr/>
        </p:nvSpPr>
        <p:spPr>
          <a:xfrm>
            <a:off x="5207000" y="7161739"/>
            <a:ext cx="356870" cy="182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83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88900" algn="l" rtl="0" eaLnBrk="0">
              <a:lnSpc>
                <a:spcPts val="738"/>
              </a:lnSpc>
              <a:tabLst/>
            </a:pPr>
            <a:r>
              <a:rPr sz="800" kern="0" spc="0" baseline="11871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Brix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20" baseline="-11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%</a:t>
            </a:r>
            <a:endParaRPr sz="800" baseline="-115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picture 3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graphicFrame>
        <p:nvGraphicFramePr>
          <p:cNvPr id="376" name="table 376"/>
          <p:cNvGraphicFramePr>
            <a:graphicFrameLocks noGrp="1"/>
          </p:cNvGraphicFramePr>
          <p:nvPr/>
        </p:nvGraphicFramePr>
        <p:xfrm>
          <a:off x="1470025" y="4489450"/>
          <a:ext cx="1941830" cy="1466850"/>
        </p:xfrm>
        <a:graphic>
          <a:graphicData uri="http://schemas.openxmlformats.org/drawingml/2006/table">
            <a:tbl>
              <a:tblPr/>
              <a:tblGrid>
                <a:gridCol w="801369"/>
                <a:gridCol w="1140460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8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 range(Brix):0-90%Brix(s</a:t>
                      </a:r>
                      <a:r>
                        <a:rPr sz="800" kern="0" spc="-30" dirty="0">
                          <a:solidFill>
                            <a:srgbClr val="8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ugar)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6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Scale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Value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r>
                        <a:rPr sz="700" b="1" kern="0" spc="9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0.50%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99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0" baseline="199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Prism</a:t>
                      </a:r>
                      <a:r>
                        <a:rPr sz="7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0" baseline="199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</a:t>
                      </a:r>
                      <a:r>
                        <a:rPr sz="1200" kern="0" spc="90" baseline="199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1200" b="1" kern="0" spc="0" baseline="1067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0" baseline="1067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glass</a:t>
                      </a:r>
                      <a:endParaRPr sz="1200" baseline="1067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Movement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95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0369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Pure</a:t>
                      </a:r>
                      <a:r>
                        <a:rPr sz="600" kern="0" spc="14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copper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4019" algn="l" rtl="0" eaLnBrk="0">
                        <a:lnSpc>
                          <a:spcPct val="99000"/>
                        </a:lnSpc>
                        <a:spcBef>
                          <a:spcPts val="4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chrome-plated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0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Size(mm):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φ40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*145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78" name="table 378"/>
          <p:cNvGraphicFramePr>
            <a:graphicFrameLocks noGrp="1"/>
          </p:cNvGraphicFramePr>
          <p:nvPr/>
        </p:nvGraphicFramePr>
        <p:xfrm>
          <a:off x="1470025" y="3448050"/>
          <a:ext cx="1962150" cy="768350"/>
        </p:xfrm>
        <a:graphic>
          <a:graphicData uri="http://schemas.openxmlformats.org/drawingml/2006/table">
            <a:tbl>
              <a:tblPr/>
              <a:tblGrid>
                <a:gridCol w="19621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9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0-90%Brix(sugar)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330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Refractometer/Cu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tting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0330" algn="l" rtl="0" eaLnBrk="0">
                        <a:lnSpc>
                          <a:spcPct val="78000"/>
                        </a:lnSpc>
                        <a:spcBef>
                          <a:spcPts val="235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Fluid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Concentration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ter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0" name="textbox 380"/>
          <p:cNvSpPr/>
          <p:nvPr/>
        </p:nvSpPr>
        <p:spPr>
          <a:xfrm>
            <a:off x="5391150" y="5597588"/>
            <a:ext cx="152400" cy="1691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7150" algn="l" rtl="0" eaLnBrk="0">
              <a:lnSpc>
                <a:spcPct val="77000"/>
              </a:lnSpc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90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76200" algn="l" rtl="0" eaLnBrk="0">
              <a:lnSpc>
                <a:spcPct val="77000"/>
              </a:lnSpc>
              <a:spcBef>
                <a:spcPts val="939"/>
              </a:spcBef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57150" algn="l" rtl="0" eaLnBrk="0">
              <a:lnSpc>
                <a:spcPct val="77000"/>
              </a:lnSpc>
              <a:spcBef>
                <a:spcPts val="1037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9050" algn="l" rtl="0" eaLnBrk="0">
              <a:lnSpc>
                <a:spcPct val="77000"/>
              </a:lnSpc>
              <a:spcBef>
                <a:spcPts val="1089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-60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57150" algn="l" rtl="0" eaLnBrk="0">
              <a:lnSpc>
                <a:spcPct val="77000"/>
              </a:lnSpc>
              <a:spcBef>
                <a:spcPts val="738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-50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57150" algn="l" rtl="0" eaLnBrk="0">
              <a:lnSpc>
                <a:spcPct val="77000"/>
              </a:lnSpc>
              <a:spcBef>
                <a:spcPts val="888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-40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1138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-30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57150" algn="l" rtl="0" eaLnBrk="0">
              <a:lnSpc>
                <a:spcPct val="77000"/>
              </a:lnSpc>
              <a:spcBef>
                <a:spcPts val="838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-20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57150" algn="l" rtl="0" eaLnBrk="0">
              <a:lnSpc>
                <a:spcPct val="77000"/>
              </a:lnSpc>
              <a:spcBef>
                <a:spcPts val="888"/>
              </a:spcBef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00964" algn="l" rtl="0" eaLnBrk="0">
              <a:lnSpc>
                <a:spcPct val="77000"/>
              </a:lnSpc>
              <a:spcBef>
                <a:spcPts val="6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82" name="textbox 382"/>
          <p:cNvSpPr/>
          <p:nvPr/>
        </p:nvSpPr>
        <p:spPr>
          <a:xfrm>
            <a:off x="5213349" y="5603938"/>
            <a:ext cx="147320" cy="1684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90-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889"/>
              </a:spcBef>
              <a:tabLst/>
            </a:pP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987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889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60-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988"/>
              </a:spcBef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50-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938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40-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938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30-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988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20-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9000"/>
              </a:lnSpc>
              <a:spcBef>
                <a:spcPts val="880"/>
              </a:spcBef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10二</a:t>
            </a:r>
            <a:endParaRPr sz="500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spcBef>
                <a:spcPts val="2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84" name="textbox 384"/>
          <p:cNvSpPr/>
          <p:nvPr/>
        </p:nvSpPr>
        <p:spPr>
          <a:xfrm>
            <a:off x="5276850" y="7282878"/>
            <a:ext cx="215265" cy="1041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19"/>
              </a:lnSpc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Brix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%</a:t>
            </a:r>
            <a:endParaRPr sz="5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picture 3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pic>
        <p:nvPicPr>
          <p:cNvPr id="388" name="picture 3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16300" y="2898775"/>
            <a:ext cx="2774950" cy="4451350"/>
          </a:xfrm>
          <a:prstGeom prst="rect">
            <a:avLst/>
          </a:prstGeom>
        </p:spPr>
      </p:pic>
      <p:graphicFrame>
        <p:nvGraphicFramePr>
          <p:cNvPr id="390" name="table 390"/>
          <p:cNvGraphicFramePr>
            <a:graphicFrameLocks noGrp="1"/>
          </p:cNvGraphicFramePr>
          <p:nvPr/>
        </p:nvGraphicFramePr>
        <p:xfrm>
          <a:off x="1470025" y="4495800"/>
          <a:ext cx="1929765" cy="2590800"/>
        </p:xfrm>
        <a:graphic>
          <a:graphicData uri="http://schemas.openxmlformats.org/drawingml/2006/table">
            <a:tbl>
              <a:tblPr/>
              <a:tblGrid>
                <a:gridCol w="730884"/>
                <a:gridCol w="165100"/>
                <a:gridCol w="1033780"/>
              </a:tblGrid>
              <a:tr h="568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 range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5725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(Brix):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4455" algn="l" rtl="0" eaLnBrk="0">
                        <a:lnSpc>
                          <a:spcPct val="8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40B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</a:t>
                      </a:r>
                      <a:r>
                        <a:rPr sz="900" kern="0" spc="40" dirty="0">
                          <a:solidFill>
                            <a:srgbClr val="40B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:58-90%</a:t>
                      </a:r>
                      <a:r>
                        <a:rPr sz="900" kern="0" spc="0" dirty="0">
                          <a:solidFill>
                            <a:srgbClr val="40B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90855" algn="l" rtl="0" eaLnBrk="0">
                        <a:lnSpc>
                          <a:spcPts val="795"/>
                        </a:lnSpc>
                        <a:spcBef>
                          <a:spcPts val="176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50B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Baum</a:t>
                      </a:r>
                      <a:r>
                        <a:rPr sz="600" kern="0" spc="30" dirty="0">
                          <a:solidFill>
                            <a:srgbClr val="50B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é:38-43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00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50A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Moisture</a:t>
                      </a:r>
                      <a:r>
                        <a:rPr sz="600" kern="0" spc="60" dirty="0">
                          <a:solidFill>
                            <a:srgbClr val="50A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50A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Content</a:t>
                      </a:r>
                      <a:r>
                        <a:rPr sz="600" kern="0" spc="130" dirty="0">
                          <a:solidFill>
                            <a:srgbClr val="50A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50A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10-33%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8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5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indent="-6350" algn="l" rtl="0" eaLnBrk="0">
                        <a:lnSpc>
                          <a:spcPct val="134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 Scale Value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(Brix):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005" algn="l" rtl="0" eaLnBrk="0">
                        <a:lnSpc>
                          <a:spcPts val="66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50A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</a:t>
                      </a:r>
                      <a:r>
                        <a:rPr sz="900" kern="0" spc="50" dirty="0">
                          <a:solidFill>
                            <a:srgbClr val="50A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:0.2%</a:t>
                      </a:r>
                      <a:r>
                        <a:rPr sz="900" kern="0" spc="0" dirty="0">
                          <a:solidFill>
                            <a:srgbClr val="50A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70204" algn="l" rtl="0" eaLnBrk="0">
                        <a:lnSpc>
                          <a:spcPts val="1144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50A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Baum</a:t>
                      </a:r>
                      <a:r>
                        <a:rPr sz="600" kern="0" spc="30" dirty="0">
                          <a:solidFill>
                            <a:srgbClr val="50A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é:0.25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005" algn="l" rtl="0" eaLnBrk="0">
                        <a:lnSpc>
                          <a:spcPts val="795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509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Moisture content:1%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-1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1000" b="1" kern="0" spc="-10" baseline="-104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10-30℃</a:t>
                      </a:r>
                      <a:endParaRPr sz="1000" baseline="-10417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r>
                        <a:rPr sz="6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7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                  ATC Automatic Temp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75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Prism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       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Movement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95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6575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Pure</a:t>
                      </a:r>
                      <a:r>
                        <a:rPr sz="600" kern="0" spc="9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copper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54025" algn="l" rtl="0" eaLnBrk="0">
                        <a:lnSpc>
                          <a:spcPct val="99000"/>
                        </a:lnSpc>
                        <a:spcBef>
                          <a:spcPts val="9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3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chrome-plated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149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-10" baseline="3998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000" kern="0" spc="-10" baseline="3998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Size(mm):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700" b="1" kern="0" spc="-10" baseline="-711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φ40*145</a:t>
                      </a:r>
                      <a:endParaRPr sz="1700" baseline="-7119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92" name="table 392"/>
          <p:cNvGraphicFramePr>
            <a:graphicFrameLocks noGrp="1"/>
          </p:cNvGraphicFramePr>
          <p:nvPr/>
        </p:nvGraphicFramePr>
        <p:xfrm>
          <a:off x="1476375" y="3454400"/>
          <a:ext cx="1959609" cy="768350"/>
        </p:xfrm>
        <a:graphic>
          <a:graphicData uri="http://schemas.openxmlformats.org/drawingml/2006/table">
            <a:tbl>
              <a:tblPr/>
              <a:tblGrid>
                <a:gridCol w="195961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8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58-90%Brix(Hone</a:t>
                      </a:r>
                      <a:r>
                        <a:rPr sz="18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y)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9379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Honey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Hydrometer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94" name="textbox 394"/>
          <p:cNvSpPr/>
          <p:nvPr/>
        </p:nvSpPr>
        <p:spPr>
          <a:xfrm>
            <a:off x="5321299" y="5663755"/>
            <a:ext cx="225425" cy="1663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400" kern="0" spc="20" dirty="0">
                <a:solidFill>
                  <a:srgbClr val="4080C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Brix%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14300" algn="l" rtl="0" eaLnBrk="0">
              <a:lnSpc>
                <a:spcPct val="84000"/>
              </a:lnSpc>
              <a:spcBef>
                <a:spcPts val="502"/>
              </a:spcBef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90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14300" algn="l" rtl="0" eaLnBrk="0">
              <a:lnSpc>
                <a:spcPct val="84000"/>
              </a:lnSpc>
              <a:spcBef>
                <a:spcPts val="598"/>
              </a:spcBef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88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14300" algn="l" rtl="0" eaLnBrk="0">
              <a:lnSpc>
                <a:spcPct val="84000"/>
              </a:lnSpc>
              <a:spcBef>
                <a:spcPts val="597"/>
              </a:spcBef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86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ct val="87000"/>
              </a:lnSpc>
              <a:spcBef>
                <a:spcPts val="369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-84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14300" algn="l" rtl="0" eaLnBrk="0">
              <a:lnSpc>
                <a:spcPct val="84000"/>
              </a:lnSpc>
              <a:spcBef>
                <a:spcPts val="401"/>
              </a:spcBef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82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14300" algn="l" rtl="0" eaLnBrk="0">
              <a:lnSpc>
                <a:spcPct val="84000"/>
              </a:lnSpc>
              <a:spcBef>
                <a:spcPts val="397"/>
              </a:spcBef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-80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14300" algn="l" rtl="0" eaLnBrk="0">
              <a:lnSpc>
                <a:spcPct val="84000"/>
              </a:lnSpc>
              <a:spcBef>
                <a:spcPts val="346"/>
              </a:spcBef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78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14300" algn="l" rtl="0" eaLnBrk="0">
              <a:lnSpc>
                <a:spcPct val="84000"/>
              </a:lnSpc>
              <a:spcBef>
                <a:spcPts val="397"/>
              </a:spcBef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76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14300" algn="l" rtl="0" eaLnBrk="0">
              <a:lnSpc>
                <a:spcPct val="84000"/>
              </a:lnSpc>
              <a:spcBef>
                <a:spcPts val="297"/>
              </a:spcBef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74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0650" algn="l" rtl="0" eaLnBrk="0">
              <a:lnSpc>
                <a:spcPct val="91000"/>
              </a:lnSpc>
              <a:spcBef>
                <a:spcPts val="3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72</a:t>
            </a:r>
            <a:endParaRPr sz="600" dirty="0">
              <a:latin typeface="SimSun"/>
              <a:ea typeface="SimSun"/>
              <a:cs typeface="SimSun"/>
            </a:endParaRPr>
          </a:p>
          <a:p>
            <a:pPr marL="120650" algn="l" rtl="0" eaLnBrk="0">
              <a:lnSpc>
                <a:spcPct val="85000"/>
              </a:lnSpc>
              <a:spcBef>
                <a:spcPts val="2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70</a:t>
            </a:r>
            <a:endParaRPr sz="700" dirty="0">
              <a:latin typeface="SimSun"/>
              <a:ea typeface="SimSun"/>
              <a:cs typeface="SimSun"/>
            </a:endParaRPr>
          </a:p>
          <a:p>
            <a:pPr marL="120650" algn="l" rtl="0" eaLnBrk="0">
              <a:lnSpc>
                <a:spcPct val="79000"/>
              </a:lnSpc>
              <a:spcBef>
                <a:spcPts val="11"/>
              </a:spcBef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6B 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66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64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62</a:t>
            </a:r>
            <a:endParaRPr sz="500" dirty="0">
              <a:latin typeface="SimSun"/>
              <a:ea typeface="SimSun"/>
              <a:cs typeface="SimSun"/>
            </a:endParaRPr>
          </a:p>
          <a:p>
            <a:pPr marL="120650" algn="l" rtl="0" eaLnBrk="0">
              <a:lnSpc>
                <a:spcPts val="872"/>
              </a:lnSpc>
              <a:spcBef>
                <a:spcPts val="198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8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396" name="textbox 396"/>
          <p:cNvSpPr/>
          <p:nvPr/>
        </p:nvSpPr>
        <p:spPr>
          <a:xfrm>
            <a:off x="5645150" y="5791727"/>
            <a:ext cx="275590" cy="8851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62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400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WATER%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32714" algn="l" rtl="0" eaLnBrk="0">
              <a:lnSpc>
                <a:spcPct val="84000"/>
              </a:lnSpc>
              <a:spcBef>
                <a:spcPts val="202"/>
              </a:spcBef>
              <a:tabLst/>
            </a:pPr>
            <a:r>
              <a:rPr sz="400" kern="0" spc="0" dirty="0">
                <a:solidFill>
                  <a:srgbClr val="1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10:0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32714" algn="l" rtl="0" eaLnBrk="0">
              <a:lnSpc>
                <a:spcPct val="84000"/>
              </a:lnSpc>
              <a:spcBef>
                <a:spcPts val="147"/>
              </a:spcBef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11.0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32714" algn="l" rtl="0" eaLnBrk="0">
              <a:lnSpc>
                <a:spcPct val="84000"/>
              </a:lnSpc>
              <a:spcBef>
                <a:spcPts val="197"/>
              </a:spcBef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12.0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01600" algn="l" rtl="0" eaLnBrk="0">
              <a:lnSpc>
                <a:spcPct val="84000"/>
              </a:lnSpc>
              <a:spcBef>
                <a:spcPts val="47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—19.0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32714" algn="l" rtl="0" eaLnBrk="0">
              <a:lnSpc>
                <a:spcPct val="84000"/>
              </a:lnSpc>
              <a:spcBef>
                <a:spcPts val="47"/>
              </a:spcBef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14.0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32714" algn="l" rtl="0" eaLnBrk="0">
              <a:lnSpc>
                <a:spcPct val="84000"/>
              </a:lnSpc>
              <a:spcBef>
                <a:spcPts val="47"/>
              </a:spcBef>
              <a:tabLst/>
            </a:pPr>
            <a:r>
              <a:rPr sz="400" kern="0" spc="0" dirty="0">
                <a:solidFill>
                  <a:srgbClr val="10203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15.0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32714" algn="l" rtl="0" eaLnBrk="0">
              <a:lnSpc>
                <a:spcPct val="89000"/>
              </a:lnSpc>
              <a:spcBef>
                <a:spcPts val="41"/>
              </a:spcBef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16.0    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2.0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19.7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19.2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33350" algn="l" rtl="0" eaLnBrk="0">
              <a:lnSpc>
                <a:spcPts val="306"/>
              </a:lnSpc>
              <a:spcBef>
                <a:spcPts val="46"/>
              </a:spcBef>
              <a:tabLst/>
            </a:pPr>
            <a:r>
              <a:rPr sz="400" kern="0" spc="10" dirty="0">
                <a:solidFill>
                  <a:srgbClr val="608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202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33350" algn="l" rtl="0" eaLnBrk="0">
              <a:lnSpc>
                <a:spcPct val="82000"/>
              </a:lnSpc>
              <a:spcBef>
                <a:spcPts val="4"/>
              </a:spcBef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21.2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33350" algn="l" rtl="0" eaLnBrk="0">
              <a:lnSpc>
                <a:spcPts val="310"/>
              </a:lnSpc>
              <a:spcBef>
                <a:spcPts val="45"/>
              </a:spcBef>
              <a:tabLst/>
            </a:pPr>
            <a:r>
              <a:rPr sz="400" kern="0" spc="10" dirty="0">
                <a:solidFill>
                  <a:srgbClr val="508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22.3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33350" algn="l" rtl="0" eaLnBrk="0">
              <a:lnSpc>
                <a:spcPct val="83000"/>
              </a:lnSpc>
              <a:spcBef>
                <a:spcPts val="2"/>
              </a:spcBef>
              <a:tabLst/>
            </a:pPr>
            <a:r>
              <a:rPr sz="400" kern="0" spc="0" dirty="0">
                <a:solidFill>
                  <a:srgbClr val="3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98" name="textbox 398"/>
          <p:cNvSpPr/>
          <p:nvPr/>
        </p:nvSpPr>
        <p:spPr>
          <a:xfrm>
            <a:off x="4908549" y="6103562"/>
            <a:ext cx="164464" cy="7505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19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7150" algn="l" rtl="0" eaLnBrk="0">
              <a:lnSpc>
                <a:spcPct val="84000"/>
              </a:lnSpc>
              <a:tabLst/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20C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44450" algn="l" rtl="0" eaLnBrk="0">
              <a:lnSpc>
                <a:spcPct val="81000"/>
              </a:lnSpc>
              <a:spcBef>
                <a:spcPts val="40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278"/>
              </a:spcBef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43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4000"/>
              </a:lnSpc>
              <a:spcBef>
                <a:spcPts val="502"/>
              </a:spcBef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42-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4000"/>
              </a:lnSpc>
              <a:spcBef>
                <a:spcPts val="397"/>
              </a:spcBef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41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9050" algn="l" rtl="0" eaLnBrk="0">
              <a:lnSpc>
                <a:spcPct val="90000"/>
              </a:lnSpc>
              <a:spcBef>
                <a:spcPts val="48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40</a:t>
            </a:r>
            <a:endParaRPr sz="600" dirty="0">
              <a:latin typeface="SimSun"/>
              <a:ea typeface="SimSun"/>
              <a:cs typeface="SimSun"/>
            </a:endParaRPr>
          </a:p>
          <a:p>
            <a:pPr marL="19050" algn="l" rtl="0" eaLnBrk="0">
              <a:lnSpc>
                <a:spcPct val="97000"/>
              </a:lnSpc>
              <a:spcBef>
                <a:spcPts val="2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39</a:t>
            </a:r>
            <a:endParaRPr sz="600" dirty="0">
              <a:latin typeface="SimSun"/>
              <a:ea typeface="SimSun"/>
              <a:cs typeface="SimSun"/>
            </a:endParaRPr>
          </a:p>
          <a:p>
            <a:pPr marL="19050" algn="l" rtl="0" eaLnBrk="0">
              <a:lnSpc>
                <a:spcPts val="798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38</a:t>
            </a:r>
            <a:endParaRPr sz="6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picture 4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graphicFrame>
        <p:nvGraphicFramePr>
          <p:cNvPr id="402" name="table 402"/>
          <p:cNvGraphicFramePr>
            <a:graphicFrameLocks noGrp="1"/>
          </p:cNvGraphicFramePr>
          <p:nvPr/>
        </p:nvGraphicFramePr>
        <p:xfrm>
          <a:off x="1470025" y="4489450"/>
          <a:ext cx="1930400" cy="2057400"/>
        </p:xfrm>
        <a:graphic>
          <a:graphicData uri="http://schemas.openxmlformats.org/drawingml/2006/table">
            <a:tbl>
              <a:tblPr/>
              <a:tblGrid>
                <a:gridCol w="1019175"/>
                <a:gridCol w="911225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5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85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0350" algn="l" rtl="0" eaLnBrk="0">
                        <a:lnSpc>
                          <a:spcPts val="79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0-28%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scal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5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value: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2100" algn="l" rtl="0" eaLnBrk="0">
                        <a:lnSpc>
                          <a:spcPts val="79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0.2%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9000"/>
                        </a:lnSpc>
                        <a:spcBef>
                          <a:spcPts val="90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r>
                        <a:rPr sz="6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8600" algn="l" rtl="0" eaLnBrk="0">
                        <a:lnSpc>
                          <a:spcPts val="79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10-30℃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r>
                        <a:rPr sz="6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0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ATC Automatic T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emperature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795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Prism</a:t>
                      </a:r>
                      <a:r>
                        <a:rPr sz="6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7485" algn="l" rtl="0" eaLnBrk="0">
                        <a:lnSpc>
                          <a:spcPct val="9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Movement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95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1934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8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Pure</a:t>
                      </a:r>
                      <a:r>
                        <a:rPr sz="600" kern="0" spc="90" dirty="0">
                          <a:solidFill>
                            <a:srgbClr val="8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8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copper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10184" algn="l" rtl="0" eaLnBrk="0">
                        <a:lnSpc>
                          <a:spcPct val="99000"/>
                        </a:lnSpc>
                        <a:spcBef>
                          <a:spcPts val="9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8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chrome-plated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74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Size(mm):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ts val="7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φ40*170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04" name="table 404"/>
          <p:cNvGraphicFramePr>
            <a:graphicFrameLocks noGrp="1"/>
          </p:cNvGraphicFramePr>
          <p:nvPr/>
        </p:nvGraphicFramePr>
        <p:xfrm>
          <a:off x="1470025" y="3454400"/>
          <a:ext cx="1917700" cy="768350"/>
        </p:xfrm>
        <a:graphic>
          <a:graphicData uri="http://schemas.openxmlformats.org/drawingml/2006/table">
            <a:tbl>
              <a:tblPr/>
              <a:tblGrid>
                <a:gridCol w="191770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4834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3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0-28%</a:t>
                      </a:r>
                      <a:endParaRPr sz="2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2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729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Food-grade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salinity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06" name="textbox 406"/>
          <p:cNvSpPr/>
          <p:nvPr/>
        </p:nvSpPr>
        <p:spPr>
          <a:xfrm>
            <a:off x="1428750" y="2890837"/>
            <a:ext cx="109601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9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kern="0" spc="0" dirty="0">
                <a:solidFill>
                  <a:srgbClr val="3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LICHEN</a:t>
            </a:r>
            <a:r>
              <a:rPr sz="1100" kern="0" spc="60" dirty="0">
                <a:solidFill>
                  <a:srgbClr val="3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0" dirty="0">
                <a:solidFill>
                  <a:srgbClr val="3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Lichen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408" name="textbox 408"/>
          <p:cNvSpPr/>
          <p:nvPr/>
        </p:nvSpPr>
        <p:spPr>
          <a:xfrm>
            <a:off x="3424618" y="5481383"/>
            <a:ext cx="404495" cy="85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7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Compensat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ion</a:t>
            </a:r>
            <a:endParaRPr sz="5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picture 4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pic>
        <p:nvPicPr>
          <p:cNvPr id="412" name="picture 4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90900" y="3057525"/>
            <a:ext cx="2863850" cy="4286250"/>
          </a:xfrm>
          <a:prstGeom prst="rect">
            <a:avLst/>
          </a:prstGeom>
        </p:spPr>
      </p:pic>
      <p:graphicFrame>
        <p:nvGraphicFramePr>
          <p:cNvPr id="414" name="table 414"/>
          <p:cNvGraphicFramePr>
            <a:graphicFrameLocks noGrp="1"/>
          </p:cNvGraphicFramePr>
          <p:nvPr/>
        </p:nvGraphicFramePr>
        <p:xfrm>
          <a:off x="1470025" y="4489450"/>
          <a:ext cx="1924050" cy="2057400"/>
        </p:xfrm>
        <a:graphic>
          <a:graphicData uri="http://schemas.openxmlformats.org/drawingml/2006/table">
            <a:tbl>
              <a:tblPr/>
              <a:tblGrid>
                <a:gridCol w="805179"/>
                <a:gridCol w="1118869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3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0" baseline="1738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</a:t>
                      </a:r>
                      <a:r>
                        <a:rPr sz="1000" kern="0" spc="0" baseline="-3445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0-100</a:t>
                      </a:r>
                      <a:r>
                        <a:rPr sz="1000" kern="0" spc="-10" baseline="-3445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%o</a:t>
                      </a:r>
                      <a:endParaRPr sz="1000" baseline="-3445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466"/>
                        </a:lnSpc>
                        <a:spcBef>
                          <a:spcPts val="157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79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-10" baseline="573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baseline="573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scale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</a:t>
                      </a:r>
                      <a:r>
                        <a:rPr sz="1000" kern="0" spc="-10" baseline="-9892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1%0</a:t>
                      </a:r>
                      <a:endParaRPr sz="1000" baseline="-9892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46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value: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000" kern="0" spc="-10" baseline="-104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10-30℃</a:t>
                      </a:r>
                      <a:endParaRPr sz="1000" baseline="-10417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6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r>
                        <a:rPr sz="6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              ATC Automatic Temperatu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5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r>
                        <a:rPr sz="6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method: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0" baseline="-373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Prism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-373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000" b="1" kern="0" spc="0" baseline="1189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</a:t>
                      </a:r>
                      <a:r>
                        <a:rPr sz="1000" b="1" kern="0" spc="-10" baseline="1189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cal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baseline="1189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glass</a:t>
                      </a:r>
                      <a:endParaRPr sz="1000" baseline="1189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Movement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95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5930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Pure</a:t>
                      </a:r>
                      <a:r>
                        <a:rPr sz="600" kern="0" spc="9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copper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7830" algn="l" rtl="0" eaLnBrk="0">
                        <a:lnSpc>
                          <a:spcPct val="99000"/>
                        </a:lnSpc>
                        <a:spcBef>
                          <a:spcPts val="9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4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chrome-plated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77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φ40*195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16" name="table 416"/>
          <p:cNvGraphicFramePr>
            <a:graphicFrameLocks noGrp="1"/>
          </p:cNvGraphicFramePr>
          <p:nvPr/>
        </p:nvGraphicFramePr>
        <p:xfrm>
          <a:off x="1470025" y="3454400"/>
          <a:ext cx="1917700" cy="768350"/>
        </p:xfrm>
        <a:graphic>
          <a:graphicData uri="http://schemas.openxmlformats.org/drawingml/2006/table">
            <a:tbl>
              <a:tblPr/>
              <a:tblGrid>
                <a:gridCol w="191770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4984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3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0-100%</a:t>
                      </a:r>
                      <a:endParaRPr sz="2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1295" indent="-75564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12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Sea</a:t>
                      </a: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aquac</a:t>
                      </a:r>
                      <a:r>
                        <a:rPr sz="12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ulture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2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salinity</a:t>
                      </a:r>
                      <a:r>
                        <a:rPr sz="12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meter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18" name="textbox 418"/>
          <p:cNvSpPr/>
          <p:nvPr/>
        </p:nvSpPr>
        <p:spPr>
          <a:xfrm>
            <a:off x="4819650" y="5879579"/>
            <a:ext cx="280034" cy="12306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38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1.070</a:t>
            </a:r>
            <a:endParaRPr sz="9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91000"/>
              </a:lnSpc>
              <a:spcBef>
                <a:spcPts val="426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1.060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1.050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114000"/>
              </a:lnSpc>
              <a:spcBef>
                <a:spcPts val="439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1.040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1.030   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1.020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1.010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1.000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spcBef>
                <a:spcPts val="4"/>
              </a:spcBef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d38</a:t>
            </a:r>
            <a:endParaRPr sz="7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20" name="textbox 420"/>
          <p:cNvSpPr/>
          <p:nvPr/>
        </p:nvSpPr>
        <p:spPr>
          <a:xfrm>
            <a:off x="5708649" y="5829585"/>
            <a:ext cx="157479" cy="1289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1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100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1000"/>
              </a:lnSpc>
              <a:spcBef>
                <a:spcPts val="970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80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1000"/>
              </a:lnSpc>
              <a:spcBef>
                <a:spcPts val="870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60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1000"/>
              </a:lnSpc>
              <a:spcBef>
                <a:spcPts val="920"/>
              </a:spcBef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40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1000"/>
              </a:lnSpc>
              <a:spcBef>
                <a:spcPts val="970"/>
              </a:spcBef>
              <a:tabLst/>
            </a:pPr>
            <a:r>
              <a:rPr sz="700" kern="0" spc="10" dirty="0">
                <a:solidFill>
                  <a:srgbClr val="10203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marL="63500" algn="l" rtl="0" eaLnBrk="0">
              <a:lnSpc>
                <a:spcPct val="81000"/>
              </a:lnSpc>
              <a:spcBef>
                <a:spcPts val="1070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ts val="922"/>
              </a:lnSpc>
              <a:spcBef>
                <a:spcPts val="146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%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422" name="textbox 422"/>
          <p:cNvSpPr/>
          <p:nvPr/>
        </p:nvSpPr>
        <p:spPr>
          <a:xfrm>
            <a:off x="5175250" y="6965854"/>
            <a:ext cx="444500" cy="265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67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14300" algn="l" rtl="0" eaLnBrk="0">
              <a:lnSpc>
                <a:spcPct val="81000"/>
              </a:lnSpc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20℃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1"/>
              </a:spcBef>
              <a:tabLst/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SALINITY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picture 4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pic>
        <p:nvPicPr>
          <p:cNvPr id="426" name="picture 4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41700" y="3203575"/>
            <a:ext cx="2819400" cy="4133850"/>
          </a:xfrm>
          <a:prstGeom prst="rect">
            <a:avLst/>
          </a:prstGeom>
        </p:spPr>
      </p:pic>
      <p:graphicFrame>
        <p:nvGraphicFramePr>
          <p:cNvPr id="428" name="table 428"/>
          <p:cNvGraphicFramePr>
            <a:graphicFrameLocks noGrp="1"/>
          </p:cNvGraphicFramePr>
          <p:nvPr/>
        </p:nvGraphicFramePr>
        <p:xfrm>
          <a:off x="1470025" y="4489450"/>
          <a:ext cx="1924050" cy="2057400"/>
        </p:xfrm>
        <a:graphic>
          <a:graphicData uri="http://schemas.openxmlformats.org/drawingml/2006/table">
            <a:tbl>
              <a:tblPr/>
              <a:tblGrid>
                <a:gridCol w="640715"/>
                <a:gridCol w="1283335"/>
              </a:tblGrid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69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875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053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4959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40B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Alcohol:0-25</a:t>
                      </a:r>
                      <a:r>
                        <a:rPr sz="700" kern="0" spc="-10" dirty="0">
                          <a:solidFill>
                            <a:srgbClr val="40B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%,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6059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Sugar content:0-40</a:t>
                      </a:r>
                      <a:r>
                        <a:rPr sz="700" kern="0" spc="-1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%Brix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94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0" baseline="1031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</a:t>
                      </a:r>
                      <a:r>
                        <a:rPr sz="6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1031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scale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</a:t>
                      </a:r>
                      <a:r>
                        <a:rPr sz="1000" b="1" kern="0" spc="60" baseline="-10518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0.2%</a:t>
                      </a:r>
                      <a:endParaRPr sz="1000" baseline="-10518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77000"/>
                        </a:lnSpc>
                        <a:spcBef>
                          <a:spcPts val="8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value: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1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0" baseline="1028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000" kern="0" spc="50" baseline="-53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10-30℃</a:t>
                      </a:r>
                      <a:endParaRPr sz="1000" baseline="-5343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75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0" baseline="57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900" kern="0" spc="-10" baseline="-57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ATC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baseline="-57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Automatie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baseline="-57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900" baseline="-5787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r>
                        <a:rPr sz="6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method: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900" kern="0" spc="0" baseline="-57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</a:t>
                      </a:r>
                      <a:r>
                        <a:rPr sz="900" kern="0" spc="-10" baseline="-57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</a:t>
                      </a:r>
                      <a:endParaRPr sz="900" baseline="-5787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Prism</a:t>
                      </a:r>
                      <a:r>
                        <a:rPr sz="7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ptical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Movement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95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9430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Pure</a:t>
                      </a:r>
                      <a:r>
                        <a:rPr sz="700" kern="0" spc="13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b="1" kern="0" spc="-2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copper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68630" algn="l" rtl="0" eaLnBrk="0">
                        <a:lnSpc>
                          <a:spcPct val="93000"/>
                        </a:lnSpc>
                        <a:spcBef>
                          <a:spcPts val="127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3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chrome-plated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       size(mm):φ40*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30" name="table 430"/>
          <p:cNvGraphicFramePr>
            <a:graphicFrameLocks noGrp="1"/>
          </p:cNvGraphicFramePr>
          <p:nvPr/>
        </p:nvGraphicFramePr>
        <p:xfrm>
          <a:off x="1476375" y="3454400"/>
          <a:ext cx="1917700" cy="762000"/>
        </p:xfrm>
        <a:graphic>
          <a:graphicData uri="http://schemas.openxmlformats.org/drawingml/2006/table">
            <a:tbl>
              <a:tblPr/>
              <a:tblGrid>
                <a:gridCol w="191770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4834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3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0-25%</a:t>
                      </a:r>
                      <a:endParaRPr sz="2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8644" algn="l" rtl="0" eaLnBrk="0">
                        <a:lnSpc>
                          <a:spcPts val="1122"/>
                        </a:lnSpc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Alcohol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5745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(Wine,with</a:t>
                      </a:r>
                      <a:r>
                        <a:rPr sz="9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sugar</a:t>
                      </a:r>
                      <a:r>
                        <a:rPr sz="9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content)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2" name="textbox 432"/>
          <p:cNvSpPr/>
          <p:nvPr/>
        </p:nvSpPr>
        <p:spPr>
          <a:xfrm>
            <a:off x="5505449" y="5654478"/>
            <a:ext cx="543559" cy="13214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6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ct val="80000"/>
              </a:lnSpc>
              <a:tabLst/>
            </a:pPr>
            <a:r>
              <a:rPr sz="1100" kern="0" spc="0" dirty="0">
                <a:solidFill>
                  <a:srgbClr val="00102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25</a:t>
            </a:r>
            <a:endParaRPr sz="11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3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ct val="77000"/>
              </a:lnSpc>
              <a:spcBef>
                <a:spcPts val="249"/>
              </a:spcBef>
              <a:tabLst/>
            </a:pP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-20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ct val="77000"/>
              </a:lnSpc>
              <a:spcBef>
                <a:spcPts val="247"/>
              </a:spcBef>
              <a:tabLst/>
            </a:pPr>
            <a:r>
              <a:rPr sz="800" kern="0" spc="-30" dirty="0">
                <a:solidFill>
                  <a:srgbClr val="203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15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ct val="87000"/>
              </a:lnSpc>
              <a:spcBef>
                <a:spcPts val="159"/>
              </a:spcBef>
              <a:tabLst/>
            </a:pPr>
            <a:r>
              <a:rPr sz="500" kern="0" spc="30" dirty="0">
                <a:solidFill>
                  <a:srgbClr val="001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</a:t>
            </a:r>
            <a:r>
              <a:rPr sz="500" kern="0" spc="0" dirty="0">
                <a:solidFill>
                  <a:srgbClr val="001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APPPDIMATE</a:t>
            </a:r>
            <a:endParaRPr sz="500" dirty="0">
              <a:latin typeface="Arial"/>
              <a:ea typeface="Arial"/>
              <a:cs typeface="Arial"/>
            </a:endParaRPr>
          </a:p>
          <a:p>
            <a:pPr marL="114300" algn="l" rtl="0" eaLnBrk="0">
              <a:lnSpc>
                <a:spcPct val="87000"/>
              </a:lnSpc>
              <a:spcBef>
                <a:spcPts val="128"/>
              </a:spcBef>
              <a:tabLst/>
            </a:pPr>
            <a:r>
              <a:rPr sz="500" kern="0" spc="-40" dirty="0">
                <a:solidFill>
                  <a:srgbClr val="207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VALUE</a:t>
            </a:r>
            <a:endParaRPr sz="500" dirty="0">
              <a:latin typeface="Arial"/>
              <a:ea typeface="Arial"/>
              <a:cs typeface="Arial"/>
            </a:endParaRPr>
          </a:p>
          <a:p>
            <a:pPr marL="114300" algn="l" rtl="0" eaLnBrk="0">
              <a:lnSpc>
                <a:spcPts val="503"/>
              </a:lnSpc>
              <a:spcBef>
                <a:spcPts val="74"/>
              </a:spcBef>
              <a:tabLst/>
            </a:pPr>
            <a:r>
              <a:rPr sz="400" kern="0" spc="20" dirty="0">
                <a:solidFill>
                  <a:srgbClr val="207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0EGREE</a:t>
            </a: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72"/>
              </a:lnSpc>
              <a:spcBef>
                <a:spcPts val="86"/>
              </a:spcBef>
              <a:tabLst/>
            </a:pPr>
            <a:r>
              <a:rPr sz="700" kern="0" spc="20" baseline="10217" dirty="0">
                <a:solidFill>
                  <a:srgbClr val="407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-5</a:t>
            </a:r>
            <a:r>
              <a:rPr sz="400" kern="0" spc="80" dirty="0">
                <a:solidFill>
                  <a:srgbClr val="407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400" kern="0" spc="20" dirty="0">
                <a:solidFill>
                  <a:srgbClr val="1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ALCOHOL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sp>
        <p:nvSpPr>
          <p:cNvPr id="434" name="textbox 434"/>
          <p:cNvSpPr/>
          <p:nvPr/>
        </p:nvSpPr>
        <p:spPr>
          <a:xfrm>
            <a:off x="4946650" y="5629078"/>
            <a:ext cx="398145" cy="13741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6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0000"/>
              </a:lnSpc>
              <a:tabLst/>
            </a:pP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40</a:t>
            </a:r>
            <a:endParaRPr sz="1100" dirty="0">
              <a:latin typeface="Times New Roman"/>
              <a:ea typeface="Times New Roman"/>
              <a:cs typeface="Times New Roman"/>
            </a:endParaRPr>
          </a:p>
          <a:p>
            <a:pPr marL="259715" algn="l" rtl="0" eaLnBrk="0">
              <a:lnSpc>
                <a:spcPts val="1122"/>
              </a:lnSpc>
              <a:spcBef>
                <a:spcPts val="1176"/>
              </a:spcBef>
              <a:tabLst/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35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241300" algn="l" rtl="0" eaLnBrk="0">
              <a:lnSpc>
                <a:spcPct val="83000"/>
              </a:lnSpc>
              <a:spcBef>
                <a:spcPts val="967"/>
              </a:spcBef>
              <a:tabLst/>
            </a:pPr>
            <a:r>
              <a:rPr sz="500" kern="0" spc="10" dirty="0">
                <a:solidFill>
                  <a:srgbClr val="2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30-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241300" algn="l" rtl="0" eaLnBrk="0">
              <a:lnSpc>
                <a:spcPct val="77000"/>
              </a:lnSpc>
              <a:spcBef>
                <a:spcPts val="979"/>
              </a:spcBef>
              <a:tabLst/>
            </a:pPr>
            <a:r>
              <a:rPr sz="800" kern="0" spc="-10" dirty="0">
                <a:solidFill>
                  <a:srgbClr val="205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25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marL="240665" algn="l" rtl="0" eaLnBrk="0">
              <a:lnSpc>
                <a:spcPct val="85000"/>
              </a:lnSpc>
              <a:spcBef>
                <a:spcPts val="813"/>
              </a:spcBef>
              <a:tabLst/>
            </a:pPr>
            <a:r>
              <a:rPr sz="700" kern="0" spc="-30" dirty="0">
                <a:solidFill>
                  <a:srgbClr val="2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20-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96000"/>
              </a:lnSpc>
              <a:spcBef>
                <a:spcPts val="608"/>
              </a:spcBef>
              <a:tabLst/>
            </a:pPr>
            <a:r>
              <a:rPr sz="1200" kern="0" spc="-30" baseline="-43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Brx%</a:t>
            </a:r>
            <a:r>
              <a:rPr sz="800" kern="0" spc="-30" baseline="32555" dirty="0">
                <a:solidFill>
                  <a:srgbClr val="308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15</a:t>
            </a:r>
            <a:endParaRPr sz="800" baseline="32555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240665" algn="l" rtl="0" eaLnBrk="0">
              <a:lnSpc>
                <a:spcPct val="83000"/>
              </a:lnSpc>
              <a:spcBef>
                <a:spcPts val="2"/>
              </a:spcBef>
              <a:tabLst/>
            </a:pPr>
            <a:r>
              <a:rPr sz="500" kern="0" spc="-10" dirty="0">
                <a:solidFill>
                  <a:srgbClr val="2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10-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36" name="textbox 436"/>
          <p:cNvSpPr/>
          <p:nvPr/>
        </p:nvSpPr>
        <p:spPr>
          <a:xfrm>
            <a:off x="5414249" y="6476313"/>
            <a:ext cx="74930" cy="622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811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400" kern="0" spc="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=</a:t>
            </a:r>
            <a:endParaRPr sz="400" dirty="0">
              <a:latin typeface="SimSun"/>
              <a:ea typeface="SimSun"/>
              <a:cs typeface="SimSun"/>
            </a:endParaRPr>
          </a:p>
        </p:txBody>
      </p:sp>
      <p:pic>
        <p:nvPicPr>
          <p:cNvPr id="438" name="picture 4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451659" y="6394907"/>
            <a:ext cx="24803" cy="3040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picture 4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graphicFrame>
        <p:nvGraphicFramePr>
          <p:cNvPr id="442" name="table 442"/>
          <p:cNvGraphicFramePr>
            <a:graphicFrameLocks noGrp="1"/>
          </p:cNvGraphicFramePr>
          <p:nvPr/>
        </p:nvGraphicFramePr>
        <p:xfrm>
          <a:off x="1470025" y="4489450"/>
          <a:ext cx="1930400" cy="2057400"/>
        </p:xfrm>
        <a:graphic>
          <a:graphicData uri="http://schemas.openxmlformats.org/drawingml/2006/table">
            <a:tbl>
              <a:tblPr/>
              <a:tblGrid>
                <a:gridCol w="760729"/>
                <a:gridCol w="1169669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100" kern="0" spc="20" baseline="-4735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0～60%,60～80%</a:t>
                      </a:r>
                      <a:endParaRPr sz="1100" baseline="-4735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4184" algn="l" rtl="0" eaLnBrk="0">
                        <a:lnSpc>
                          <a:spcPts val="135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b="1" kern="0" spc="-10" baseline="-2003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ue: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700" b="1" kern="0" spc="-10" baseline="2358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1%,2%</a:t>
                      </a:r>
                      <a:endParaRPr sz="1700" baseline="2358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95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967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100" kern="0" spc="10" baseline="-452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10-30℃</a:t>
                      </a:r>
                      <a:endParaRPr sz="1100" baseline="-4527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7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r>
                        <a:rPr sz="7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ATC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Automatic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5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r>
                        <a:rPr sz="6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method:        Compensation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83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Prism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        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Movement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95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1480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Pure</a:t>
                      </a:r>
                      <a:r>
                        <a:rPr sz="600" kern="0" spc="9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copper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73379" algn="l" rtl="0" eaLnBrk="0">
                        <a:lnSpc>
                          <a:spcPct val="99000"/>
                        </a:lnSpc>
                        <a:spcBef>
                          <a:spcPts val="9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4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chrome-plated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57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):φ40*160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44" name="textbox 444"/>
          <p:cNvSpPr/>
          <p:nvPr/>
        </p:nvSpPr>
        <p:spPr>
          <a:xfrm>
            <a:off x="1780257" y="4930143"/>
            <a:ext cx="165100" cy="143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1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0000"/>
              </a:lnSpc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val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446" name="textbox 446"/>
          <p:cNvSpPr/>
          <p:nvPr/>
        </p:nvSpPr>
        <p:spPr>
          <a:xfrm>
            <a:off x="1729524" y="4808690"/>
            <a:ext cx="214629" cy="184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68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mum</a:t>
            </a:r>
            <a:endParaRPr sz="1000" dirty="0">
              <a:latin typeface="SimSun"/>
              <a:ea typeface="SimSun"/>
              <a:cs typeface="SimSun"/>
            </a:endParaRPr>
          </a:p>
        </p:txBody>
      </p:sp>
      <p:sp>
        <p:nvSpPr>
          <p:cNvPr id="448" name="textbox 448"/>
          <p:cNvSpPr/>
          <p:nvPr/>
        </p:nvSpPr>
        <p:spPr>
          <a:xfrm>
            <a:off x="1663252" y="4930143"/>
            <a:ext cx="67310" cy="142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22"/>
              </a:lnSpc>
              <a:tabLst/>
            </a:pP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450" name="textbox 450"/>
          <p:cNvSpPr/>
          <p:nvPr/>
        </p:nvSpPr>
        <p:spPr>
          <a:xfrm>
            <a:off x="1677835" y="4808690"/>
            <a:ext cx="75564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998"/>
              </a:lnSpc>
              <a:tabLst/>
            </a:pP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452" name="textbox 452"/>
          <p:cNvSpPr/>
          <p:nvPr/>
        </p:nvSpPr>
        <p:spPr>
          <a:xfrm>
            <a:off x="1474562" y="4930143"/>
            <a:ext cx="208279" cy="142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3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0000"/>
              </a:lnSpc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scal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454" name="textbox 454"/>
          <p:cNvSpPr/>
          <p:nvPr/>
        </p:nvSpPr>
        <p:spPr>
          <a:xfrm>
            <a:off x="1475016" y="4808690"/>
            <a:ext cx="215265" cy="184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9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5000"/>
              </a:lnSpc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Min</a:t>
            </a:r>
            <a:endParaRPr sz="10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456" name="table 456"/>
          <p:cNvGraphicFramePr>
            <a:graphicFrameLocks noGrp="1"/>
          </p:cNvGraphicFramePr>
          <p:nvPr/>
        </p:nvGraphicFramePr>
        <p:xfrm>
          <a:off x="1470025" y="3448050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1184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3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0-80%</a:t>
                      </a:r>
                      <a:endParaRPr sz="2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5564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Alcohol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meter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Baiji</a:t>
                      </a: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58" name="textbox 458"/>
          <p:cNvSpPr/>
          <p:nvPr/>
        </p:nvSpPr>
        <p:spPr>
          <a:xfrm>
            <a:off x="5283200" y="5593479"/>
            <a:ext cx="322579" cy="10566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63"/>
              </a:lnSpc>
              <a:tabLst/>
            </a:pPr>
            <a:r>
              <a:rPr sz="600" i="1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%v/v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209550" algn="l" rtl="0" eaLnBrk="0">
              <a:lnSpc>
                <a:spcPct val="77000"/>
              </a:lnSpc>
              <a:spcBef>
                <a:spcPts val="110"/>
              </a:spcBef>
              <a:tabLst/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80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marL="209550" algn="l" rtl="0" eaLnBrk="0">
              <a:lnSpc>
                <a:spcPct val="77000"/>
              </a:lnSpc>
              <a:spcBef>
                <a:spcPts val="311"/>
              </a:spcBef>
              <a:tabLst/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60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77000"/>
              </a:lnSpc>
              <a:spcBef>
                <a:spcPts val="251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40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9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6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8915" algn="l" rtl="0" eaLnBrk="0">
              <a:lnSpc>
                <a:spcPct val="82000"/>
              </a:lnSpc>
              <a:spcBef>
                <a:spcPts val="1"/>
              </a:spcBef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</a:t>
            </a:r>
            <a:endParaRPr sz="6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60" name="textbox 460"/>
          <p:cNvSpPr/>
          <p:nvPr/>
        </p:nvSpPr>
        <p:spPr>
          <a:xfrm>
            <a:off x="5181599" y="6962387"/>
            <a:ext cx="419100" cy="392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5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14300" algn="l" rtl="0" eaLnBrk="0">
              <a:lnSpc>
                <a:spcPct val="82000"/>
              </a:lnSpc>
              <a:tabLst/>
            </a:pPr>
            <a:r>
              <a:rPr sz="600" kern="0" spc="-10" dirty="0">
                <a:solidFill>
                  <a:srgbClr val="2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14300" algn="l" rtl="0" eaLnBrk="0">
              <a:lnSpc>
                <a:spcPct val="77000"/>
              </a:lnSpc>
              <a:spcBef>
                <a:spcPts val="154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20℃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1"/>
              </a:spcBef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ALCOHOL</a:t>
            </a:r>
            <a:endParaRPr sz="6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picture 4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pic>
        <p:nvPicPr>
          <p:cNvPr id="464" name="picture 4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48050" y="3203575"/>
            <a:ext cx="2787650" cy="4146550"/>
          </a:xfrm>
          <a:prstGeom prst="rect">
            <a:avLst/>
          </a:prstGeom>
        </p:spPr>
      </p:pic>
      <p:graphicFrame>
        <p:nvGraphicFramePr>
          <p:cNvPr id="466" name="table 466"/>
          <p:cNvGraphicFramePr>
            <a:graphicFrameLocks noGrp="1"/>
          </p:cNvGraphicFramePr>
          <p:nvPr/>
        </p:nvGraphicFramePr>
        <p:xfrm>
          <a:off x="1470025" y="4489450"/>
          <a:ext cx="1930400" cy="2057400"/>
        </p:xfrm>
        <a:graphic>
          <a:graphicData uri="http://schemas.openxmlformats.org/drawingml/2006/table">
            <a:tbl>
              <a:tblPr/>
              <a:tblGrid>
                <a:gridCol w="751204"/>
                <a:gridCol w="1179194"/>
              </a:tblGrid>
              <a:tr h="2889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8335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                  </a:t>
                      </a:r>
                      <a:r>
                        <a:rPr sz="900" kern="0" spc="0" dirty="0">
                          <a:solidFill>
                            <a:srgbClr val="40B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Malt</a:t>
                      </a:r>
                      <a:r>
                        <a:rPr sz="900" kern="0" spc="30" dirty="0">
                          <a:solidFill>
                            <a:srgbClr val="40B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:1.00-1.13,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76000"/>
                        </a:lnSpc>
                        <a:spcBef>
                          <a:spcPts val="148"/>
                        </a:spcBef>
                        <a:tabLst/>
                      </a:pPr>
                      <a:r>
                        <a:rPr sz="700" kern="0" spc="0" baseline="2976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30" baseline="2976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900" kern="0" spc="0" dirty="0">
                          <a:solidFill>
                            <a:srgbClr val="40B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</a:t>
                      </a:r>
                      <a:r>
                        <a:rPr sz="900" kern="0" spc="20" dirty="0">
                          <a:solidFill>
                            <a:srgbClr val="40B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:0-32%</a:t>
                      </a:r>
                      <a:r>
                        <a:rPr sz="900" kern="0" spc="0" dirty="0">
                          <a:solidFill>
                            <a:srgbClr val="40B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57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-10" baseline="7973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</a:t>
                      </a:r>
                      <a:r>
                        <a:rPr sz="900" kern="0" spc="-10" baseline="-707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900" kern="0" spc="-10" baseline="7973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5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baseline="7973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Scale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1900" b="1" kern="0" spc="-60" baseline="-6092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0.001/0.2%Brix</a:t>
                      </a:r>
                      <a:endParaRPr sz="1900" baseline="-6092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000" kern="0" spc="-10" baseline="-104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10-30℃</a:t>
                      </a:r>
                      <a:endParaRPr sz="1000" baseline="-10417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r>
                        <a:rPr sz="6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ATC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Automatic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58"/>
                        </a:lnSpc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ion</a:t>
                      </a:r>
                      <a:r>
                        <a:rPr sz="6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Method:        Compensation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75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Prism</a:t>
                      </a:r>
                      <a:r>
                        <a:rPr sz="6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Movement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95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4655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Pure</a:t>
                      </a:r>
                      <a:r>
                        <a:rPr sz="600" kern="0" spc="4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600" b="1" kern="0" spc="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copper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62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3854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3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chrome-plated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74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):φ40*160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68" name="textbox 468"/>
          <p:cNvSpPr/>
          <p:nvPr/>
        </p:nvSpPr>
        <p:spPr>
          <a:xfrm>
            <a:off x="1642179" y="4929714"/>
            <a:ext cx="61594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98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470" name="textbox 470"/>
          <p:cNvSpPr/>
          <p:nvPr/>
        </p:nvSpPr>
        <p:spPr>
          <a:xfrm>
            <a:off x="1638630" y="4828114"/>
            <a:ext cx="66039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02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472" name="picture 4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610302" y="4840814"/>
            <a:ext cx="40036" cy="171519"/>
          </a:xfrm>
          <a:prstGeom prst="rect">
            <a:avLst/>
          </a:prstGeom>
        </p:spPr>
      </p:pic>
      <p:sp>
        <p:nvSpPr>
          <p:cNvPr id="474" name="textbox 474"/>
          <p:cNvSpPr/>
          <p:nvPr/>
        </p:nvSpPr>
        <p:spPr>
          <a:xfrm>
            <a:off x="1473200" y="4929714"/>
            <a:ext cx="147954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37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Val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476" name="textbox 476"/>
          <p:cNvSpPr/>
          <p:nvPr/>
        </p:nvSpPr>
        <p:spPr>
          <a:xfrm>
            <a:off x="1473200" y="4828114"/>
            <a:ext cx="148589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3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Min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478" name="table 478"/>
          <p:cNvGraphicFramePr>
            <a:graphicFrameLocks noGrp="1"/>
          </p:cNvGraphicFramePr>
          <p:nvPr/>
        </p:nvGraphicFramePr>
        <p:xfrm>
          <a:off x="5079999" y="5845854"/>
          <a:ext cx="736600" cy="1402079"/>
        </p:xfrm>
        <a:graphic>
          <a:graphicData uri="http://schemas.openxmlformats.org/drawingml/2006/table">
            <a:tbl>
              <a:tblPr/>
              <a:tblGrid>
                <a:gridCol w="304800"/>
                <a:gridCol w="431800"/>
              </a:tblGrid>
              <a:tr h="14020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 rtl="0" eaLnBrk="0">
                        <a:lnSpc>
                          <a:spcPct val="80000"/>
                        </a:lnSpc>
                        <a:spcBef>
                          <a:spcPts val="1036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 rtl="0" eaLnBrk="0">
                        <a:lnSpc>
                          <a:spcPct val="80000"/>
                        </a:lnSpc>
                        <a:spcBef>
                          <a:spcPts val="786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20-</a:t>
                      </a:r>
                      <a:endParaRPr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 rtl="0" eaLnBrk="0">
                        <a:lnSpc>
                          <a:spcPct val="80000"/>
                        </a:lnSpc>
                        <a:spcBef>
                          <a:spcPts val="786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 rtl="0" eaLnBrk="0">
                        <a:lnSpc>
                          <a:spcPct val="80000"/>
                        </a:lnSpc>
                        <a:spcBef>
                          <a:spcPts val="58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10-</a:t>
                      </a:r>
                      <a:endParaRPr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76200" algn="l" rtl="0" eaLnBrk="0">
                        <a:lnSpc>
                          <a:spcPct val="80000"/>
                        </a:lnSpc>
                        <a:spcBef>
                          <a:spcPts val="58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sz="7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76200" algn="l" rtl="0" eaLnBrk="0">
                        <a:lnSpc>
                          <a:spcPct val="81000"/>
                        </a:lnSpc>
                        <a:spcBef>
                          <a:spcPts val="620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sz="7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 rtl="0" eaLnBrk="0">
                        <a:lnSpc>
                          <a:spcPct val="80000"/>
                        </a:lnSpc>
                        <a:spcBef>
                          <a:spcPts val="1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Brix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%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4150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1.120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7000"/>
                        </a:lnSpc>
                        <a:spcBef>
                          <a:spcPts val="187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1.115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7000"/>
                        </a:lnSpc>
                        <a:spcBef>
                          <a:spcPts val="187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1.110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7000"/>
                        </a:lnSpc>
                        <a:spcBef>
                          <a:spcPts val="187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1.105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7000"/>
                        </a:lnSpc>
                        <a:spcBef>
                          <a:spcPts val="187"/>
                        </a:spcBef>
                        <a:tabLst/>
                      </a:pPr>
                      <a:r>
                        <a:rPr sz="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1.t00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7000"/>
                        </a:lnSpc>
                        <a:spcBef>
                          <a:spcPts val="137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1.095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7000"/>
                        </a:lnSpc>
                        <a:spcBef>
                          <a:spcPts val="137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1.090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7000"/>
                        </a:lnSpc>
                        <a:spcBef>
                          <a:spcPts val="137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1.085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7000"/>
                        </a:lnSpc>
                        <a:spcBef>
                          <a:spcPts val="137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1.080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7000"/>
                        </a:lnSpc>
                        <a:spcBef>
                          <a:spcPts val="87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1.075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7000"/>
                        </a:lnSpc>
                        <a:spcBef>
                          <a:spcPts val="87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1070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7000"/>
                        </a:lnSpc>
                        <a:spcBef>
                          <a:spcPts val="87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1.065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7000"/>
                        </a:lnSpc>
                        <a:spcBef>
                          <a:spcPts val="87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1.060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7000"/>
                        </a:lnSpc>
                        <a:spcBef>
                          <a:spcPts val="37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1.055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7000"/>
                        </a:lnSpc>
                        <a:spcBef>
                          <a:spcPts val="87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1050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7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1.045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7000"/>
                        </a:lnSpc>
                        <a:spcBef>
                          <a:spcPts val="37"/>
                        </a:spcBef>
                        <a:tabLst/>
                      </a:pPr>
                      <a:r>
                        <a:rPr sz="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1.040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7000"/>
                        </a:lnSpc>
                        <a:spcBef>
                          <a:spcPts val="37"/>
                        </a:spcBef>
                        <a:tabLst/>
                      </a:pPr>
                      <a:r>
                        <a:rPr sz="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1.035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7000"/>
                        </a:lnSpc>
                        <a:spcBef>
                          <a:spcPts val="37"/>
                        </a:spcBef>
                        <a:tabLst/>
                      </a:pPr>
                      <a:r>
                        <a:rPr sz="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1.009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3000"/>
                        </a:lnSpc>
                        <a:spcBef>
                          <a:spcPts val="89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1026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6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1020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1.015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3000"/>
                        </a:lnSpc>
                        <a:spcBef>
                          <a:spcPts val="89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1.010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1.005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84150" algn="l" rtl="0" eaLnBrk="0">
                        <a:lnSpc>
                          <a:spcPct val="87000"/>
                        </a:lnSpc>
                        <a:spcBef>
                          <a:spcPts val="37"/>
                        </a:spcBef>
                        <a:tabLst/>
                      </a:pP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1.000</a:t>
                      </a:r>
                      <a:endParaRPr sz="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50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SG  wort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80" name="textbox 480"/>
          <p:cNvSpPr/>
          <p:nvPr/>
        </p:nvSpPr>
        <p:spPr>
          <a:xfrm>
            <a:off x="1838963" y="3536881"/>
            <a:ext cx="1195705" cy="720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30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4000"/>
              </a:lnSpc>
              <a:tabLst/>
            </a:pPr>
            <a:r>
              <a:rPr sz="2100" b="1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1.00-1.13</a:t>
            </a:r>
            <a:endParaRPr sz="2100" dirty="0">
              <a:latin typeface="SimSun"/>
              <a:ea typeface="SimSun"/>
              <a:cs typeface="SimSun"/>
            </a:endParaRPr>
          </a:p>
          <a:p>
            <a:pPr marL="103504" algn="l" rtl="0" eaLnBrk="0">
              <a:lnSpc>
                <a:spcPct val="80000"/>
              </a:lnSpc>
              <a:spcBef>
                <a:spcPts val="4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Beer Malt Concentration</a:t>
            </a:r>
            <a:endParaRPr sz="700" dirty="0">
              <a:latin typeface="SimSun"/>
              <a:ea typeface="SimSun"/>
              <a:cs typeface="SimSun"/>
            </a:endParaRPr>
          </a:p>
          <a:p>
            <a:pPr marL="460375" algn="l" rtl="0" eaLnBrk="0">
              <a:lnSpc>
                <a:spcPct val="78000"/>
              </a:lnSpc>
              <a:spcBef>
                <a:spcPts val="140"/>
              </a:spcBef>
              <a:tabLst/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Meter</a:t>
            </a:r>
            <a:endParaRPr sz="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20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283209" algn="l" rtl="0" eaLnBrk="0">
              <a:lnSpc>
                <a:spcPct val="100000"/>
              </a:lnSpc>
              <a:spcBef>
                <a:spcPts val="1"/>
              </a:spcBef>
              <a:tabLst/>
            </a:pP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(with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Brix)</a:t>
            </a:r>
            <a:endParaRPr sz="1000" dirty="0">
              <a:latin typeface="SimSun"/>
              <a:ea typeface="SimSun"/>
              <a:cs typeface="SimSun"/>
            </a:endParaRPr>
          </a:p>
        </p:txBody>
      </p:sp>
      <p:sp>
        <p:nvSpPr>
          <p:cNvPr id="482" name="textbox 482"/>
          <p:cNvSpPr/>
          <p:nvPr/>
        </p:nvSpPr>
        <p:spPr>
          <a:xfrm>
            <a:off x="5270500" y="5671699"/>
            <a:ext cx="248284" cy="135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9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20℃</a:t>
            </a:r>
            <a:endParaRPr sz="9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picture 4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pic>
        <p:nvPicPr>
          <p:cNvPr id="486" name="picture 4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41700" y="3197225"/>
            <a:ext cx="2825750" cy="4146550"/>
          </a:xfrm>
          <a:prstGeom prst="rect">
            <a:avLst/>
          </a:prstGeom>
        </p:spPr>
      </p:pic>
      <p:graphicFrame>
        <p:nvGraphicFramePr>
          <p:cNvPr id="488" name="table 488"/>
          <p:cNvGraphicFramePr>
            <a:graphicFrameLocks noGrp="1"/>
          </p:cNvGraphicFramePr>
          <p:nvPr/>
        </p:nvGraphicFramePr>
        <p:xfrm>
          <a:off x="1470025" y="4489450"/>
          <a:ext cx="1930400" cy="2057400"/>
        </p:xfrm>
        <a:graphic>
          <a:graphicData uri="http://schemas.openxmlformats.org/drawingml/2006/table">
            <a:tbl>
              <a:tblPr/>
              <a:tblGrid>
                <a:gridCol w="751204"/>
                <a:gridCol w="1179194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0" baseline="1904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</a:t>
                      </a:r>
                      <a:r>
                        <a:rPr sz="1000" kern="0" spc="60" baseline="-7002" dirty="0">
                          <a:solidFill>
                            <a:srgbClr val="60901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0～20%</a:t>
                      </a:r>
                      <a:endParaRPr sz="1000" baseline="-7002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9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0" baseline="875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</a:t>
                      </a:r>
                      <a:r>
                        <a:rPr sz="6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875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scale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000" b="1" kern="0" spc="60" baseline="-6872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0.2%</a:t>
                      </a:r>
                      <a:endParaRPr sz="1000" baseline="-6872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77000"/>
                        </a:lnSpc>
                        <a:spcBef>
                          <a:spcPts val="8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value: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1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0" baseline="1028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</a:t>
                      </a:r>
                      <a:r>
                        <a:rPr sz="1000" kern="0" spc="30" baseline="-53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10-30℃</a:t>
                      </a:r>
                      <a:endParaRPr sz="1000" baseline="-5343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75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71000"/>
                        </a:lnSpc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             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 Automatic 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   m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ethod: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Prism</a:t>
                      </a:r>
                      <a:r>
                        <a:rPr sz="7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ptical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Movement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95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799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3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Pure</a:t>
                      </a:r>
                      <a:r>
                        <a:rPr sz="700" kern="0" spc="130" dirty="0">
                          <a:solidFill>
                            <a:srgbClr val="3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b="1" kern="0" spc="-20" dirty="0">
                          <a:solidFill>
                            <a:srgbClr val="3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copper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91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4490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chrome</a:t>
                      </a:r>
                      <a:r>
                        <a:rPr sz="700" kern="0" spc="-1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plating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       size(mm):φ40*1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90" name="table 490"/>
          <p:cNvGraphicFramePr>
            <a:graphicFrameLocks noGrp="1"/>
          </p:cNvGraphicFramePr>
          <p:nvPr/>
        </p:nvGraphicFramePr>
        <p:xfrm>
          <a:off x="1470025" y="3454400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6734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3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0-20%</a:t>
                      </a:r>
                      <a:endParaRPr sz="2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8429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Milk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Concen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tration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Meter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92" name="textbox 492"/>
          <p:cNvSpPr/>
          <p:nvPr/>
        </p:nvSpPr>
        <p:spPr>
          <a:xfrm>
            <a:off x="5099049" y="5908287"/>
            <a:ext cx="300990" cy="12757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6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600" kern="0" spc="10" dirty="0">
                <a:solidFill>
                  <a:srgbClr val="00103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186"/>
              </a:spcBef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15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2000"/>
              </a:lnSpc>
              <a:spcBef>
                <a:spcPts val="1310"/>
              </a:spcBef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1000"/>
              </a:lnSpc>
              <a:spcBef>
                <a:spcPts val="1267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2000"/>
              </a:lnSpc>
              <a:spcBef>
                <a:spcPts val="1060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798"/>
              </a:lnSpc>
              <a:spcBef>
                <a:spcPts val="6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%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494" name="textbox 494"/>
          <p:cNvSpPr/>
          <p:nvPr/>
        </p:nvSpPr>
        <p:spPr>
          <a:xfrm>
            <a:off x="5518149" y="5920987"/>
            <a:ext cx="106679" cy="10725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6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192"/>
              </a:spcBef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15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188"/>
              </a:spcBef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1000"/>
              </a:lnSpc>
              <a:spcBef>
                <a:spcPts val="1167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80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endParaRPr sz="6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96" name="textbox 496"/>
          <p:cNvSpPr/>
          <p:nvPr/>
        </p:nvSpPr>
        <p:spPr>
          <a:xfrm>
            <a:off x="5988049" y="6454647"/>
            <a:ext cx="263525" cy="143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94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15℃</a:t>
            </a:r>
            <a:endParaRPr sz="10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98" name="textbox 498"/>
          <p:cNvSpPr/>
          <p:nvPr/>
        </p:nvSpPr>
        <p:spPr>
          <a:xfrm>
            <a:off x="4552950" y="6438646"/>
            <a:ext cx="241934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23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Milk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picture 5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pic>
        <p:nvPicPr>
          <p:cNvPr id="502" name="picture 5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41700" y="3203575"/>
            <a:ext cx="2781300" cy="4146550"/>
          </a:xfrm>
          <a:prstGeom prst="rect">
            <a:avLst/>
          </a:prstGeom>
        </p:spPr>
      </p:pic>
      <p:graphicFrame>
        <p:nvGraphicFramePr>
          <p:cNvPr id="504" name="table 504"/>
          <p:cNvGraphicFramePr>
            <a:graphicFrameLocks noGrp="1"/>
          </p:cNvGraphicFramePr>
          <p:nvPr/>
        </p:nvGraphicFramePr>
        <p:xfrm>
          <a:off x="1470025" y="4489450"/>
          <a:ext cx="1924050" cy="2057400"/>
        </p:xfrm>
        <a:graphic>
          <a:graphicData uri="http://schemas.openxmlformats.org/drawingml/2006/table">
            <a:tbl>
              <a:tblPr/>
              <a:tblGrid>
                <a:gridCol w="748029"/>
                <a:gridCol w="1176019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901"/>
                        </a:lnSpc>
                        <a:tabLst/>
                      </a:pPr>
                      <a:r>
                        <a:rPr sz="1000" kern="0" spc="30" baseline="-1152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30" baseline="9306" dirty="0">
                          <a:solidFill>
                            <a:srgbClr val="40B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</a:t>
                      </a:r>
                      <a:r>
                        <a:rPr sz="1000" kern="0" spc="20" baseline="9306" dirty="0">
                          <a:solidFill>
                            <a:srgbClr val="40B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oncentration:0~25%</a:t>
                      </a:r>
                      <a:endParaRPr sz="1000" baseline="9306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868"/>
                        </a:lnSpc>
                        <a:spcBef>
                          <a:spcPts val="56"/>
                        </a:spcBef>
                        <a:tabLst/>
                      </a:pPr>
                      <a:r>
                        <a:rPr sz="1000" kern="0" spc="0" baseline="157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1000" kern="0" spc="10" baseline="157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700" kern="0" spc="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Sugar</a:t>
                      </a:r>
                      <a:r>
                        <a:rPr sz="700" kern="0" spc="1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content</a:t>
                      </a:r>
                      <a:r>
                        <a:rPr sz="700" kern="0" spc="1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:0-32%</a:t>
                      </a:r>
                      <a:r>
                        <a:rPr sz="700" kern="0" spc="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Brix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7009" algn="l" rtl="0" eaLnBrk="0">
                        <a:lnSpc>
                          <a:spcPts val="148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0" baseline="5620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</a:t>
                      </a:r>
                      <a:r>
                        <a:rPr sz="900" kern="0" spc="0" baseline="-745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900" kern="0" spc="0" baseline="5620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baseline="5620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Scale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1800" kern="0" spc="-10" baseline="-3727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0.5%/0.2%Brix</a:t>
                      </a:r>
                      <a:endParaRPr sz="1800" baseline="-3727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1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0" baseline="10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000" kern="0" spc="50" baseline="-540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10-30℃</a:t>
                      </a:r>
                      <a:endParaRPr sz="1000" baseline="-5405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534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71000"/>
                        </a:lnSpc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           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ATC Automatic 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   M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ethod: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Prism</a:t>
                      </a:r>
                      <a:r>
                        <a:rPr sz="7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ptical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Movement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95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481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3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Pure</a:t>
                      </a:r>
                      <a:r>
                        <a:rPr sz="700" kern="0" spc="130" dirty="0">
                          <a:solidFill>
                            <a:srgbClr val="3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b="1" kern="0" spc="-20" dirty="0">
                          <a:solidFill>
                            <a:srgbClr val="3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copper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91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1315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chrome</a:t>
                      </a:r>
                      <a:r>
                        <a:rPr sz="700" kern="0" spc="-1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plating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       size(mm):φ40*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170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6" name="textbox 506"/>
          <p:cNvSpPr/>
          <p:nvPr/>
        </p:nvSpPr>
        <p:spPr>
          <a:xfrm>
            <a:off x="1629181" y="4928819"/>
            <a:ext cx="5905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8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08" name="textbox 508"/>
          <p:cNvSpPr/>
          <p:nvPr/>
        </p:nvSpPr>
        <p:spPr>
          <a:xfrm>
            <a:off x="1625904" y="4852619"/>
            <a:ext cx="62864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52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510" name="picture 5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600733" y="4865319"/>
            <a:ext cx="36956" cy="140741"/>
          </a:xfrm>
          <a:prstGeom prst="rect">
            <a:avLst/>
          </a:prstGeom>
        </p:spPr>
      </p:pic>
      <p:sp>
        <p:nvSpPr>
          <p:cNvPr id="512" name="textbox 512"/>
          <p:cNvSpPr/>
          <p:nvPr/>
        </p:nvSpPr>
        <p:spPr>
          <a:xfrm>
            <a:off x="1473200" y="4928819"/>
            <a:ext cx="139064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74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Val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14" name="textbox 514"/>
          <p:cNvSpPr/>
          <p:nvPr/>
        </p:nvSpPr>
        <p:spPr>
          <a:xfrm>
            <a:off x="1473200" y="4852619"/>
            <a:ext cx="139700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7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5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Min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516" name="table 516"/>
          <p:cNvGraphicFramePr>
            <a:graphicFrameLocks noGrp="1"/>
          </p:cNvGraphicFramePr>
          <p:nvPr/>
        </p:nvGraphicFramePr>
        <p:xfrm>
          <a:off x="1476375" y="3454400"/>
          <a:ext cx="1917700" cy="768350"/>
        </p:xfrm>
        <a:graphic>
          <a:graphicData uri="http://schemas.openxmlformats.org/drawingml/2006/table">
            <a:tbl>
              <a:tblPr/>
              <a:tblGrid>
                <a:gridCol w="191770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4834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3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0-25%</a:t>
                      </a:r>
                      <a:endParaRPr sz="2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035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3029" indent="6350" algn="l" rtl="0" eaLnBrk="0">
                        <a:lnSpc>
                          <a:spcPct val="107000"/>
                        </a:lnSpc>
                        <a:tabLst/>
                      </a:pP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Bean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juice</a:t>
                      </a:r>
                      <a:r>
                        <a:rPr sz="11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refractometer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1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(with</a:t>
                      </a:r>
                      <a:r>
                        <a:rPr sz="1100" kern="0" spc="3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sugar</a:t>
                      </a:r>
                      <a:r>
                        <a:rPr sz="11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content)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8" name="textbox 518"/>
          <p:cNvSpPr/>
          <p:nvPr/>
        </p:nvSpPr>
        <p:spPr>
          <a:xfrm>
            <a:off x="4997449" y="5918524"/>
            <a:ext cx="231140" cy="10528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84150" algn="l" rtl="0" eaLnBrk="0">
              <a:lnSpc>
                <a:spcPts val="639"/>
              </a:lnSpc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%</a:t>
            </a:r>
            <a:endParaRPr sz="5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2000"/>
              </a:lnSpc>
              <a:spcBef>
                <a:spcPts val="6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25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158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20-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152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15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3000"/>
              </a:lnSpc>
              <a:spcBef>
                <a:spcPts val="1152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10-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1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20" name="textbox 520"/>
          <p:cNvSpPr/>
          <p:nvPr/>
        </p:nvSpPr>
        <p:spPr>
          <a:xfrm>
            <a:off x="5429249" y="5840939"/>
            <a:ext cx="147954" cy="1155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9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30-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160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25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152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20-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90000"/>
              </a:lnSpc>
              <a:spcBef>
                <a:spcPts val="1104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15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500" kern="0" spc="-10" dirty="0">
                <a:solidFill>
                  <a:srgbClr val="4070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92000"/>
              </a:lnSpc>
              <a:spcBef>
                <a:spcPts val="866"/>
              </a:spcBef>
              <a:tabLst/>
            </a:pP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</a:t>
            </a:r>
            <a:endParaRPr sz="10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2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22" name="textbox 522"/>
          <p:cNvSpPr/>
          <p:nvPr/>
        </p:nvSpPr>
        <p:spPr>
          <a:xfrm>
            <a:off x="5327649" y="7060628"/>
            <a:ext cx="410209" cy="2787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3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77800" indent="-50800" algn="l" rtl="0" eaLnBrk="0">
              <a:lnSpc>
                <a:spcPct val="86000"/>
              </a:lnSpc>
              <a:tabLst/>
            </a:pPr>
            <a:r>
              <a:rPr sz="700" kern="0" spc="-10" baseline="7441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</a:t>
            </a:r>
            <a:r>
              <a:rPr sz="700" kern="0" spc="-10" baseline="-7441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</a:t>
            </a:r>
            <a:r>
              <a:rPr sz="4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Brix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1"/>
              </a:spcBef>
              <a:tabLst/>
            </a:pPr>
            <a:r>
              <a:rPr sz="500" kern="0" spc="10" dirty="0">
                <a:solidFill>
                  <a:srgbClr val="2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20C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24" name="textbox 524"/>
          <p:cNvSpPr/>
          <p:nvPr/>
        </p:nvSpPr>
        <p:spPr>
          <a:xfrm>
            <a:off x="5676899" y="5847289"/>
            <a:ext cx="93980" cy="1149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9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160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25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152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3000"/>
              </a:lnSpc>
              <a:spcBef>
                <a:spcPts val="1102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15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3000"/>
              </a:lnSpc>
              <a:spcBef>
                <a:spcPts val="1002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1"/>
              </a:spcBef>
              <a:tabLst/>
            </a:pPr>
            <a:r>
              <a:rPr sz="500" kern="0" spc="-10" dirty="0">
                <a:solidFill>
                  <a:srgbClr val="204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26" name="textbox 526"/>
          <p:cNvSpPr/>
          <p:nvPr/>
        </p:nvSpPr>
        <p:spPr>
          <a:xfrm>
            <a:off x="5264149" y="6006039"/>
            <a:ext cx="93980" cy="971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9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25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160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3000"/>
              </a:lnSpc>
              <a:spcBef>
                <a:spcPts val="1302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15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3000"/>
              </a:lnSpc>
              <a:spcBef>
                <a:spcPts val="1152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1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28" name="textbox 528"/>
          <p:cNvSpPr/>
          <p:nvPr/>
        </p:nvSpPr>
        <p:spPr>
          <a:xfrm>
            <a:off x="4997450" y="7035704"/>
            <a:ext cx="266065" cy="265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26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8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marL="94614" algn="l" rtl="0" eaLnBrk="0">
              <a:lnSpc>
                <a:spcPct val="86000"/>
              </a:lnSpc>
              <a:spcBef>
                <a:spcPts val="4"/>
              </a:spcBef>
              <a:tabLst/>
            </a:pPr>
            <a:r>
              <a:rPr sz="500" kern="0" spc="10" dirty="0">
                <a:solidFill>
                  <a:srgbClr val="204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Bean</a:t>
            </a:r>
            <a:endParaRPr sz="500" dirty="0">
              <a:latin typeface="Arial"/>
              <a:ea typeface="Arial"/>
              <a:cs typeface="Arial"/>
            </a:endParaRPr>
          </a:p>
          <a:p>
            <a:pPr marL="95250" algn="l" rtl="0" eaLnBrk="0">
              <a:lnSpc>
                <a:spcPts val="749"/>
              </a:lnSpc>
              <a:spcBef>
                <a:spcPts val="49"/>
              </a:spcBef>
              <a:tabLst/>
            </a:pPr>
            <a:r>
              <a:rPr sz="500" kern="0" spc="20" dirty="0">
                <a:solidFill>
                  <a:srgbClr val="205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juice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" name="picture 5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graphicFrame>
        <p:nvGraphicFramePr>
          <p:cNvPr id="532" name="table 532"/>
          <p:cNvGraphicFramePr>
            <a:graphicFrameLocks noGrp="1"/>
          </p:cNvGraphicFramePr>
          <p:nvPr/>
        </p:nvGraphicFramePr>
        <p:xfrm>
          <a:off x="1470025" y="4489450"/>
          <a:ext cx="1930400" cy="2057400"/>
        </p:xfrm>
        <a:graphic>
          <a:graphicData uri="http://schemas.openxmlformats.org/drawingml/2006/table">
            <a:tbl>
              <a:tblPr/>
              <a:tblGrid>
                <a:gridCol w="751204"/>
                <a:gridCol w="1179194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0" baseline="1890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</a:t>
                      </a:r>
                      <a:r>
                        <a:rPr sz="1000" kern="0" spc="60" baseline="-7134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0～15%</a:t>
                      </a:r>
                      <a:endParaRPr sz="1000" baseline="-7134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527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9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0" baseline="875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</a:t>
                      </a:r>
                      <a:r>
                        <a:rPr sz="6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875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scale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000" b="1" kern="0" spc="60" baseline="-6872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0.5%</a:t>
                      </a:r>
                      <a:endParaRPr sz="1000" baseline="-6872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77000"/>
                        </a:lnSpc>
                        <a:spcBef>
                          <a:spcPts val="8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value: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1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0" baseline="1028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</a:t>
                      </a:r>
                      <a:r>
                        <a:rPr sz="1000" kern="0" spc="30" baseline="-53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10-30℃</a:t>
                      </a:r>
                      <a:endParaRPr sz="1000" baseline="-5343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75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71000"/>
                        </a:lnSpc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             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 Automatic 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   m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ethod: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Prism</a:t>
                      </a:r>
                      <a:r>
                        <a:rPr sz="7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ptical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Movement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95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5290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Pure</a:t>
                      </a:r>
                      <a:r>
                        <a:rPr sz="700" kern="0" spc="13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b="1" kern="0" spc="-20" dirty="0">
                          <a:solidFill>
                            <a:srgbClr val="4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copper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64490" algn="l" rtl="0" eaLnBrk="0">
                        <a:lnSpc>
                          <a:spcPct val="93000"/>
                        </a:lnSpc>
                        <a:spcBef>
                          <a:spcPts val="127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3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chrome-plated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       size(mm):φ40*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170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4" name="textbox 534"/>
          <p:cNvSpPr/>
          <p:nvPr/>
        </p:nvSpPr>
        <p:spPr>
          <a:xfrm>
            <a:off x="1511300" y="3528671"/>
            <a:ext cx="1884679" cy="6235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05459" algn="l" rtl="0" eaLnBrk="0">
              <a:lnSpc>
                <a:spcPts val="2867"/>
              </a:lnSpc>
              <a:tabLst/>
            </a:pPr>
            <a:r>
              <a:rPr sz="2300" b="1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0-15%</a:t>
            </a:r>
            <a:endParaRPr sz="23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47"/>
              </a:lnSpc>
              <a:spcBef>
                <a:spcPts val="1"/>
              </a:spcBef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Mine</a:t>
            </a:r>
            <a:r>
              <a:rPr sz="800" kern="0" spc="3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Emulsion</a:t>
            </a:r>
            <a:r>
              <a:rPr sz="800" kern="0" spc="2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Concentration</a:t>
            </a:r>
            <a:r>
              <a:rPr sz="800" kern="0" spc="2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Meter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536" name="textbox 536"/>
          <p:cNvSpPr/>
          <p:nvPr/>
        </p:nvSpPr>
        <p:spPr>
          <a:xfrm>
            <a:off x="5016499" y="5761081"/>
            <a:ext cx="756919" cy="4914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8900" algn="l" rtl="0" eaLnBrk="0">
              <a:lnSpc>
                <a:spcPct val="80000"/>
              </a:lnSpc>
              <a:tabLst/>
            </a:pPr>
            <a:r>
              <a:rPr sz="900" kern="0" spc="40" dirty="0">
                <a:solidFill>
                  <a:srgbClr val="1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M-10</a:t>
            </a:r>
            <a:r>
              <a:rPr sz="900" kern="0" spc="50" dirty="0">
                <a:solidFill>
                  <a:srgbClr val="1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900" kern="0" spc="0" dirty="0">
                <a:solidFill>
                  <a:srgbClr val="1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MDI</a:t>
            </a:r>
            <a:endParaRPr sz="9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ct val="77000"/>
              </a:lnSpc>
              <a:spcBef>
                <a:spcPts val="688"/>
              </a:spcBef>
              <a:tabLst/>
            </a:pPr>
            <a:r>
              <a:rPr sz="800" kern="0" spc="-30" dirty="0">
                <a:solidFill>
                  <a:srgbClr val="2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15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15-</a:t>
            </a:r>
            <a:endParaRPr sz="9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38" name="textbox 538"/>
          <p:cNvSpPr/>
          <p:nvPr/>
        </p:nvSpPr>
        <p:spPr>
          <a:xfrm>
            <a:off x="5060950" y="6759409"/>
            <a:ext cx="361315" cy="5607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4765" algn="l" rtl="0" eaLnBrk="0">
              <a:lnSpc>
                <a:spcPts val="872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</a:t>
            </a:r>
            <a:endParaRPr sz="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244"/>
              </a:spcBef>
              <a:tabLst/>
            </a:pPr>
            <a:r>
              <a:rPr sz="800" kern="0" spc="-20" dirty="0">
                <a:solidFill>
                  <a:srgbClr val="2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0-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ts val="997"/>
              </a:lnSpc>
              <a:tabLst/>
            </a:pPr>
            <a:r>
              <a:rPr sz="800" kern="0" spc="-10" dirty="0">
                <a:solidFill>
                  <a:srgbClr val="103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%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540" name="textbox 540"/>
          <p:cNvSpPr/>
          <p:nvPr/>
        </p:nvSpPr>
        <p:spPr>
          <a:xfrm>
            <a:off x="5657849" y="6333159"/>
            <a:ext cx="115570" cy="8693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23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7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6000"/>
              </a:lnSpc>
              <a:spcBef>
                <a:spcPts val="247"/>
              </a:spcBef>
              <a:tabLst/>
            </a:pPr>
            <a:r>
              <a:rPr sz="800" kern="0" spc="-10" dirty="0">
                <a:solidFill>
                  <a:srgbClr val="306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5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spcBef>
                <a:spcPts val="2"/>
              </a:spcBef>
              <a:tabLst/>
            </a:pPr>
            <a:r>
              <a:rPr sz="800" kern="0" spc="-10" dirty="0">
                <a:solidFill>
                  <a:srgbClr val="1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endParaRPr sz="8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picture 5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pic>
        <p:nvPicPr>
          <p:cNvPr id="544" name="picture 5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35350" y="3203575"/>
            <a:ext cx="2692400" cy="4133850"/>
          </a:xfrm>
          <a:prstGeom prst="rect">
            <a:avLst/>
          </a:prstGeom>
        </p:spPr>
      </p:pic>
      <p:graphicFrame>
        <p:nvGraphicFramePr>
          <p:cNvPr id="546" name="table 546"/>
          <p:cNvGraphicFramePr>
            <a:graphicFrameLocks noGrp="1"/>
          </p:cNvGraphicFramePr>
          <p:nvPr/>
        </p:nvGraphicFramePr>
        <p:xfrm>
          <a:off x="1470025" y="4489450"/>
          <a:ext cx="1924050" cy="2355850"/>
        </p:xfrm>
        <a:graphic>
          <a:graphicData uri="http://schemas.openxmlformats.org/drawingml/2006/table">
            <a:tbl>
              <a:tblPr/>
              <a:tblGrid>
                <a:gridCol w="638175"/>
                <a:gridCol w="1285875"/>
              </a:tblGrid>
              <a:tr h="295275">
                <a:tc rowSpan="4"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indent="44450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0" indent="-19050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liquid spec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ific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gravity</a:t>
                      </a:r>
                      <a:r>
                        <a:rPr sz="10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1.1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-1.4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634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50" indent="-107950" algn="l" rtl="0" eaLnBrk="0">
                        <a:lnSpc>
                          <a:spcPct val="122000"/>
                        </a:lnSpc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Ethylene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glycol antifreeze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freezing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point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-50~0℃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50" indent="-107950" algn="l" rtl="0" eaLnBrk="0">
                        <a:lnSpc>
                          <a:spcPct val="116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Propylene glycol antifreez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freezing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point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-50~0℃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indent="-19050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Windshiel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 washer fluid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freezing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point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-40~0℃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4050" indent="-527050" algn="l" rtl="0" eaLnBrk="0">
                        <a:lnSpc>
                          <a:spcPct val="116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liquid specific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gravity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03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 Scale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Value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2100" indent="-279400" algn="l" rtl="0" eaLnBrk="0">
                        <a:lnSpc>
                          <a:spcPct val="104000"/>
                        </a:lnSpc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Ethylene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glycol antifreeze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freezing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point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8300" indent="-355600" algn="l" rtl="0" eaLnBrk="0">
                        <a:lnSpc>
                          <a:spcPct val="10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Propylene glycol antifreez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freezing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point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8300" indent="330200" algn="l" rtl="0" eaLnBrk="0">
                        <a:lnSpc>
                          <a:spcPct val="104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Glass water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freezing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point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5℃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48" name="table 548"/>
          <p:cNvGraphicFramePr>
            <a:graphicFrameLocks noGrp="1"/>
          </p:cNvGraphicFramePr>
          <p:nvPr/>
        </p:nvGraphicFramePr>
        <p:xfrm>
          <a:off x="1470025" y="3448050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1180" indent="-30480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r>
                        <a:rPr sz="12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414</a:t>
                      </a:r>
                      <a:r>
                        <a:rPr sz="12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Freezing</a:t>
                      </a:r>
                      <a:r>
                        <a:rPr sz="12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2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point</a:t>
                      </a:r>
                      <a:r>
                        <a:rPr sz="12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test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Universal</a:t>
                      </a:r>
                      <a:r>
                        <a:rPr sz="10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type【All</a:t>
                      </a:r>
                      <a:r>
                        <a:rPr sz="10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aluminum】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50" name="textbox 550"/>
          <p:cNvSpPr/>
          <p:nvPr/>
        </p:nvSpPr>
        <p:spPr>
          <a:xfrm>
            <a:off x="5340349" y="5813615"/>
            <a:ext cx="369570" cy="1162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6850" algn="l" rtl="0" eaLnBrk="0">
              <a:lnSpc>
                <a:spcPct val="77000"/>
              </a:lnSpc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-50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ts val="246"/>
              </a:lnSpc>
              <a:spcBef>
                <a:spcPts val="763"/>
              </a:spcBef>
              <a:tabLst/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三</a:t>
            </a:r>
            <a:endParaRPr sz="200" dirty="0">
              <a:latin typeface="SimSun"/>
              <a:ea typeface="SimSun"/>
              <a:cs typeface="SimSun"/>
            </a:endParaRPr>
          </a:p>
          <a:p>
            <a:pPr marL="196850" algn="l" rtl="0" eaLnBrk="0">
              <a:lnSpc>
                <a:spcPct val="77000"/>
              </a:lnSpc>
              <a:spcBef>
                <a:spcPts val="399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-40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76200" algn="l" rtl="0" eaLnBrk="0">
              <a:lnSpc>
                <a:spcPts val="63"/>
              </a:lnSpc>
              <a:spcBef>
                <a:spcPts val="397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_</a:t>
            </a:r>
            <a:endParaRPr sz="500" dirty="0">
              <a:latin typeface="SimSun"/>
              <a:ea typeface="SimSun"/>
              <a:cs typeface="SimSun"/>
            </a:endParaRPr>
          </a:p>
          <a:p>
            <a:pPr marL="196850" algn="l" rtl="0" eaLnBrk="0">
              <a:lnSpc>
                <a:spcPct val="77000"/>
              </a:lnSpc>
              <a:spcBef>
                <a:spcPts val="670"/>
              </a:spcBef>
              <a:tabLst/>
            </a:pPr>
            <a:r>
              <a:rPr sz="400" kern="0" spc="-10" dirty="0">
                <a:solidFill>
                  <a:srgbClr val="10203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96850" algn="l" rtl="0" eaLnBrk="0">
              <a:lnSpc>
                <a:spcPct val="77000"/>
              </a:lnSpc>
              <a:spcBef>
                <a:spcPts val="1030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-20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ts val="399"/>
              </a:lnSpc>
              <a:spcBef>
                <a:spcPts val="815"/>
              </a:spcBef>
              <a:tabLst/>
            </a:pP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—40—</a:t>
            </a:r>
            <a:endParaRPr sz="200" dirty="0">
              <a:latin typeface="SimSun"/>
              <a:ea typeface="SimSun"/>
              <a:cs typeface="SimSun"/>
            </a:endParaRPr>
          </a:p>
          <a:p>
            <a:pPr marL="196850" indent="63500" algn="l" rtl="0" eaLnBrk="0">
              <a:lnSpc>
                <a:spcPct val="74000"/>
              </a:lnSpc>
              <a:spcBef>
                <a:spcPts val="264"/>
              </a:spcBef>
              <a:tabLst/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—30</a:t>
            </a: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-10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ts val="399"/>
              </a:lnSpc>
              <a:spcBef>
                <a:spcPts val="165"/>
              </a:spcBef>
              <a:tabLst/>
            </a:pPr>
            <a:r>
              <a:rPr sz="300" kern="0" spc="-1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20—</a:t>
            </a:r>
            <a:endParaRPr sz="3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399"/>
              </a:lnSpc>
              <a:spcBef>
                <a:spcPts val="2"/>
              </a:spcBef>
              <a:tabLst/>
            </a:pP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—10—</a:t>
            </a:r>
            <a:endParaRPr sz="200" dirty="0">
              <a:latin typeface="SimSun"/>
              <a:ea typeface="SimSun"/>
              <a:cs typeface="SimSun"/>
            </a:endParaRPr>
          </a:p>
        </p:txBody>
      </p:sp>
      <p:sp>
        <p:nvSpPr>
          <p:cNvPr id="552" name="textbox 552"/>
          <p:cNvSpPr/>
          <p:nvPr/>
        </p:nvSpPr>
        <p:spPr>
          <a:xfrm>
            <a:off x="4819650" y="5866917"/>
            <a:ext cx="158750" cy="10280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79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ct val="77000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63500" algn="l" rtl="0" eaLnBrk="0">
              <a:lnSpc>
                <a:spcPct val="77000"/>
              </a:lnSpc>
              <a:spcBef>
                <a:spcPts val="711"/>
              </a:spcBef>
              <a:tabLst/>
            </a:pPr>
            <a:r>
              <a:rPr sz="500" kern="0" spc="-10" dirty="0">
                <a:solidFill>
                  <a:srgbClr val="10203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35-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738"/>
              </a:spcBef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30-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787"/>
              </a:spcBef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1.25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738"/>
              </a:spcBef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1.20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788"/>
              </a:spcBef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1.15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44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1.10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54" name="textbox 554"/>
          <p:cNvSpPr/>
          <p:nvPr/>
        </p:nvSpPr>
        <p:spPr>
          <a:xfrm>
            <a:off x="5753099" y="6457263"/>
            <a:ext cx="209550" cy="7473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400" kern="0" spc="-10" dirty="0">
                <a:solidFill>
                  <a:srgbClr val="10203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14300" algn="l" rtl="0" eaLnBrk="0">
              <a:lnSpc>
                <a:spcPct val="77000"/>
              </a:lnSpc>
              <a:spcBef>
                <a:spcPts val="162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-40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14300" algn="l" rtl="0" eaLnBrk="0">
              <a:lnSpc>
                <a:spcPct val="77000"/>
              </a:lnSpc>
              <a:spcBef>
                <a:spcPts val="358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-30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14300" algn="l" rtl="0" eaLnBrk="0">
              <a:lnSpc>
                <a:spcPct val="77000"/>
              </a:lnSpc>
              <a:spcBef>
                <a:spcPts val="480"/>
              </a:spcBef>
              <a:tabLst/>
            </a:pPr>
            <a:r>
              <a:rPr sz="400" kern="0" spc="-10" dirty="0">
                <a:solidFill>
                  <a:srgbClr val="103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-20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14300" algn="l" rtl="0" eaLnBrk="0">
              <a:lnSpc>
                <a:spcPct val="77000"/>
              </a:lnSpc>
              <a:spcBef>
                <a:spcPts val="1280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-10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ct val="79000"/>
              </a:lnSpc>
              <a:spcBef>
                <a:spcPts val="2"/>
              </a:spcBef>
              <a:tabLst/>
            </a:pPr>
            <a:r>
              <a:rPr sz="900" kern="0" spc="-30" dirty="0">
                <a:solidFill>
                  <a:srgbClr val="508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Si</a:t>
            </a:r>
            <a:endParaRPr sz="9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56" name="textbox 556"/>
          <p:cNvSpPr/>
          <p:nvPr/>
        </p:nvSpPr>
        <p:spPr>
          <a:xfrm>
            <a:off x="5022850" y="7022413"/>
            <a:ext cx="688340" cy="184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77164" algn="l" rtl="0" eaLnBrk="0">
              <a:lnSpc>
                <a:spcPct val="77000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G13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611G12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ts val="408"/>
              </a:lnSpc>
              <a:spcBef>
                <a:spcPts val="119"/>
              </a:spcBef>
              <a:tabLst/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PHCFYLEH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     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ETHYLENE</a:t>
            </a:r>
            <a:endParaRPr sz="300" dirty="0">
              <a:latin typeface="Arial"/>
              <a:ea typeface="Arial"/>
              <a:cs typeface="Arial"/>
            </a:endParaRPr>
          </a:p>
          <a:p>
            <a:pPr marL="247015" algn="l" rtl="0" eaLnBrk="0">
              <a:lnSpc>
                <a:spcPct val="97000"/>
              </a:lnSpc>
              <a:spcBef>
                <a:spcPts val="1"/>
              </a:spcBef>
              <a:tabLst/>
            </a:pPr>
            <a:r>
              <a:rPr sz="300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WATEHLILE</a:t>
            </a:r>
            <a:endParaRPr sz="3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58" name="textbox 558"/>
          <p:cNvSpPr/>
          <p:nvPr/>
        </p:nvSpPr>
        <p:spPr>
          <a:xfrm>
            <a:off x="5187949" y="5800915"/>
            <a:ext cx="127635" cy="9258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87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=50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1111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-40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1058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-30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spcBef>
                <a:spcPts val="100"/>
              </a:spcBef>
              <a:tabLst/>
            </a:pP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—20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spcBef>
                <a:spcPts val="1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—10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60" name="textbox 560"/>
          <p:cNvSpPr/>
          <p:nvPr/>
        </p:nvSpPr>
        <p:spPr>
          <a:xfrm rot="16200000">
            <a:off x="4796682" y="6411755"/>
            <a:ext cx="582930" cy="1771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95"/>
              </a:lnSpc>
              <a:spcBef>
                <a:spcPts val="1"/>
              </a:spcBef>
              <a:tabLst/>
            </a:pP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E61H9RU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1R</a:t>
            </a:r>
            <a:r>
              <a:rPr sz="800" kern="0" spc="4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GU</a:t>
            </a:r>
            <a:endParaRPr sz="500" dirty="0">
              <a:latin typeface="SimSun"/>
              <a:ea typeface="SimSun"/>
              <a:cs typeface="SimSun"/>
            </a:endParaRPr>
          </a:p>
        </p:txBody>
      </p:sp>
      <p:sp>
        <p:nvSpPr>
          <p:cNvPr id="562" name="textbox 562"/>
          <p:cNvSpPr/>
          <p:nvPr/>
        </p:nvSpPr>
        <p:spPr>
          <a:xfrm>
            <a:off x="4978400" y="6877989"/>
            <a:ext cx="120014" cy="73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5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Kg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/I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64" name="textbox 564"/>
          <p:cNvSpPr/>
          <p:nvPr/>
        </p:nvSpPr>
        <p:spPr>
          <a:xfrm>
            <a:off x="5359399" y="5730811"/>
            <a:ext cx="65405" cy="84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14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" name="picture 5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pic>
        <p:nvPicPr>
          <p:cNvPr id="568" name="picture 5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29000" y="3203575"/>
            <a:ext cx="2768600" cy="4140200"/>
          </a:xfrm>
          <a:prstGeom prst="rect">
            <a:avLst/>
          </a:prstGeom>
        </p:spPr>
      </p:pic>
      <p:graphicFrame>
        <p:nvGraphicFramePr>
          <p:cNvPr id="570" name="table 570"/>
          <p:cNvGraphicFramePr>
            <a:graphicFrameLocks noGrp="1"/>
          </p:cNvGraphicFramePr>
          <p:nvPr/>
        </p:nvGraphicFramePr>
        <p:xfrm>
          <a:off x="1470025" y="4489450"/>
          <a:ext cx="1930400" cy="2921000"/>
        </p:xfrm>
        <a:graphic>
          <a:graphicData uri="http://schemas.openxmlformats.org/drawingml/2006/table">
            <a:tbl>
              <a:tblPr/>
              <a:tblGrid>
                <a:gridCol w="631825"/>
                <a:gridCol w="1298575"/>
              </a:tblGrid>
              <a:tr h="295275"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indent="444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5600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 electroly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 gravity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1.1-1.4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434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0" indent="-88900" algn="l" rtl="0" eaLnBrk="0">
                        <a:lnSpc>
                          <a:spcPct val="117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Ethylene glycol antifre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eze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freezing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-50~0℃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800" indent="-133350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Propylene glycol antifre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eze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freezing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poin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t-50~0℃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0" indent="-12700" algn="l" rtl="0" eaLnBrk="0">
                        <a:lnSpc>
                          <a:spcPct val="85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Windshield washer flu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id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freezing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-40~0℃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0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Automotive ur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ea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0" algn="l" rtl="0" eaLnBrk="0">
                        <a:lnSpc>
                          <a:spcPts val="872"/>
                        </a:lnSpc>
                        <a:spcBef>
                          <a:spcPts val="13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concentration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0-40%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62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scale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value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4800" indent="31750" algn="l" rtl="0" eaLnBrk="0">
                        <a:lnSpc>
                          <a:spcPct val="10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 electrol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yte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gravity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4800" indent="-16510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Ethylene glycol antifre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eze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freezing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point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0" indent="-20320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Propylene glycol antifre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eze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freezing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point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0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Glass water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2385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freezing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point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0" algn="l" rtl="0" eaLnBrk="0">
                        <a:lnSpc>
                          <a:spcPct val="77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Automotive ur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ea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92100" algn="l" rtl="0" eaLnBrk="0">
                        <a:lnSpc>
                          <a:spcPts val="872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concentratio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 5%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72" name="textbox 572"/>
          <p:cNvSpPr/>
          <p:nvPr/>
        </p:nvSpPr>
        <p:spPr>
          <a:xfrm>
            <a:off x="1545136" y="3482134"/>
            <a:ext cx="1744345" cy="6553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63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1000"/>
              </a:lnSpc>
              <a:tabLst/>
            </a:pP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Model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504</a:t>
            </a:r>
            <a:r>
              <a:rPr sz="12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Freez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ing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Point</a:t>
            </a: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Teste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</a:t>
            </a:r>
            <a:endParaRPr sz="12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22859" algn="l" rtl="0" eaLnBrk="0">
              <a:lnSpc>
                <a:spcPct val="98000"/>
              </a:lnSpc>
              <a:spcBef>
                <a:spcPts val="1"/>
              </a:spcBef>
              <a:tabLst/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Urea comprehensive type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[all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</a:t>
            </a: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pper]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574" name="textbox 574"/>
          <p:cNvSpPr/>
          <p:nvPr/>
        </p:nvSpPr>
        <p:spPr>
          <a:xfrm>
            <a:off x="5340349" y="5813615"/>
            <a:ext cx="369570" cy="1162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6850" algn="l" rtl="0" eaLnBrk="0">
              <a:lnSpc>
                <a:spcPct val="77000"/>
              </a:lnSpc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-50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ts val="246"/>
              </a:lnSpc>
              <a:spcBef>
                <a:spcPts val="763"/>
              </a:spcBef>
              <a:tabLst/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三</a:t>
            </a:r>
            <a:endParaRPr sz="200" dirty="0">
              <a:latin typeface="SimSun"/>
              <a:ea typeface="SimSun"/>
              <a:cs typeface="SimSun"/>
            </a:endParaRPr>
          </a:p>
          <a:p>
            <a:pPr marL="196850" algn="l" rtl="0" eaLnBrk="0">
              <a:lnSpc>
                <a:spcPct val="77000"/>
              </a:lnSpc>
              <a:spcBef>
                <a:spcPts val="399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-40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76200" algn="l" rtl="0" eaLnBrk="0">
              <a:lnSpc>
                <a:spcPts val="63"/>
              </a:lnSpc>
              <a:spcBef>
                <a:spcPts val="397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_</a:t>
            </a:r>
            <a:endParaRPr sz="500" dirty="0">
              <a:latin typeface="SimSun"/>
              <a:ea typeface="SimSun"/>
              <a:cs typeface="SimSun"/>
            </a:endParaRPr>
          </a:p>
          <a:p>
            <a:pPr marL="196850" algn="l" rtl="0" eaLnBrk="0">
              <a:lnSpc>
                <a:spcPct val="77000"/>
              </a:lnSpc>
              <a:spcBef>
                <a:spcPts val="670"/>
              </a:spcBef>
              <a:tabLst/>
            </a:pPr>
            <a:r>
              <a:rPr sz="400" kern="0" spc="-10" dirty="0">
                <a:solidFill>
                  <a:srgbClr val="10203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96850" algn="l" rtl="0" eaLnBrk="0">
              <a:lnSpc>
                <a:spcPct val="77000"/>
              </a:lnSpc>
              <a:spcBef>
                <a:spcPts val="1030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-20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ts val="399"/>
              </a:lnSpc>
              <a:spcBef>
                <a:spcPts val="815"/>
              </a:spcBef>
              <a:tabLst/>
            </a:pP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—40—</a:t>
            </a:r>
            <a:endParaRPr sz="200" dirty="0">
              <a:latin typeface="SimSun"/>
              <a:ea typeface="SimSun"/>
              <a:cs typeface="SimSun"/>
            </a:endParaRPr>
          </a:p>
          <a:p>
            <a:pPr marL="196850" indent="63500" algn="l" rtl="0" eaLnBrk="0">
              <a:lnSpc>
                <a:spcPct val="74000"/>
              </a:lnSpc>
              <a:spcBef>
                <a:spcPts val="264"/>
              </a:spcBef>
              <a:tabLst/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—30</a:t>
            </a: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-10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ts val="399"/>
              </a:lnSpc>
              <a:spcBef>
                <a:spcPts val="165"/>
              </a:spcBef>
              <a:tabLst/>
            </a:pPr>
            <a:r>
              <a:rPr sz="300" kern="0" spc="-1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20—</a:t>
            </a:r>
            <a:endParaRPr sz="3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399"/>
              </a:lnSpc>
              <a:spcBef>
                <a:spcPts val="2"/>
              </a:spcBef>
              <a:tabLst/>
            </a:pP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—10—</a:t>
            </a:r>
            <a:endParaRPr sz="200" dirty="0">
              <a:latin typeface="SimSun"/>
              <a:ea typeface="SimSun"/>
              <a:cs typeface="SimSun"/>
            </a:endParaRPr>
          </a:p>
        </p:txBody>
      </p:sp>
      <p:sp>
        <p:nvSpPr>
          <p:cNvPr id="576" name="textbox 576"/>
          <p:cNvSpPr/>
          <p:nvPr/>
        </p:nvSpPr>
        <p:spPr>
          <a:xfrm>
            <a:off x="4819650" y="5866917"/>
            <a:ext cx="158750" cy="10280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79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ct val="77000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63500" algn="l" rtl="0" eaLnBrk="0">
              <a:lnSpc>
                <a:spcPct val="77000"/>
              </a:lnSpc>
              <a:spcBef>
                <a:spcPts val="711"/>
              </a:spcBef>
              <a:tabLst/>
            </a:pPr>
            <a:r>
              <a:rPr sz="500" kern="0" spc="-10" dirty="0">
                <a:solidFill>
                  <a:srgbClr val="10203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35-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738"/>
              </a:spcBef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30-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787"/>
              </a:spcBef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1.25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738"/>
              </a:spcBef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1.20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788"/>
              </a:spcBef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1.15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44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1.10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78" name="textbox 578"/>
          <p:cNvSpPr/>
          <p:nvPr/>
        </p:nvSpPr>
        <p:spPr>
          <a:xfrm>
            <a:off x="5753099" y="6457263"/>
            <a:ext cx="209550" cy="7473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400" kern="0" spc="-10" dirty="0">
                <a:solidFill>
                  <a:srgbClr val="10203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14300" algn="l" rtl="0" eaLnBrk="0">
              <a:lnSpc>
                <a:spcPct val="77000"/>
              </a:lnSpc>
              <a:spcBef>
                <a:spcPts val="162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-40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14300" algn="l" rtl="0" eaLnBrk="0">
              <a:lnSpc>
                <a:spcPct val="77000"/>
              </a:lnSpc>
              <a:spcBef>
                <a:spcPts val="358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-30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14300" algn="l" rtl="0" eaLnBrk="0">
              <a:lnSpc>
                <a:spcPct val="77000"/>
              </a:lnSpc>
              <a:spcBef>
                <a:spcPts val="480"/>
              </a:spcBef>
              <a:tabLst/>
            </a:pPr>
            <a:r>
              <a:rPr sz="400" kern="0" spc="-10" dirty="0">
                <a:solidFill>
                  <a:srgbClr val="103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-20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14300" algn="l" rtl="0" eaLnBrk="0">
              <a:lnSpc>
                <a:spcPct val="77000"/>
              </a:lnSpc>
              <a:spcBef>
                <a:spcPts val="1280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-10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ct val="79000"/>
              </a:lnSpc>
              <a:spcBef>
                <a:spcPts val="2"/>
              </a:spcBef>
              <a:tabLst/>
            </a:pPr>
            <a:r>
              <a:rPr sz="900" kern="0" spc="-30" dirty="0">
                <a:solidFill>
                  <a:srgbClr val="508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Si</a:t>
            </a:r>
            <a:endParaRPr sz="9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80" name="textbox 580"/>
          <p:cNvSpPr/>
          <p:nvPr/>
        </p:nvSpPr>
        <p:spPr>
          <a:xfrm>
            <a:off x="5022850" y="7022413"/>
            <a:ext cx="688340" cy="184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77164" algn="l" rtl="0" eaLnBrk="0">
              <a:lnSpc>
                <a:spcPct val="77000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G13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611G12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ts val="408"/>
              </a:lnSpc>
              <a:spcBef>
                <a:spcPts val="119"/>
              </a:spcBef>
              <a:tabLst/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PHCFYLEH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     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ETHYLENE</a:t>
            </a:r>
            <a:endParaRPr sz="300" dirty="0">
              <a:latin typeface="Arial"/>
              <a:ea typeface="Arial"/>
              <a:cs typeface="Arial"/>
            </a:endParaRPr>
          </a:p>
          <a:p>
            <a:pPr marL="247015" algn="l" rtl="0" eaLnBrk="0">
              <a:lnSpc>
                <a:spcPct val="97000"/>
              </a:lnSpc>
              <a:spcBef>
                <a:spcPts val="1"/>
              </a:spcBef>
              <a:tabLst/>
            </a:pPr>
            <a:r>
              <a:rPr sz="300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WATEHLILE</a:t>
            </a:r>
            <a:endParaRPr sz="3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82" name="textbox 582"/>
          <p:cNvSpPr/>
          <p:nvPr/>
        </p:nvSpPr>
        <p:spPr>
          <a:xfrm>
            <a:off x="5187949" y="5800915"/>
            <a:ext cx="127635" cy="9258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87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=50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1111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-40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1058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-30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spcBef>
                <a:spcPts val="100"/>
              </a:spcBef>
              <a:tabLst/>
            </a:pP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—20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spcBef>
                <a:spcPts val="1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—10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84" name="textbox 584"/>
          <p:cNvSpPr/>
          <p:nvPr/>
        </p:nvSpPr>
        <p:spPr>
          <a:xfrm rot="16200000">
            <a:off x="4796682" y="6411755"/>
            <a:ext cx="582930" cy="1771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95"/>
              </a:lnSpc>
              <a:spcBef>
                <a:spcPts val="1"/>
              </a:spcBef>
              <a:tabLst/>
            </a:pP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E61H9RU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1R</a:t>
            </a:r>
            <a:r>
              <a:rPr sz="800" kern="0" spc="4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GU</a:t>
            </a:r>
            <a:endParaRPr sz="500" dirty="0">
              <a:latin typeface="SimSun"/>
              <a:ea typeface="SimSun"/>
              <a:cs typeface="SimSun"/>
            </a:endParaRPr>
          </a:p>
        </p:txBody>
      </p:sp>
      <p:sp>
        <p:nvSpPr>
          <p:cNvPr id="586" name="textbox 586"/>
          <p:cNvSpPr/>
          <p:nvPr/>
        </p:nvSpPr>
        <p:spPr>
          <a:xfrm>
            <a:off x="4978400" y="6877989"/>
            <a:ext cx="120014" cy="73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5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Kg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/I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88" name="textbox 588"/>
          <p:cNvSpPr/>
          <p:nvPr/>
        </p:nvSpPr>
        <p:spPr>
          <a:xfrm>
            <a:off x="5359399" y="5730811"/>
            <a:ext cx="65405" cy="84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14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picture 5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pic>
        <p:nvPicPr>
          <p:cNvPr id="592" name="picture 5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41700" y="3197225"/>
            <a:ext cx="2819400" cy="4146550"/>
          </a:xfrm>
          <a:prstGeom prst="rect">
            <a:avLst/>
          </a:prstGeom>
        </p:spPr>
      </p:pic>
      <p:graphicFrame>
        <p:nvGraphicFramePr>
          <p:cNvPr id="594" name="table 594"/>
          <p:cNvGraphicFramePr>
            <a:graphicFrameLocks noGrp="1"/>
          </p:cNvGraphicFramePr>
          <p:nvPr/>
        </p:nvGraphicFramePr>
        <p:xfrm>
          <a:off x="1470025" y="4489450"/>
          <a:ext cx="1930400" cy="2057400"/>
        </p:xfrm>
        <a:graphic>
          <a:graphicData uri="http://schemas.openxmlformats.org/drawingml/2006/table">
            <a:tbl>
              <a:tblPr/>
              <a:tblGrid>
                <a:gridCol w="983614"/>
                <a:gridCol w="946785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1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 Range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:Methanol Glass Water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Freezing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Point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-50~0℃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7009" algn="l" rtl="0" eaLnBrk="0">
                        <a:lnSpc>
                          <a:spcPts val="1615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-20" baseline="50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</a:t>
                      </a:r>
                      <a:r>
                        <a:rPr sz="900" kern="0" spc="-20" baseline="-1920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900" kern="0" spc="-20" baseline="50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900" kern="0" spc="-20" baseline="50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Scale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</a:t>
                      </a:r>
                      <a:r>
                        <a:rPr sz="5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2000" kern="0" spc="-30" baseline="-1645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5%</a:t>
                      </a:r>
                      <a:endParaRPr sz="2000" baseline="-16456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ATC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Automatic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ion</a:t>
                      </a:r>
                      <a:r>
                        <a:rPr sz="6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Method: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84000"/>
                        </a:lnSpc>
                        <a:spcBef>
                          <a:spcPts val="4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r>
                        <a:rPr sz="6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9545" algn="l" rtl="0" eaLnBrk="0">
                        <a:lnSpc>
                          <a:spcPts val="79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10-30℃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600" kern="0" spc="-10" baseline="-651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Prism: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</a:t>
                      </a: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03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6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φ40*200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1594" algn="l" rtl="0" eaLnBrk="0">
                        <a:lnSpc>
                          <a:spcPts val="1255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kern="0" spc="-10" baseline="3780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900" kern="0" spc="-10" baseline="-3743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900" kern="0" spc="-10" baseline="3780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r>
                        <a:rPr sz="5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baseline="3780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   </a:t>
                      </a:r>
                      <a:r>
                        <a:rPr sz="1500" kern="0" spc="-10" baseline="-1204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170</a:t>
                      </a:r>
                      <a:endParaRPr sz="1500" baseline="-12042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96" name="textbox 596"/>
          <p:cNvSpPr/>
          <p:nvPr/>
        </p:nvSpPr>
        <p:spPr>
          <a:xfrm>
            <a:off x="1473200" y="6430644"/>
            <a:ext cx="62230" cy="831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54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98" name="textbox 598"/>
          <p:cNvSpPr/>
          <p:nvPr/>
        </p:nvSpPr>
        <p:spPr>
          <a:xfrm>
            <a:off x="1473200" y="6323088"/>
            <a:ext cx="66039" cy="100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4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N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00" name="textbox 600"/>
          <p:cNvSpPr/>
          <p:nvPr/>
        </p:nvSpPr>
        <p:spPr>
          <a:xfrm>
            <a:off x="1629181" y="4935169"/>
            <a:ext cx="5905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8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02" name="textbox 602"/>
          <p:cNvSpPr/>
          <p:nvPr/>
        </p:nvSpPr>
        <p:spPr>
          <a:xfrm>
            <a:off x="1625904" y="4852619"/>
            <a:ext cx="62864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52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604" name="picture 6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600733" y="4865319"/>
            <a:ext cx="36956" cy="147091"/>
          </a:xfrm>
          <a:prstGeom prst="rect">
            <a:avLst/>
          </a:prstGeom>
        </p:spPr>
      </p:pic>
      <p:sp>
        <p:nvSpPr>
          <p:cNvPr id="606" name="textbox 606"/>
          <p:cNvSpPr/>
          <p:nvPr/>
        </p:nvSpPr>
        <p:spPr>
          <a:xfrm>
            <a:off x="1473200" y="4935169"/>
            <a:ext cx="139064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74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Val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08" name="textbox 608"/>
          <p:cNvSpPr/>
          <p:nvPr/>
        </p:nvSpPr>
        <p:spPr>
          <a:xfrm>
            <a:off x="1473200" y="4852619"/>
            <a:ext cx="139700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7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5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Min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610" name="table 610"/>
          <p:cNvGraphicFramePr>
            <a:graphicFrameLocks noGrp="1"/>
          </p:cNvGraphicFramePr>
          <p:nvPr/>
        </p:nvGraphicFramePr>
        <p:xfrm>
          <a:off x="1476375" y="3454400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4" algn="l" rtl="0" eaLnBrk="0">
                        <a:lnSpc>
                          <a:spcPct val="7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HT-10T</a:t>
                      </a:r>
                      <a:r>
                        <a:rPr sz="9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r>
                        <a:rPr sz="9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Free</a:t>
                      </a: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zing</a:t>
                      </a: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Point</a:t>
                      </a: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Tester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4" algn="l" rtl="0" eaLnBrk="0">
                        <a:lnSpc>
                          <a:spcPts val="110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Methanol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Glass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300" b="1" kern="0" spc="-10" baseline="1411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【All</a:t>
                      </a:r>
                      <a:endParaRPr sz="1300" baseline="14115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9844" algn="l" rtl="0" eaLnBrk="0">
                        <a:lnSpc>
                          <a:spcPct val="93000"/>
                        </a:lnSpc>
                        <a:spcBef>
                          <a:spcPts val="80"/>
                        </a:spcBef>
                        <a:tabLst/>
                      </a:pPr>
                      <a:r>
                        <a:rPr sz="1300" b="1" kern="0" spc="-3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</a:t>
                      </a:r>
                      <a:r>
                        <a:rPr sz="9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Copper】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2" name="textbox 612"/>
          <p:cNvSpPr/>
          <p:nvPr/>
        </p:nvSpPr>
        <p:spPr>
          <a:xfrm>
            <a:off x="5251449" y="5839288"/>
            <a:ext cx="311150" cy="13195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90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4000"/>
              </a:lnSpc>
              <a:tabLst/>
            </a:pPr>
            <a:r>
              <a:rPr sz="1200" kern="0" spc="-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</a:t>
            </a:r>
            <a:r>
              <a:rPr sz="1200" kern="0" spc="-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℃</a:t>
            </a:r>
            <a:endParaRPr sz="12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82550" algn="l" rtl="0" eaLnBrk="0">
              <a:lnSpc>
                <a:spcPts val="1655"/>
              </a:lnSpc>
              <a:spcBef>
                <a:spcPts val="1"/>
              </a:spcBef>
              <a:tabLst/>
            </a:pPr>
            <a:r>
              <a:rPr sz="1300" kern="0" spc="-10" dirty="0">
                <a:solidFill>
                  <a:srgbClr val="203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300" dirty="0">
              <a:latin typeface="SimSun"/>
              <a:ea typeface="SimSun"/>
              <a:cs typeface="SimSun"/>
            </a:endParaRPr>
          </a:p>
        </p:txBody>
      </p:sp>
      <p:sp>
        <p:nvSpPr>
          <p:cNvPr id="614" name="textbox 614"/>
          <p:cNvSpPr/>
          <p:nvPr/>
        </p:nvSpPr>
        <p:spPr>
          <a:xfrm>
            <a:off x="4800599" y="6087624"/>
            <a:ext cx="295909" cy="8686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7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4000"/>
              </a:lnSpc>
              <a:tabLst/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-45</a:t>
            </a:r>
            <a:endParaRPr sz="13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9000"/>
              </a:lnSpc>
              <a:spcBef>
                <a:spcPts val="5"/>
              </a:spcBef>
              <a:tabLst/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-30</a:t>
            </a:r>
            <a:endParaRPr sz="13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9000"/>
              </a:lnSpc>
              <a:spcBef>
                <a:spcPts val="18"/>
              </a:spcBef>
              <a:tabLst/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-20</a:t>
            </a:r>
            <a:endParaRPr sz="13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4000"/>
              </a:lnSpc>
              <a:spcBef>
                <a:spcPts val="342"/>
              </a:spcBef>
              <a:tabLst/>
            </a:pP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-10</a:t>
            </a:r>
            <a:endParaRPr sz="16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ct val="79000"/>
              </a:lnSpc>
              <a:spcBef>
                <a:spcPts val="5"/>
              </a:spcBef>
              <a:tabLst/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endParaRPr sz="13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16" name="textbox 616"/>
          <p:cNvSpPr/>
          <p:nvPr/>
        </p:nvSpPr>
        <p:spPr>
          <a:xfrm>
            <a:off x="5676899" y="6024124"/>
            <a:ext cx="247015" cy="9340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4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7000"/>
              </a:lnSpc>
              <a:tabLst/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-50</a:t>
            </a:r>
            <a:endParaRPr sz="13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9000"/>
              </a:lnSpc>
              <a:spcBef>
                <a:spcPts val="5"/>
              </a:spcBef>
              <a:tabLst/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-40</a:t>
            </a:r>
            <a:endParaRPr sz="13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9000"/>
              </a:lnSpc>
              <a:spcBef>
                <a:spcPts val="118"/>
              </a:spcBef>
              <a:tabLst/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-25</a:t>
            </a:r>
            <a:endParaRPr sz="13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9000"/>
              </a:lnSpc>
              <a:spcBef>
                <a:spcPts val="218"/>
              </a:spcBef>
              <a:tabLst/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-15</a:t>
            </a:r>
            <a:endParaRPr sz="13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70"/>
              </a:lnSpc>
              <a:spcBef>
                <a:spcPts val="1"/>
              </a:spcBef>
              <a:tabLst/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-5</a:t>
            </a:r>
            <a:endParaRPr sz="13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picture 6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689225"/>
            <a:ext cx="5080000" cy="5080000"/>
          </a:xfrm>
          <a:prstGeom prst="rect">
            <a:avLst/>
          </a:prstGeom>
        </p:spPr>
      </p:pic>
      <p:pic>
        <p:nvPicPr>
          <p:cNvPr id="620" name="picture 6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41700" y="3203575"/>
            <a:ext cx="2622550" cy="4133850"/>
          </a:xfrm>
          <a:prstGeom prst="rect">
            <a:avLst/>
          </a:prstGeom>
        </p:spPr>
      </p:pic>
      <p:graphicFrame>
        <p:nvGraphicFramePr>
          <p:cNvPr id="622" name="table 622"/>
          <p:cNvGraphicFramePr>
            <a:graphicFrameLocks noGrp="1"/>
          </p:cNvGraphicFramePr>
          <p:nvPr/>
        </p:nvGraphicFramePr>
        <p:xfrm>
          <a:off x="1463675" y="4495800"/>
          <a:ext cx="1931670" cy="2057400"/>
        </p:xfrm>
        <a:graphic>
          <a:graphicData uri="http://schemas.openxmlformats.org/drawingml/2006/table">
            <a:tbl>
              <a:tblPr/>
              <a:tblGrid>
                <a:gridCol w="638175"/>
                <a:gridCol w="1293494"/>
              </a:tblGrid>
              <a:tr h="295275"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6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1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17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6400" indent="-152400" algn="l" rtl="0" eaLnBrk="0">
                        <a:lnSpc>
                          <a:spcPct val="11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liquid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specific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gravity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1.1-1.4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indent="-133350" algn="l" rtl="0" eaLnBrk="0">
                        <a:lnSpc>
                          <a:spcPct val="108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Ethylene glycol antifre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eze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concentration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0-100%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434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0" indent="-88900" algn="l" rtl="0" eaLnBrk="0">
                        <a:lnSpc>
                          <a:spcPct val="117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Ethylene glycol antifre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eze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freezing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-60~0℃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23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</a:t>
                      </a:r>
                      <a:r>
                        <a:rPr sz="5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scale value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4665" indent="-221615" algn="l" rtl="0" eaLnBrk="0">
                        <a:lnSpc>
                          <a:spcPct val="110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liqui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 specific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gravity</a:t>
                      </a:r>
                      <a:r>
                        <a:rPr sz="7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0" indent="-222250" algn="l" rtl="0" eaLnBrk="0">
                        <a:lnSpc>
                          <a:spcPct val="111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Ethylene glycol antifre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eze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concentratio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 5%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1300" indent="-101600" algn="l" rtl="0" eaLnBrk="0">
                        <a:lnSpc>
                          <a:spcPct val="105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Ethylene glycol antifre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eze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freezing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point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8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673"/>
                        </a:lnSpc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0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005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ATC/10-30℃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24" name="table 624"/>
          <p:cNvGraphicFramePr>
            <a:graphicFrameLocks noGrp="1"/>
          </p:cNvGraphicFramePr>
          <p:nvPr/>
        </p:nvGraphicFramePr>
        <p:xfrm>
          <a:off x="1476375" y="3448050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ts val="154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r>
                        <a:rPr sz="12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415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6679" algn="l" rtl="0" eaLnBrk="0">
                        <a:lnSpc>
                          <a:spcPct val="66000"/>
                        </a:lnSpc>
                        <a:spcBef>
                          <a:spcPts val="95"/>
                        </a:spcBef>
                        <a:tabLst/>
                      </a:pPr>
                      <a:r>
                        <a:rPr sz="12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Concentration</a:t>
                      </a:r>
                      <a:r>
                        <a:rPr sz="12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Meter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8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04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Ethylene</a:t>
                      </a:r>
                      <a:r>
                        <a:rPr sz="10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glycol【Fu</a:t>
                      </a:r>
                      <a:r>
                        <a:rPr sz="10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ll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copper】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26" name="textbox 626"/>
          <p:cNvSpPr/>
          <p:nvPr/>
        </p:nvSpPr>
        <p:spPr>
          <a:xfrm>
            <a:off x="4959349" y="6387363"/>
            <a:ext cx="354329" cy="819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11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41300" algn="l" rtl="0" eaLnBrk="0">
              <a:lnSpc>
                <a:spcPct val="95000"/>
              </a:lnSpc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1.聪</a:t>
            </a:r>
            <a:endParaRPr sz="400" dirty="0">
              <a:latin typeface="SimSun"/>
              <a:ea typeface="SimSun"/>
              <a:cs typeface="SimSun"/>
            </a:endParaRPr>
          </a:p>
          <a:p>
            <a:pPr marL="241300" algn="l" rtl="0" eaLnBrk="0">
              <a:lnSpc>
                <a:spcPct val="77000"/>
              </a:lnSpc>
              <a:spcBef>
                <a:spcPts val="294"/>
              </a:spcBef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1.35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241300" algn="l" rtl="0" eaLnBrk="0">
              <a:lnSpc>
                <a:spcPct val="77000"/>
              </a:lnSpc>
              <a:spcBef>
                <a:spcPts val="481"/>
              </a:spcBef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130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63500" algn="l" rtl="0" eaLnBrk="0">
              <a:lnSpc>
                <a:spcPts val="304"/>
              </a:lnSpc>
              <a:spcBef>
                <a:spcPts val="130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500D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82550" indent="158114" algn="l" rtl="0" eaLnBrk="0">
              <a:lnSpc>
                <a:spcPct val="110000"/>
              </a:lnSpc>
              <a:spcBef>
                <a:spcPts val="4"/>
              </a:spcBef>
              <a:tabLst/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12</a:t>
            </a: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FAIR</a:t>
            </a:r>
            <a:endParaRPr sz="300" dirty="0">
              <a:latin typeface="Arial"/>
              <a:ea typeface="Arial"/>
              <a:cs typeface="Arial"/>
            </a:endParaRPr>
          </a:p>
          <a:p>
            <a:pPr marL="12700" indent="228600" algn="l" rtl="0" eaLnBrk="0">
              <a:lnSpc>
                <a:spcPct val="115000"/>
              </a:lnSpc>
              <a:spcBef>
                <a:spcPts val="3"/>
              </a:spcBef>
              <a:tabLst/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1.29-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RECHRIE</a:t>
            </a:r>
            <a:endParaRPr sz="400" dirty="0">
              <a:latin typeface="Arial"/>
              <a:ea typeface="Arial"/>
              <a:cs typeface="Arial"/>
            </a:endParaRPr>
          </a:p>
          <a:p>
            <a:pPr marL="241300" algn="l" rtl="0" eaLnBrk="0">
              <a:lnSpc>
                <a:spcPct val="77000"/>
              </a:lnSpc>
              <a:spcBef>
                <a:spcPts val="30"/>
              </a:spcBef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1.95-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82550" indent="158114" algn="l" rtl="0" eaLnBrk="0">
              <a:lnSpc>
                <a:spcPct val="127000"/>
              </a:lnSpc>
              <a:spcBef>
                <a:spcPts val="404"/>
              </a:spcBef>
              <a:tabLst/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1.1D    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BATTERY</a:t>
            </a:r>
            <a:endParaRPr sz="300" dirty="0">
              <a:latin typeface="Arial"/>
              <a:ea typeface="Arial"/>
              <a:cs typeface="Arial"/>
            </a:endParaRPr>
          </a:p>
          <a:p>
            <a:pPr marL="82550" algn="l" rtl="0" eaLnBrk="0">
              <a:lnSpc>
                <a:spcPct val="100000"/>
              </a:lnSpc>
              <a:spcBef>
                <a:spcPts val="3"/>
              </a:spcBef>
              <a:tabLst/>
            </a:pP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FLLIL</a:t>
            </a:r>
            <a:endParaRPr sz="300" dirty="0">
              <a:latin typeface="Arial"/>
              <a:ea typeface="Arial"/>
              <a:cs typeface="Arial"/>
            </a:endParaRPr>
          </a:p>
        </p:txBody>
      </p:sp>
      <p:sp>
        <p:nvSpPr>
          <p:cNvPr id="628" name="textbox 628"/>
          <p:cNvSpPr/>
          <p:nvPr/>
        </p:nvSpPr>
        <p:spPr>
          <a:xfrm>
            <a:off x="5607050" y="6019113"/>
            <a:ext cx="270509" cy="1012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400" kern="0" spc="-10" dirty="0">
                <a:solidFill>
                  <a:srgbClr val="10203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FREEZING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57150" algn="l" rtl="0" eaLnBrk="0">
              <a:lnSpc>
                <a:spcPct val="82000"/>
              </a:lnSpc>
              <a:spcBef>
                <a:spcPts val="58"/>
              </a:spcBef>
              <a:tabLst/>
            </a:pPr>
            <a:r>
              <a:rPr sz="400" kern="0" spc="-10" dirty="0">
                <a:solidFill>
                  <a:srgbClr val="206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POINT</a:t>
            </a:r>
            <a:endParaRPr sz="4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ts val="494"/>
              </a:lnSpc>
              <a:spcBef>
                <a:spcPts val="614"/>
              </a:spcBef>
              <a:tabLst/>
            </a:pPr>
            <a:r>
              <a:rPr sz="400" kern="0" spc="-10" dirty="0">
                <a:solidFill>
                  <a:srgbClr val="10304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400" dirty="0">
              <a:latin typeface="SimSun"/>
              <a:ea typeface="SimSun"/>
              <a:cs typeface="SimSun"/>
            </a:endParaRPr>
          </a:p>
          <a:p>
            <a:pPr marL="75564" algn="l" rtl="0" eaLnBrk="0">
              <a:lnSpc>
                <a:spcPct val="77000"/>
              </a:lnSpc>
              <a:spcBef>
                <a:spcPts val="223"/>
              </a:spcBef>
              <a:tabLst/>
            </a:pPr>
            <a:r>
              <a:rPr sz="400" kern="0" spc="-10" dirty="0">
                <a:solidFill>
                  <a:srgbClr val="204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-60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75564" algn="l" rtl="0" eaLnBrk="0">
              <a:lnSpc>
                <a:spcPct val="77000"/>
              </a:lnSpc>
              <a:spcBef>
                <a:spcPts val="380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-50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76200" algn="l" rtl="0" eaLnBrk="0">
              <a:lnSpc>
                <a:spcPct val="77000"/>
              </a:lnSpc>
              <a:spcBef>
                <a:spcPts val="485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4D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75564" algn="l" rtl="0" eaLnBrk="0">
              <a:lnSpc>
                <a:spcPct val="77000"/>
              </a:lnSpc>
              <a:spcBef>
                <a:spcPts val="626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-30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75564" algn="l" rtl="0" eaLnBrk="0">
              <a:lnSpc>
                <a:spcPct val="77000"/>
              </a:lnSpc>
              <a:spcBef>
                <a:spcPts val="730"/>
              </a:spcBef>
              <a:tabLst/>
            </a:pPr>
            <a:r>
              <a:rPr sz="400" kern="0" spc="-10" dirty="0">
                <a:solidFill>
                  <a:srgbClr val="3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-20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77000"/>
              </a:lnSpc>
              <a:spcBef>
                <a:spcPts val="3"/>
              </a:spcBef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30" name="textbox 630"/>
          <p:cNvSpPr/>
          <p:nvPr/>
        </p:nvSpPr>
        <p:spPr>
          <a:xfrm>
            <a:off x="1460500" y="6544760"/>
            <a:ext cx="563244" cy="158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67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and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range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632" name="textbox 632"/>
          <p:cNvSpPr/>
          <p:nvPr/>
        </p:nvSpPr>
        <p:spPr>
          <a:xfrm>
            <a:off x="5416549" y="6228765"/>
            <a:ext cx="91439" cy="974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80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70-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931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830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780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780"/>
              </a:spcBef>
              <a:tabLst/>
            </a:pPr>
            <a:r>
              <a:rPr sz="400" kern="0" spc="-10" dirty="0">
                <a:solidFill>
                  <a:srgbClr val="20507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830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spcBef>
                <a:spcPts val="3"/>
              </a:spcBef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34" name="textbox 634"/>
          <p:cNvSpPr/>
          <p:nvPr/>
        </p:nvSpPr>
        <p:spPr>
          <a:xfrm>
            <a:off x="5029199" y="5828817"/>
            <a:ext cx="332740" cy="1231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001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ANTIFREEZE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8CDOLANT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36" name="textbox 636"/>
          <p:cNvSpPr/>
          <p:nvPr/>
        </p:nvSpPr>
        <p:spPr>
          <a:xfrm>
            <a:off x="5289549" y="7282763"/>
            <a:ext cx="205740" cy="73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8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WATER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38" name="textbox 638"/>
          <p:cNvSpPr/>
          <p:nvPr/>
        </p:nvSpPr>
        <p:spPr>
          <a:xfrm>
            <a:off x="5359399" y="5650813"/>
            <a:ext cx="170814" cy="73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GOOD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40" name="textbox 640"/>
          <p:cNvSpPr/>
          <p:nvPr/>
        </p:nvSpPr>
        <p:spPr>
          <a:xfrm>
            <a:off x="5372099" y="5853404"/>
            <a:ext cx="116839" cy="73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400" kern="0" spc="-10" dirty="0">
                <a:solidFill>
                  <a:srgbClr val="1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90%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42" name="textbox 642"/>
          <p:cNvSpPr/>
          <p:nvPr/>
        </p:nvSpPr>
        <p:spPr>
          <a:xfrm>
            <a:off x="5314949" y="7091450"/>
            <a:ext cx="73025" cy="73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80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</a:t>
            </a:r>
            <a:r>
              <a:rPr sz="400" kern="0" spc="10" dirty="0">
                <a:solidFill>
                  <a:srgbClr val="206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44" name="textbox 644"/>
          <p:cNvSpPr/>
          <p:nvPr/>
        </p:nvSpPr>
        <p:spPr>
          <a:xfrm>
            <a:off x="5416550" y="6057417"/>
            <a:ext cx="73660" cy="73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79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80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2025-08-07T15:52:59Z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2025-08-07T15:53:11</vt:filetime>
  </property>
  <property fmtid="{D5CDD505-2E9C-101B-9397-08002B2CF9AE}" pid="4" name="UsrData">
    <vt:lpwstr>68945b57362ef7001fcbb7f4wl</vt:lpwstr>
  </property>
</Properties>
</file>