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369550" cy="13004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2" Type="http://schemas.openxmlformats.org/officeDocument/2006/relationships/viewProps" Target="viewProps.xml"/><Relationship Id="rId11" Type="http://schemas.openxmlformats.org/officeDocument/2006/relationships/tableStyles" Target="tableStyle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790825" y="4181234"/>
            <a:ext cx="2862579" cy="2535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2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100" algn="l" rtl="0" eaLnBrk="0">
              <a:lnSpc>
                <a:spcPct val="82000"/>
              </a:lnSpc>
              <a:tabLst/>
            </a:pPr>
            <a:r>
              <a:rPr sz="19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LC-DO-3S</a:t>
            </a:r>
            <a:endParaRPr sz="1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549"/>
              </a:lnSpc>
              <a:spcBef>
                <a:spcPts val="335"/>
              </a:spcBef>
              <a:tabLst/>
            </a:pPr>
            <a:r>
              <a:rPr sz="1100" b="1" kern="0" spc="-30" dirty="0">
                <a:solidFill>
                  <a:srgbClr val="204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oxygen/temperature</a:t>
            </a:r>
            <a:endParaRPr sz="1100" dirty="0">
              <a:latin typeface="Arial"/>
              <a:ea typeface="Arial"/>
              <a:cs typeface="Arial"/>
            </a:endParaRPr>
          </a:p>
          <a:p>
            <a:pPr marL="920750" algn="l" rtl="0" eaLnBrk="0">
              <a:lnSpc>
                <a:spcPct val="78000"/>
              </a:lnSpc>
              <a:spcBef>
                <a:spcPts val="8"/>
              </a:spcBef>
              <a:tabLst/>
            </a:pPr>
            <a:r>
              <a:rPr sz="1100" b="1" kern="0" spc="-30" dirty="0">
                <a:solidFill>
                  <a:srgbClr val="2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composite electrode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1"/>
              </a:spcBef>
              <a:tabLst/>
            </a:pPr>
            <a:r>
              <a:rPr sz="800" b="1" kern="0" spc="-1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Button operation</a:t>
            </a:r>
            <a:r>
              <a:rPr sz="800" b="1" kern="0" spc="10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10" dirty="0">
                <a:solidFill>
                  <a:srgbClr val="3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286125" y="7935988"/>
            <a:ext cx="3630295" cy="7569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54659" algn="l" rtl="0" eaLnBrk="0">
              <a:lnSpc>
                <a:spcPts val="367"/>
              </a:lnSpc>
              <a:tabLst/>
            </a:pPr>
            <a:r>
              <a:rPr sz="300" i="1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4l</a:t>
            </a:r>
            <a:r>
              <a:rPr sz="300" kern="0" spc="5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300" i="1" kern="0" spc="-10" dirty="0">
                <a:solidFill>
                  <a:srgbClr val="FFFFFF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二</a:t>
            </a:r>
            <a:r>
              <a:rPr sz="300" kern="0" spc="-10" dirty="0">
                <a:solidFill>
                  <a:srgbClr val="FFFFFF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                          </a:t>
            </a:r>
            <a:r>
              <a:rPr sz="300" i="1" kern="0" spc="-10" dirty="0">
                <a:solidFill>
                  <a:srgbClr val="FFFFFF">
                    <a:alpha val="100000"/>
                  </a:srgbClr>
                </a:solidFill>
                <a:latin typeface="STXingkai"/>
                <a:ea typeface="STXingkai"/>
                <a:cs typeface="STXingkai"/>
              </a:rPr>
              <a:t>5</a:t>
            </a:r>
            <a:endParaRPr sz="300" dirty="0">
              <a:latin typeface="STXingkai"/>
              <a:ea typeface="STXingkai"/>
              <a:cs typeface="STXingkai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2"/>
              </a:spcBef>
              <a:tabLst/>
            </a:pPr>
            <a:r>
              <a:rPr sz="1100" kern="0" spc="0" dirty="0">
                <a:solidFill>
                  <a:srgbClr val="2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                </a:t>
            </a:r>
            <a:r>
              <a:rPr sz="1100" kern="0" spc="-10" dirty="0">
                <a:solidFill>
                  <a:srgbClr val="205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</a:t>
            </a:r>
            <a:r>
              <a:rPr sz="1100" kern="0" spc="-1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1100" kern="0" spc="7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4098925" y="7653661"/>
            <a:ext cx="180339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3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800" kern="0" spc="10" dirty="0">
                <a:solidFill>
                  <a:srgbClr val="406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²50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4537075" y="7583195"/>
            <a:ext cx="96519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7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100" kern="0" spc="-20" dirty="0">
                <a:solidFill>
                  <a:srgbClr val="4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752725" y="4133850"/>
            <a:ext cx="4864100" cy="2324100"/>
            <a:chOff x="0" y="0"/>
            <a:chExt cx="4864100" cy="2324100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864100" cy="2324100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4889500" cy="23761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8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62300" algn="l" rtl="0" eaLnBrk="0">
                <a:lnSpc>
                  <a:spcPct val="116000"/>
                </a:lnSpc>
                <a:spcBef>
                  <a:spcPts val="3"/>
                </a:spcBef>
                <a:tabLst/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Dissolved</a:t>
              </a:r>
              <a:r>
                <a:rPr sz="900" b="1" kern="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oxygen/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Temperature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3054350" algn="l" rtl="0" eaLnBrk="0">
                <a:lnSpc>
                  <a:spcPct val="81000"/>
                </a:lnSpc>
                <a:spcBef>
                  <a:spcPts val="625"/>
                </a:spcBef>
                <a:tabLst/>
              </a:pP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Composite</a:t>
              </a:r>
              <a:r>
                <a:rPr sz="900" b="1" kern="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electrode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3161664" algn="l" rtl="0" eaLnBrk="0">
                <a:lnSpc>
                  <a:spcPct val="97000"/>
                </a:lnSpc>
                <a:spcBef>
                  <a:spcPts val="278"/>
                </a:spcBef>
                <a:tabLst/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Integrated tempera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ture</a:t>
              </a:r>
              <a:r>
                <a:rPr sz="9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</a:t>
              </a: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sensor measurement</a:t>
              </a:r>
              <a:endParaRPr sz="900" dirty="0">
                <a:latin typeface="Arial"/>
                <a:ea typeface="Arial"/>
                <a:cs typeface="Arial"/>
              </a:endParaRPr>
            </a:p>
            <a:p>
              <a:pPr marL="3162300" algn="l" rtl="0" eaLnBrk="0">
                <a:lnSpc>
                  <a:spcPct val="81000"/>
                </a:lnSpc>
                <a:spcBef>
                  <a:spcPts val="75"/>
                </a:spcBef>
                <a:tabLst/>
              </a:pPr>
              <a:r>
                <a:rPr sz="900" b="1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convenien</a:t>
              </a:r>
              <a:r>
                <a:rPr sz="900" b="1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 and accurate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2759075" y="6591300"/>
            <a:ext cx="4864100" cy="2279650"/>
            <a:chOff x="0" y="0"/>
            <a:chExt cx="4864100" cy="2279650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864100" cy="2279650"/>
            </a:xfrm>
            <a:prstGeom prst="rect">
              <a:avLst/>
            </a:prstGeom>
          </p:spPr>
        </p:pic>
        <p:sp>
          <p:nvSpPr>
            <p:cNvPr id="20" name="textbox 20"/>
            <p:cNvSpPr/>
            <p:nvPr/>
          </p:nvSpPr>
          <p:spPr>
            <a:xfrm>
              <a:off x="-12700" y="-12700"/>
              <a:ext cx="4889500" cy="23082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056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136900" algn="l" rtl="0" eaLnBrk="0">
                <a:lnSpc>
                  <a:spcPct val="67000"/>
                </a:lnSpc>
                <a:tabLst/>
              </a:pPr>
              <a:r>
                <a:rPr sz="3700" kern="0" spc="-50" dirty="0">
                  <a:solidFill>
                    <a:srgbClr val="B0D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NO.4</a:t>
              </a:r>
              <a:endParaRPr sz="3700" dirty="0">
                <a:latin typeface="Arial"/>
                <a:ea typeface="Arial"/>
                <a:cs typeface="Arial"/>
              </a:endParaRPr>
            </a:p>
            <a:p>
              <a:pPr marL="3155950" algn="l" rtl="0" eaLnBrk="0">
                <a:lnSpc>
                  <a:spcPct val="80000"/>
                </a:lnSpc>
                <a:spcBef>
                  <a:spcPts val="7"/>
                </a:spcBef>
                <a:tabLst/>
              </a:pP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Filling</a:t>
              </a:r>
              <a:r>
                <a:rPr sz="1200" b="1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liquid</a:t>
              </a:r>
              <a:endParaRPr sz="12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3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1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3155950" algn="l" rtl="0" eaLnBrk="0">
                <a:lnSpc>
                  <a:spcPct val="113000"/>
                </a:lnSpc>
                <a:spcBef>
                  <a:spcPts val="1"/>
                </a:spcBef>
                <a:tabLst/>
              </a:pP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Jipu polarographic dissolved</a:t>
              </a:r>
              <a:r>
                <a:rPr sz="800" b="1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</a:t>
              </a:r>
              <a:r>
                <a:rPr sz="800" b="1" kern="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oxygen filling liquid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2898775" y="4160329"/>
            <a:ext cx="4584065" cy="1943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8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2600" b="1" kern="0" spc="-20" baseline="-10016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600" b="1" kern="0" spc="13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600" b="1" kern="0" spc="-20" baseline="-10016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r>
              <a:rPr sz="1600" b="1" kern="0" spc="1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</a:t>
            </a:r>
            <a:r>
              <a:rPr sz="1600" b="1" kern="0" spc="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1300" b="1" kern="0" spc="-20" baseline="36061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800" b="1" kern="0" spc="-20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baseline="36061" dirty="0">
                <a:solidFill>
                  <a:srgbClr val="3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Accessories</a:t>
            </a:r>
            <a:endParaRPr sz="1300" baseline="36061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72"/>
              </a:spcBef>
              <a:tabLst/>
            </a:pPr>
            <a:r>
              <a:rPr sz="900" b="1" kern="0" spc="-1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SDJFIOASJIOFJWI</a:t>
            </a:r>
            <a:r>
              <a:rPr sz="900" b="1" kern="0" spc="-20" dirty="0">
                <a:solidFill>
                  <a:srgbClr val="205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EAJFFSAD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3"/>
              </a:lnSpc>
              <a:spcBef>
                <a:spcPts val="280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  experi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ence,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113"/>
              </a:lnSpc>
              <a:tabLst/>
            </a:pPr>
            <a:r>
              <a:rPr sz="900" kern="0" spc="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  with   product</a:t>
            </a:r>
            <a:r>
              <a:rPr sz="900" kern="0" spc="6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203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accessories</a:t>
            </a: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58750" algn="l" rtl="0" eaLnBrk="0">
              <a:lnSpc>
                <a:spcPts val="1366"/>
              </a:lnSpc>
              <a:tabLst/>
            </a:pPr>
            <a:r>
              <a:rPr sz="1300" kern="0" spc="0" baseline="1132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800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kern="0" spc="0" baseline="1132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r>
              <a:rPr sz="1300" kern="0" spc="30" baseline="1132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300" kern="0" spc="0" baseline="1132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r>
              <a:rPr sz="1300" kern="0" spc="30" baseline="1132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300" b="1" kern="0" spc="0" baseline="-469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r>
              <a:rPr sz="8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300" kern="0" spc="0" baseline="1934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r>
              <a:rPr sz="800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300" kern="0" spc="0" baseline="1934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holder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300" kern="0" spc="0" baseline="1934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kern="0" spc="0" baseline="19341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adapter</a:t>
            </a:r>
            <a:endParaRPr sz="1300" baseline="19341" dirty="0">
              <a:latin typeface="Arial"/>
              <a:ea typeface="Arial"/>
              <a:cs typeface="Arial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2803525" y="7287056"/>
            <a:ext cx="4765675" cy="1441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7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238500" algn="l" rtl="0" eaLnBrk="0">
              <a:lnSpc>
                <a:spcPct val="125000"/>
              </a:lnSpc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oxygen/temperature comp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osite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electrode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41550" algn="l" rtl="0" eaLnBrk="0">
              <a:lnSpc>
                <a:spcPct val="81000"/>
              </a:lnSpc>
              <a:spcBef>
                <a:spcPts val="280"/>
              </a:spcBef>
              <a:tabLst/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Host</a:t>
            </a:r>
            <a:r>
              <a:rPr sz="9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endParaRPr sz="900" dirty="0">
              <a:latin typeface="Arial"/>
              <a:ea typeface="Arial"/>
              <a:cs typeface="Arial"/>
            </a:endParaRPr>
          </a:p>
          <a:p>
            <a:pPr marL="387350" algn="l" rtl="0" eaLnBrk="0">
              <a:lnSpc>
                <a:spcPct val="86000"/>
              </a:lnSpc>
              <a:spcBef>
                <a:spcPts val="662"/>
              </a:spcBef>
              <a:tabLst/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600" b="1" kern="0" spc="1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1300" b="1" kern="0" spc="-10" baseline="-801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300" b="1" kern="0" spc="-10" baseline="-801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</a:t>
            </a:r>
            <a:r>
              <a:rPr sz="1300" b="1" kern="0" spc="-20" baseline="-801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ual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1300" b="1" kern="0" spc="-20" baseline="4006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Certificate,warranty</a:t>
            </a:r>
            <a:r>
              <a:rPr sz="8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b="1" kern="0" spc="-20" baseline="4006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card</a:t>
            </a:r>
            <a:r>
              <a:rPr sz="8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b="1" kern="0" spc="-2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Membrane</a:t>
            </a: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000" b="1" kern="0" spc="-2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</a:t>
            </a:r>
            <a:r>
              <a:rPr sz="6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1000" b="1" kern="0" spc="-20" baseline="-20835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solution</a:t>
            </a:r>
            <a:endParaRPr sz="1000" baseline="-20835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6029325" y="8518956"/>
            <a:ext cx="1172844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30"/>
              </a:lnSpc>
              <a:tabLst/>
            </a:pPr>
            <a:r>
              <a:rPr sz="5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Polarographic dissolved oxygen filing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30" name="textbox 30"/>
          <p:cNvSpPr/>
          <p:nvPr/>
        </p:nvSpPr>
        <p:spPr>
          <a:xfrm rot="5400000">
            <a:off x="4308607" y="6719739"/>
            <a:ext cx="238759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8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51"/>
              </a:lnSpc>
              <a:spcBef>
                <a:spcPts val="1"/>
              </a:spcBef>
              <a:tabLst/>
            </a:pPr>
            <a:r>
              <a:rPr sz="700" kern="0" spc="-30" dirty="0">
                <a:solidFill>
                  <a:srgbClr val="0A3888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0…服</a:t>
            </a:r>
            <a:endParaRPr sz="7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4250" y="0"/>
            <a:ext cx="8401050" cy="130048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346236" y="1638005"/>
            <a:ext cx="6431915" cy="4928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5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79000"/>
              </a:lnSpc>
              <a:tabLst/>
            </a:pPr>
            <a:r>
              <a:rPr sz="12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</a:t>
            </a:r>
            <a:r>
              <a:rPr sz="1200" kern="0" spc="2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aquaculture,water</a:t>
            </a:r>
            <a:r>
              <a:rPr sz="1200" kern="0" spc="27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source</a:t>
            </a:r>
            <a:r>
              <a:rPr sz="1200" kern="0" spc="23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monitoring,sewage</a:t>
            </a:r>
            <a:r>
              <a:rPr sz="1200" kern="0" spc="23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</a:t>
            </a:r>
            <a:r>
              <a:rPr sz="1200" kern="0" spc="-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eatment,and</a:t>
            </a:r>
            <a:r>
              <a:rPr sz="1200" kern="0" spc="26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environmental</a:t>
            </a:r>
            <a:r>
              <a:rPr sz="1200" kern="0" spc="23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monitoring</a:t>
            </a:r>
            <a:r>
              <a:rPr sz="1200" kern="0" spc="2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kern="0" spc="-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industries</a:t>
            </a:r>
            <a:endParaRPr sz="1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0000"/>
              </a:lnSpc>
              <a:spcBef>
                <a:spcPts val="1659"/>
              </a:spcBef>
              <a:tabLst/>
            </a:pPr>
            <a:r>
              <a:rPr sz="5500" b="1" kern="0" spc="-190" dirty="0">
                <a:solidFill>
                  <a:srgbClr val="203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Desktop dissolved</a:t>
            </a:r>
            <a:endParaRPr sz="5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112"/>
              </a:spcBef>
              <a:tabLst/>
            </a:pPr>
            <a:r>
              <a:rPr sz="5500" b="1" kern="0" spc="-220" dirty="0">
                <a:solidFill>
                  <a:srgbClr val="103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oxygen</a:t>
            </a:r>
            <a:r>
              <a:rPr sz="5500" b="1" kern="0" spc="220" dirty="0">
                <a:solidFill>
                  <a:srgbClr val="103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500" b="1" kern="0" spc="-220" dirty="0">
                <a:solidFill>
                  <a:srgbClr val="1030E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5500" dirty="0">
              <a:latin typeface="Arial"/>
              <a:ea typeface="Arial"/>
              <a:cs typeface="Arial"/>
            </a:endParaRPr>
          </a:p>
          <a:p>
            <a:pPr marL="88264" algn="l" rtl="0" eaLnBrk="0">
              <a:lnSpc>
                <a:spcPct val="83000"/>
              </a:lnSpc>
              <a:spcBef>
                <a:spcPts val="7"/>
              </a:spcBef>
              <a:tabLst/>
            </a:pP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DESK</a:t>
            </a:r>
            <a:r>
              <a:rPr sz="1800" kern="0" spc="17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1800" kern="0" spc="3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</a:t>
            </a:r>
            <a:r>
              <a:rPr sz="1800" kern="0" spc="3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LVED</a:t>
            </a:r>
            <a:r>
              <a:rPr sz="1800" kern="0" spc="3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OXYGEN</a:t>
            </a:r>
            <a:r>
              <a:rPr sz="1800" kern="0" spc="3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800" kern="0" spc="0" dirty="0">
                <a:solidFill>
                  <a:srgbClr val="205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</a:t>
            </a:r>
            <a:endParaRPr sz="1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4000"/>
              </a:lnSpc>
              <a:spcBef>
                <a:spcPts val="546"/>
              </a:spcBef>
              <a:tabLst/>
            </a:pP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◎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Digital</a:t>
            </a: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filtering</a:t>
            </a: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sliding</a:t>
            </a: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difference</a:t>
            </a:r>
            <a:r>
              <a:rPr sz="1800" kern="0" spc="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800" kern="0" spc="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technology</a:t>
            </a:r>
            <a:endParaRPr sz="1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94000"/>
              </a:lnSpc>
              <a:spcBef>
                <a:spcPts val="633"/>
              </a:spcBef>
              <a:tabLst/>
            </a:pPr>
            <a:r>
              <a:rPr sz="2100" kern="0" spc="80" dirty="0">
                <a:solidFill>
                  <a:srgbClr val="4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◎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Large</a:t>
            </a:r>
            <a:r>
              <a:rPr sz="2100" kern="0" spc="42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capacity</a:t>
            </a:r>
            <a:r>
              <a:rPr sz="2100" kern="0" spc="44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storage</a:t>
            </a:r>
            <a:r>
              <a:rPr sz="2100" kern="0" spc="40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of</a:t>
            </a:r>
            <a:r>
              <a:rPr sz="2100" kern="0" spc="8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measurement</a:t>
            </a:r>
            <a:r>
              <a:rPr sz="2100" kern="0" spc="40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0" dirty="0">
                <a:solidFill>
                  <a:srgbClr val="40304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data</a:t>
            </a:r>
            <a:endParaRPr sz="21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43815" algn="l" rtl="0" eaLnBrk="0">
              <a:lnSpc>
                <a:spcPct val="80000"/>
              </a:lnSpc>
              <a:spcBef>
                <a:spcPts val="1"/>
              </a:spcBef>
              <a:tabLst/>
            </a:pPr>
            <a:r>
              <a:rPr sz="2100" kern="0" spc="2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OAutomatic/manual</a:t>
            </a:r>
            <a:r>
              <a:rPr sz="2100" kern="0" spc="40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2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</a:t>
            </a:r>
            <a:r>
              <a:rPr sz="2100" kern="0" spc="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mperature</a:t>
            </a:r>
            <a:r>
              <a:rPr sz="2100" kern="0" spc="45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100" kern="0" spc="10" dirty="0">
                <a:solidFill>
                  <a:srgbClr val="5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compensation</a:t>
            </a:r>
            <a:endParaRPr sz="21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34881" y="2911461"/>
          <a:ext cx="10229850" cy="9683115"/>
        </p:xfrm>
        <a:graphic>
          <a:graphicData uri="http://schemas.openxmlformats.org/drawingml/2006/table">
            <a:tbl>
              <a:tblPr/>
              <a:tblGrid>
                <a:gridCol w="3203575"/>
                <a:gridCol w="3473450"/>
                <a:gridCol w="3552825"/>
              </a:tblGrid>
              <a:tr h="454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8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00125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400" kern="0" spc="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0150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LC-DO-3T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4206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1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LC-DO-3S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68425" algn="l" rtl="0" eaLnBrk="0">
                        <a:lnSpc>
                          <a:spcPts val="99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3303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Supply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6055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AC220V/50Hz DC12V</a:t>
                      </a:r>
                      <a:r>
                        <a:rPr sz="2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/1A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0925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7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</a:t>
                      </a:r>
                      <a:r>
                        <a:rPr sz="19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inch</a:t>
                      </a: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TFT</a:t>
                      </a:r>
                      <a:r>
                        <a:rPr sz="1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1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22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LCD</a:t>
                      </a:r>
                      <a:r>
                        <a:rPr sz="1900" kern="0" spc="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0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Dissolved oxygen mea</a:t>
                      </a: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surement range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34414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(0～20.00)mg/L(ppm)(0～200.0)%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16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9825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01114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0.1/0.01 </a:t>
                      </a:r>
                      <a:r>
                        <a:rPr sz="2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2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/L(</a:t>
                      </a:r>
                      <a:r>
                        <a:rPr sz="2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ppm</a:t>
                      </a:r>
                      <a:r>
                        <a:rPr sz="2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)1/0.1%</a:t>
                      </a:r>
                      <a:endParaRPr sz="2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5075" algn="l" rtl="0" eaLnBrk="0">
                        <a:lnSpc>
                          <a:spcPct val="81000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Electrochemical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Soil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0.10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/L;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Supporting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Soil</a:t>
                      </a:r>
                      <a:r>
                        <a:rPr sz="14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0.40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tabLst/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Dissolved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oxygen</a:t>
                      </a:r>
                      <a:r>
                        <a:rPr sz="14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saturation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314" algn="l" rtl="0" eaLnBrk="0">
                        <a:lnSpc>
                          <a:spcPct val="9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2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(0～200.0)%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7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1825" algn="l" rtl="0" eaLnBrk="0">
                        <a:lnSpc>
                          <a:spcPts val="1795"/>
                        </a:lnSpc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Saturation</a:t>
                      </a:r>
                      <a:r>
                        <a:rPr sz="14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5614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2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1/0.1%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6440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Saturation accuracy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5614" algn="l" rtl="0" eaLnBrk="0">
                        <a:lnSpc>
                          <a:spcPts val="2374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±2.0%FS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Salinity compensation method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151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35075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Salinity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1525" algn="l" rtl="0" eaLnBrk="0">
                        <a:lnSpc>
                          <a:spcPct val="94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86050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(0～45)ppt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6440" algn="l" rtl="0" eaLnBrk="0">
                        <a:lnSpc>
                          <a:spcPct val="7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Barometric pressure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26440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compensation</a:t>
                      </a:r>
                      <a:r>
                        <a:rPr sz="14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hod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3151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6440" algn="l" rtl="0" eaLnBrk="0">
                        <a:lnSpc>
                          <a:spcPct val="7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Barometric pressure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71525" algn="l" rtl="0" eaLnBrk="0">
                        <a:lnSpc>
                          <a:spcPct val="87000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compensatio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1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74314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(0～200)kPa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compensation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function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20950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Automatic/Manual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9000"/>
                        </a:lnSpc>
                        <a:tabLst/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compensation range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08300" algn="l" rtl="0" eaLnBrk="0">
                        <a:lnSpc>
                          <a:spcPct val="96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2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(0～99)℃</a:t>
                      </a:r>
                      <a:endParaRPr sz="21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Manual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setting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43250" algn="l" rtl="0" eaLnBrk="0">
                        <a:lnSpc>
                          <a:spcPts val="1779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0-99.9℃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9537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8159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14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015614" algn="l" rtl="0" eaLnBrk="0">
                        <a:lnSpc>
                          <a:spcPts val="239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0-99.9℃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232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r>
                        <a:rPr sz="1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Resolution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200400" algn="l" rtl="0" eaLnBrk="0">
                        <a:lnSpc>
                          <a:spcPts val="2376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0.1℃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1481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 measuremen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 accuracy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3335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±0.4℃(5-60℃)±0.8℃(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Others</a:t>
                      </a:r>
                      <a:r>
                        <a:rPr sz="1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139825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Net</a:t>
                      </a:r>
                      <a:r>
                        <a:rPr sz="14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8135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2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310g</a:t>
                      </a:r>
                      <a:endParaRPr sz="2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36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(L×W×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Hmm</a:t>
                      </a: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14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05100" algn="l" rtl="0" eaLnBrk="0">
                        <a:lnSpc>
                          <a:spcPts val="239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165×90×32</a:t>
                      </a:r>
                      <a:r>
                        <a:rPr sz="1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1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textbox 40"/>
          <p:cNvSpPr/>
          <p:nvPr/>
        </p:nvSpPr>
        <p:spPr>
          <a:xfrm>
            <a:off x="2533646" y="894359"/>
            <a:ext cx="4723765" cy="1249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3357"/>
              </a:lnSpc>
              <a:tabLst/>
            </a:pPr>
            <a:r>
              <a:rPr sz="4500" b="1" kern="0" spc="-12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 Technical</a:t>
            </a:r>
            <a:endParaRPr sz="45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ts val="6277"/>
              </a:lnSpc>
              <a:tabLst/>
            </a:pPr>
            <a:r>
              <a:rPr sz="4500" b="1" kern="0" spc="-80" dirty="0">
                <a:solidFill>
                  <a:srgbClr val="2040A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45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2797175" y="4102405"/>
            <a:ext cx="4610100" cy="4417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600" b="1" i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ox</a:t>
            </a:r>
            <a:r>
              <a:rPr sz="1600" b="1" i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ygen mete</a:t>
            </a:r>
            <a:r>
              <a:rPr sz="1600" b="1" i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2000"/>
              </a:lnSpc>
              <a:spcBef>
                <a:spcPts val="604"/>
              </a:spcBef>
              <a:tabLst/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LC-DO-3S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905"/>
              </a:spcBef>
              <a:tabLst/>
            </a:pPr>
            <a:r>
              <a:rPr sz="1000" b="1" kern="0" spc="2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000" b="1" kern="0" spc="6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2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</a:t>
            </a:r>
            <a:r>
              <a:rPr sz="1000" b="1" kern="0" spc="1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:LCD</a:t>
            </a:r>
            <a:r>
              <a:rPr sz="1000" b="1" kern="0" spc="6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10" dirty="0">
                <a:solidFill>
                  <a:srgbClr val="202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spcBef>
                <a:spcPts val="650"/>
              </a:spcBef>
              <a:tabLst/>
            </a:pPr>
            <a:r>
              <a:rPr sz="1000" kern="0" spc="-3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 measurement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00"/>
              </a:lnSpc>
              <a:tabLst/>
            </a:pPr>
            <a:r>
              <a:rPr sz="10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accuracy:±0.1</a:t>
            </a:r>
            <a:r>
              <a:rPr sz="1000" kern="0" spc="0" dirty="0">
                <a:solidFill>
                  <a:srgbClr val="303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1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431"/>
              </a:lnSpc>
              <a:spcBef>
                <a:spcPts val="469"/>
              </a:spcBef>
              <a:tabLst/>
            </a:pPr>
            <a:r>
              <a:rPr sz="10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 weight:310g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637"/>
              </a:spcBef>
              <a:tabLst/>
            </a:pPr>
            <a:r>
              <a:rPr sz="8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</a:t>
            </a:r>
            <a:r>
              <a:rPr sz="800" kern="0" spc="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oxygen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44"/>
              </a:spcBef>
              <a:tabLst/>
            </a:pPr>
            <a:r>
              <a:rPr sz="800" kern="0" spc="2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</a:t>
            </a:r>
            <a:r>
              <a:rPr sz="800" kern="0" spc="1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</a:t>
            </a:r>
            <a:endParaRPr sz="8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502"/>
              </a:lnSpc>
              <a:spcBef>
                <a:spcPts val="849"/>
              </a:spcBef>
              <a:tabLst/>
            </a:pPr>
            <a:r>
              <a:rPr sz="10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(0</a:t>
            </a:r>
            <a:r>
              <a:rPr sz="1000" b="1" kern="0" spc="30" dirty="0">
                <a:solidFill>
                  <a:srgbClr val="205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0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20.00)</a:t>
            </a:r>
            <a:r>
              <a:rPr sz="1000" b="1" kern="0" spc="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10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/L(</a:t>
            </a:r>
            <a:r>
              <a:rPr sz="1000" b="1" kern="0" spc="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ppm</a:t>
            </a:r>
            <a:r>
              <a:rPr sz="10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)(0~20</a:t>
            </a:r>
            <a:r>
              <a:rPr sz="1000" b="1" kern="0" spc="2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0.0)%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14450" algn="l" rtl="0" eaLnBrk="0">
              <a:lnSpc>
                <a:spcPct val="83000"/>
              </a:lnSpc>
              <a:spcBef>
                <a:spcPts val="393"/>
              </a:spcBef>
              <a:tabLst/>
            </a:pPr>
            <a:r>
              <a:rPr sz="1300" i="1" kern="0" spc="2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1300" i="1" kern="0" spc="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ZL</a:t>
            </a:r>
            <a:r>
              <a:rPr sz="1300" i="1" kern="0" spc="20" dirty="0">
                <a:solidFill>
                  <a:srgbClr val="305080">
                    <a:alpha val="100000"/>
                  </a:srgbClr>
                </a:solidFill>
                <a:latin typeface="Arial"/>
                <a:ea typeface="Arial"/>
                <a:cs typeface="Arial"/>
              </a:rPr>
              <a:t>7L7</a:t>
            </a:r>
            <a:endParaRPr sz="13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869950" algn="l" rtl="0" eaLnBrk="0">
              <a:lnSpc>
                <a:spcPct val="85000"/>
              </a:lnSpc>
              <a:spcBef>
                <a:spcPts val="2"/>
              </a:spcBef>
              <a:tabLst/>
            </a:pPr>
            <a:r>
              <a:rPr sz="1000" i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LICHEN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44775" y="3962400"/>
            <a:ext cx="5080000" cy="508000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2797175" y="4686300"/>
            <a:ext cx="2691764" cy="1722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1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95250" algn="l" rtl="0" eaLnBrk="0">
              <a:lnSpc>
                <a:spcPct val="81000"/>
              </a:lnSpc>
              <a:tabLst/>
            </a:pPr>
            <a:r>
              <a:rPr sz="2000" b="1" kern="0" spc="-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LC-DO-3T</a:t>
            </a:r>
            <a:endParaRPr sz="2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99"/>
              </a:lnSpc>
              <a:spcBef>
                <a:spcPts val="522"/>
              </a:spcBef>
              <a:tabLst/>
            </a:pP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Display</a:t>
            </a:r>
            <a:r>
              <a:rPr sz="1100" kern="0" spc="7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mode:</a:t>
            </a:r>
            <a:r>
              <a:rPr sz="11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7-inch TFT color LCD</a:t>
            </a:r>
            <a:r>
              <a:rPr sz="1100" kern="0" spc="3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-1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5000"/>
              </a:lnSpc>
              <a:spcBef>
                <a:spcPts val="646"/>
              </a:spcBef>
              <a:tabLst/>
            </a:pPr>
            <a:r>
              <a:rPr sz="900" kern="0" spc="3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900" kern="0" spc="20" dirty="0">
                <a:solidFill>
                  <a:srgbClr val="303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 measurement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27"/>
              </a:lnSpc>
              <a:tabLst/>
            </a:pPr>
            <a:r>
              <a:rPr sz="900" kern="0" spc="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accuracy</a:t>
            </a:r>
            <a:r>
              <a:rPr sz="900" kern="0" spc="4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:±0.1</a:t>
            </a:r>
            <a:r>
              <a:rPr sz="900" kern="0" spc="-13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40" dirty="0">
                <a:solidFill>
                  <a:srgbClr val="3030C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℃</a:t>
            </a:r>
            <a:endParaRPr sz="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294"/>
              </a:lnSpc>
              <a:spcBef>
                <a:spcPts val="605"/>
              </a:spcBef>
              <a:tabLst/>
            </a:pPr>
            <a:r>
              <a:rPr sz="9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Net</a:t>
            </a:r>
            <a:r>
              <a:rPr sz="900" kern="0" spc="7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900" kern="0" spc="50" dirty="0">
                <a:solidFill>
                  <a:srgbClr val="202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:310g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spcBef>
                <a:spcPts val="648"/>
              </a:spcBef>
              <a:tabLst/>
            </a:pPr>
            <a:r>
              <a:rPr sz="8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</a:t>
            </a:r>
            <a:r>
              <a:rPr sz="800" kern="0" spc="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oxygen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spcBef>
                <a:spcPts val="144"/>
              </a:spcBef>
              <a:tabLst/>
            </a:pPr>
            <a:r>
              <a:rPr sz="800" kern="0" spc="2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measurement ran</a:t>
            </a:r>
            <a:r>
              <a:rPr sz="800" kern="0" spc="10" dirty="0">
                <a:solidFill>
                  <a:srgbClr val="3030C0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</a:t>
            </a:r>
            <a:endParaRPr sz="8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ts val="1788"/>
              </a:lnSpc>
              <a:spcBef>
                <a:spcPts val="1"/>
              </a:spcBef>
              <a:tabLst/>
            </a:pPr>
            <a:r>
              <a:rPr sz="12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(0</a:t>
            </a:r>
            <a:r>
              <a:rPr sz="1200" b="1" kern="0" spc="30" dirty="0">
                <a:solidFill>
                  <a:srgbClr val="205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～</a:t>
            </a:r>
            <a:r>
              <a:rPr sz="12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20.00)</a:t>
            </a:r>
            <a:r>
              <a:rPr sz="1200" b="1" kern="0" spc="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12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/L(</a:t>
            </a:r>
            <a:r>
              <a:rPr sz="1200" b="1" kern="0" spc="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ppm</a:t>
            </a:r>
            <a:r>
              <a:rPr sz="1200" b="1" kern="0" spc="3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)(0~200.</a:t>
            </a:r>
            <a:r>
              <a:rPr sz="1200" b="1" kern="0" spc="20" dirty="0">
                <a:solidFill>
                  <a:srgbClr val="205090">
                    <a:alpha val="100000"/>
                  </a:srgbClr>
                </a:solidFill>
                <a:latin typeface="Arial"/>
                <a:ea typeface="Arial"/>
                <a:cs typeface="Arial"/>
              </a:rPr>
              <a:t>0)%</a:t>
            </a:r>
            <a:endParaRPr sz="1200" dirty="0">
              <a:latin typeface="Arial"/>
              <a:ea typeface="Arial"/>
              <a:cs typeface="Arial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5184775" y="4102405"/>
            <a:ext cx="2222500" cy="221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8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600" b="1" i="1" kern="0" spc="-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Dissolved ox</a:t>
            </a:r>
            <a:r>
              <a:rPr sz="1600" b="1" i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ygen mete</a:t>
            </a:r>
            <a:r>
              <a:rPr sz="1600" b="1" i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sz="1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2025-06-27T17:34:02Z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2025-06-27T17:34:04</vt:filetime>
  </property>
  <property fmtid="{D5CDD505-2E9C-101B-9397-08002B2CF9AE}" pid="4" name="UsrData">
    <vt:lpwstr>685e658806ecb5001f8a5abawl</vt:lpwstr>
  </property>
</Properties>
</file>