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5080000" cy="72072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9" Type="http://schemas.openxmlformats.org/officeDocument/2006/relationships/viewProps" Target="viewProps.xml"/><Relationship Id="rId18" Type="http://schemas.openxmlformats.org/officeDocument/2006/relationships/tableStyles" Target="tableStyles.xml"/><Relationship Id="rId17" Type="http://schemas.openxmlformats.org/officeDocument/2006/relationships/presProps" Target="presProps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jpeg"/><Relationship Id="rId8" Type="http://schemas.openxmlformats.org/officeDocument/2006/relationships/image" Target="../media/image7.jpeg"/><Relationship Id="rId7" Type="http://schemas.openxmlformats.org/officeDocument/2006/relationships/image" Target="../media/image6.jpeg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image" Target="../media/image22.jpeg"/><Relationship Id="rId7" Type="http://schemas.openxmlformats.org/officeDocument/2006/relationships/image" Target="../media/image21.png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4" Type="http://schemas.openxmlformats.org/officeDocument/2006/relationships/image" Target="../media/image28.jpeg"/><Relationship Id="rId13" Type="http://schemas.openxmlformats.org/officeDocument/2006/relationships/image" Target="../media/image27.png"/><Relationship Id="rId12" Type="http://schemas.openxmlformats.org/officeDocument/2006/relationships/image" Target="../media/image26.png"/><Relationship Id="rId11" Type="http://schemas.openxmlformats.org/officeDocument/2006/relationships/image" Target="../media/image25.png"/><Relationship Id="rId10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063625"/>
            <a:ext cx="5080000" cy="5080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17900" y="1368425"/>
            <a:ext cx="1187450" cy="38227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09700" y="3355975"/>
            <a:ext cx="1390650" cy="78105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381250" y="4562475"/>
            <a:ext cx="311150" cy="31115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54100" y="2498725"/>
            <a:ext cx="292100" cy="29845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117600" y="3133725"/>
            <a:ext cx="508000" cy="1524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600200" y="4594225"/>
            <a:ext cx="209550" cy="2667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2755900" y="5216525"/>
            <a:ext cx="317500" cy="171450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2292350" y="4832718"/>
            <a:ext cx="201929" cy="142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63"/>
              </a:lnSpc>
              <a:tabLst/>
            </a:pPr>
            <a:r>
              <a:rPr sz="600" i="1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  ice</a:t>
            </a:r>
            <a:endParaRPr sz="6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2336800" y="4928679"/>
            <a:ext cx="55880" cy="527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7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200" kern="0" spc="2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二</a:t>
            </a:r>
            <a:endParaRPr sz="200" dirty="0">
              <a:latin typeface="SimHei"/>
              <a:ea typeface="SimHei"/>
              <a:cs typeface="SimHei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2346814" y="4880184"/>
            <a:ext cx="64769" cy="812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435"/>
              </a:lnSpc>
              <a:tabLst/>
            </a:pPr>
            <a:r>
              <a:rPr sz="600" i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</a:t>
            </a:r>
            <a:endParaRPr sz="6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1517650" y="4498784"/>
            <a:ext cx="368934" cy="84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69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500" b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Fine</a:t>
            </a:r>
            <a:r>
              <a:rPr sz="500" b="1" kern="0" spc="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500" b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Adjust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2368550" y="4565650"/>
            <a:ext cx="324484" cy="876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78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LPG Valve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2603500" y="4870830"/>
            <a:ext cx="144145" cy="143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814" rIns="0" bIns="0"/>
          <a:lstStyle/>
          <a:p>
            <a:pPr marL="50800" indent="-38100" algn="l" rtl="0" eaLnBrk="0">
              <a:lnSpc>
                <a:spcPct val="142000"/>
              </a:lnSpc>
              <a:spcBef>
                <a:spcPts val="6"/>
              </a:spcBef>
              <a:tabLst/>
            </a:pP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Adjust   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三</a:t>
            </a:r>
            <a:endParaRPr sz="300" dirty="0">
              <a:latin typeface="SimHei"/>
              <a:ea typeface="SimHei"/>
              <a:cs typeface="SimHe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96950" y="3111527"/>
            <a:ext cx="3136915" cy="2863842"/>
          </a:xfrm>
          <a:prstGeom prst="rect">
            <a:avLst/>
          </a:prstGeom>
        </p:spPr>
      </p:pic>
      <p:sp>
        <p:nvSpPr>
          <p:cNvPr id="32" name="textbox 32"/>
          <p:cNvSpPr/>
          <p:nvPr/>
        </p:nvSpPr>
        <p:spPr>
          <a:xfrm>
            <a:off x="336550" y="1752086"/>
            <a:ext cx="4289425" cy="5594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36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01600" algn="l" rtl="0" eaLnBrk="0">
              <a:lnSpc>
                <a:spcPct val="80000"/>
              </a:lnSpc>
              <a:tabLst/>
            </a:pP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Detailed analysis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1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Flame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photometer    detailed     parts     explanation      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</a:t>
            </a:r>
            <a:r>
              <a:rPr sz="600" kern="0" spc="-10" baseline="-1384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</a:t>
            </a: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600" kern="0" spc="-10" baseline="-1384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STRESS</a:t>
            </a:r>
            <a:endParaRPr sz="600" baseline="-13841" dirty="0">
              <a:latin typeface="Arial"/>
              <a:ea typeface="Arial"/>
              <a:cs typeface="Arial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1676384" y="4891860"/>
            <a:ext cx="1617344" cy="1355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69265" algn="l" rtl="0" eaLnBrk="0">
              <a:lnSpc>
                <a:spcPct val="88000"/>
              </a:lnSpc>
              <a:spcBef>
                <a:spcPts val="243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“</a:t>
            </a:r>
            <a:endParaRPr sz="800" dirty="0">
              <a:latin typeface="SimHei"/>
              <a:ea typeface="SimHei"/>
              <a:cs typeface="SimHei"/>
            </a:endParaRPr>
          </a:p>
          <a:p>
            <a:pPr marL="488950" algn="l" rtl="0" eaLnBrk="0">
              <a:lnSpc>
                <a:spcPct val="80000"/>
              </a:lnSpc>
              <a:spcBef>
                <a:spcPts val="1293"/>
              </a:spcBef>
              <a:tabLst/>
            </a:pPr>
            <a:r>
              <a:rPr sz="500" kern="0" spc="10" dirty="0">
                <a:solidFill>
                  <a:srgbClr val="40607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INESA</a:t>
            </a:r>
            <a:endParaRPr sz="500" dirty="0">
              <a:latin typeface="Arial"/>
              <a:ea typeface="Arial"/>
              <a:cs typeface="Arial"/>
            </a:endParaRPr>
          </a:p>
          <a:p>
            <a:pPr marL="488950" algn="l" rtl="0" eaLnBrk="0">
              <a:lnSpc>
                <a:spcPct val="95000"/>
              </a:lnSpc>
              <a:spcBef>
                <a:spcPts val="4"/>
              </a:spcBef>
              <a:tabLst/>
            </a:pPr>
            <a:r>
              <a:rPr sz="400" kern="0" spc="-10" dirty="0">
                <a:solidFill>
                  <a:srgbClr val="50405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上海恒中</a:t>
            </a:r>
            <a:endParaRPr sz="400" dirty="0">
              <a:latin typeface="SimHei"/>
              <a:ea typeface="SimHei"/>
              <a:cs typeface="SimHei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857250" algn="l" rtl="0" eaLnBrk="0">
              <a:lnSpc>
                <a:spcPts val="1090"/>
              </a:lnSpc>
              <a:spcBef>
                <a:spcPts val="250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inlet and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090"/>
              </a:lnSpc>
              <a:spcBef>
                <a:spcPts val="1"/>
              </a:spcBef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Liquefied gas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eline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406415" y="3188927"/>
            <a:ext cx="1541144" cy="10915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57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60400" algn="l" rtl="0" eaLnBrk="0">
              <a:lnSpc>
                <a:spcPct val="81000"/>
              </a:lnSpc>
              <a:tabLst/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endParaRPr sz="8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0000"/>
              </a:lnSpc>
              <a:spcBef>
                <a:spcPts val="373"/>
              </a:spcBef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adjustment</a:t>
            </a:r>
            <a:r>
              <a:rPr sz="8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knob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241"/>
              </a:spcBef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LCD touch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screen</a:t>
            </a:r>
            <a:endParaRPr sz="800" dirty="0">
              <a:latin typeface="Arial"/>
              <a:ea typeface="Arial"/>
              <a:cs typeface="Arial"/>
            </a:endParaRPr>
          </a:p>
          <a:p>
            <a:pPr marL="139064" algn="l" rtl="0" eaLnBrk="0">
              <a:lnSpc>
                <a:spcPct val="78000"/>
              </a:lnSpc>
              <a:spcBef>
                <a:spcPts val="1"/>
              </a:spcBef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800" dirty="0">
              <a:latin typeface="Arial"/>
              <a:ea typeface="Arial"/>
              <a:cs typeface="Arial"/>
            </a:endParaRPr>
          </a:p>
          <a:p>
            <a:pPr marL="146050" algn="l" rtl="0" eaLnBrk="0">
              <a:lnSpc>
                <a:spcPts val="999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Screen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3511565" y="4543440"/>
            <a:ext cx="887094" cy="1645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681"/>
              </a:lnSpc>
              <a:tabLst/>
            </a:pPr>
            <a:r>
              <a:rPr sz="500" kern="0" spc="-10" dirty="0">
                <a:solidFill>
                  <a:srgbClr val="503030">
                    <a:alpha val="100000"/>
                  </a:srgbClr>
                </a:solidFill>
                <a:latin typeface="Arial"/>
                <a:ea typeface="Arial"/>
                <a:cs typeface="Arial"/>
              </a:rPr>
              <a:t>-0bservation</a:t>
            </a:r>
            <a:endParaRPr sz="500" dirty="0">
              <a:latin typeface="Arial"/>
              <a:ea typeface="Arial"/>
              <a:cs typeface="Arial"/>
            </a:endParaRPr>
          </a:p>
          <a:p>
            <a:pPr marL="513715" algn="l" rtl="0" eaLnBrk="0">
              <a:lnSpc>
                <a:spcPts val="681"/>
              </a:lnSpc>
              <a:spcBef>
                <a:spcPts val="18"/>
              </a:spcBef>
              <a:tabLst/>
            </a:pPr>
            <a:r>
              <a:rPr sz="500" kern="0" spc="-10" dirty="0">
                <a:solidFill>
                  <a:srgbClr val="4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</a:t>
            </a:r>
            <a:endParaRPr sz="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spcBef>
                <a:spcPts val="364"/>
              </a:spcBef>
              <a:tabLst/>
            </a:pPr>
            <a:r>
              <a:rPr sz="1200" kern="0" spc="-1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Sampling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605"/>
              </a:lnSpc>
              <a:tabLst/>
            </a:pPr>
            <a:r>
              <a:rPr sz="1200" kern="0" spc="-10" dirty="0">
                <a:solidFill>
                  <a:srgbClr val="50202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tube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374650" y="4584929"/>
            <a:ext cx="559434" cy="11728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11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2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flame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switch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227965" algn="l" rtl="0" eaLnBrk="0">
              <a:lnSpc>
                <a:spcPct val="116000"/>
              </a:lnSpc>
              <a:spcBef>
                <a:spcPts val="2"/>
              </a:spcBef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Ignition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switch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87350" y="2438393"/>
            <a:ext cx="4298966" cy="6350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87350" y="1479528"/>
            <a:ext cx="4298966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87350" y="177803"/>
            <a:ext cx="4210050" cy="3251189"/>
          </a:xfrm>
          <a:prstGeom prst="rect">
            <a:avLst/>
          </a:prstGeom>
        </p:spPr>
      </p:pic>
      <p:graphicFrame>
        <p:nvGraphicFramePr>
          <p:cNvPr id="48" name="table 48"/>
          <p:cNvGraphicFramePr>
            <a:graphicFrameLocks noGrp="1"/>
          </p:cNvGraphicFramePr>
          <p:nvPr/>
        </p:nvGraphicFramePr>
        <p:xfrm>
          <a:off x="180958" y="4048092"/>
          <a:ext cx="4699000" cy="2978149"/>
        </p:xfrm>
        <a:graphic>
          <a:graphicData uri="http://schemas.openxmlformats.org/drawingml/2006/table">
            <a:tbl>
              <a:tblPr/>
              <a:tblGrid>
                <a:gridCol w="587375"/>
                <a:gridCol w="584200"/>
                <a:gridCol w="1181100"/>
                <a:gridCol w="1174750"/>
                <a:gridCol w="1171575"/>
              </a:tblGrid>
              <a:tr h="2063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2594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3550" algn="l" rtl="0" eaLnBrk="0">
                        <a:lnSpc>
                          <a:spcPct val="84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FP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6410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4500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FP640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8150" algn="l" rtl="0" eaLnBrk="0">
                        <a:lnSpc>
                          <a:spcPct val="7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6400A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E"/>
                    </a:solidFill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98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 results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D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DC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Concentration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Value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2350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intensity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</a:tr>
              <a:tr h="1841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6875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Reading r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ange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2900" algn="l" rtl="0" eaLnBrk="0">
                        <a:lnSpc>
                          <a:spcPts val="79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0.000～999.9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1300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0.000～999.9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8450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0000～9999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28897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925" indent="-19050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Detection</a:t>
                      </a:r>
                      <a:r>
                        <a:rPr sz="6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limit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950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Potassium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38300" algn="l" rtl="0" eaLnBrk="0">
                        <a:lnSpc>
                          <a:spcPts val="78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≤0.01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D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D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DCE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0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Sodium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38300" algn="l" rtl="0" eaLnBrk="0">
                        <a:lnSpc>
                          <a:spcPts val="786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≤0.01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Linear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err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8275" algn="l" rtl="0" eaLnBrk="0">
                        <a:lnSpc>
                          <a:spcPts val="74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mmol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950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Potassium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73200" algn="l" rtl="0" eaLnBrk="0">
                        <a:lnSpc>
                          <a:spcPts val="74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≤0.005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mmol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E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0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Sodium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92250" algn="l" rtl="0" eaLnBrk="0">
                        <a:lnSpc>
                          <a:spcPts val="74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≤0.03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mmol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Detection range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1775" algn="l" rtl="0" eaLnBrk="0">
                        <a:lnSpc>
                          <a:spcPts val="459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7950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Potassium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7350" algn="l" rtl="0" eaLnBrk="0">
                        <a:lnSpc>
                          <a:spcPts val="79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0-100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D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D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DCE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0" algn="l" rtl="0" eaLnBrk="0">
                        <a:lnSpc>
                          <a:spcPts val="79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Sodium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57350" algn="l" rtl="0" eaLnBrk="0">
                        <a:lnSpc>
                          <a:spcPts val="79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0-100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87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Printing function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25450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Optional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58800" algn="l" rtl="0" eaLnBrk="0">
                        <a:lnSpc>
                          <a:spcPct val="77000"/>
                        </a:lnSpc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52450" algn="l" rtl="0" eaLnBrk="0">
                        <a:lnSpc>
                          <a:spcPct val="77000"/>
                        </a:lnSpc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</a:tr>
              <a:tr h="1841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4475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Printer T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ype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Built-in thermal printer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58800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52450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5575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USB</a:t>
                      </a:r>
                      <a:r>
                        <a:rPr sz="9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data output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6100" algn="l" rtl="0" eaLnBrk="0">
                        <a:lnSpc>
                          <a:spcPts val="78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●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7050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●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DC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52450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DCD"/>
                    </a:solidFill>
                  </a:tcPr>
                </a:tc>
              </a:tr>
              <a:tr h="1778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4745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1775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Linear regression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49225" algn="l" rtl="0" eaLnBrk="0">
                        <a:lnSpc>
                          <a:spcPct val="71000"/>
                        </a:lnSpc>
                        <a:spcBef>
                          <a:spcPts val="69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automatic calculation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6100" algn="l" rtl="0" eaLnBrk="0">
                        <a:lnSpc>
                          <a:spcPts val="78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●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58800" algn="l" rtl="0" eaLnBrk="0">
                        <a:lnSpc>
                          <a:spcPct val="77000"/>
                        </a:lnSpc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52450" algn="l" rtl="0" eaLnBrk="0">
                        <a:lnSpc>
                          <a:spcPct val="77000"/>
                        </a:lnSpc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7025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Host</a:t>
                      </a:r>
                      <a:r>
                        <a:rPr sz="9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E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09700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mmx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250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mmx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E"/>
                    </a:solidFill>
                  </a:tcPr>
                </a:tc>
              </a:tr>
              <a:tr h="1778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1625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 Weight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95450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6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4475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 Sup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ply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25550" algn="l" rtl="0" eaLnBrk="0">
                        <a:lnSpc>
                          <a:spcPct val="10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200V±22V,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±1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Hz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.250W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D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D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DCE"/>
                    </a:solidFill>
                  </a:tcPr>
                </a:tc>
              </a:tr>
            </a:tbl>
          </a:graphicData>
        </a:graphic>
      </p:graphicFrame>
      <p:sp>
        <p:nvSpPr>
          <p:cNvPr id="50" name="textbox 50"/>
          <p:cNvSpPr/>
          <p:nvPr/>
        </p:nvSpPr>
        <p:spPr>
          <a:xfrm>
            <a:off x="3670299" y="946346"/>
            <a:ext cx="976630" cy="1631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79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9000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  t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pressure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value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knob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15900" algn="l" rtl="0" eaLnBrk="0">
              <a:lnSpc>
                <a:spcPct val="81000"/>
              </a:lnSpc>
              <a:spcBef>
                <a:spcPts val="246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---Pressure</a:t>
            </a:r>
            <a:endParaRPr sz="800" dirty="0">
              <a:latin typeface="Arial"/>
              <a:ea typeface="Arial"/>
              <a:cs typeface="Arial"/>
            </a:endParaRPr>
          </a:p>
          <a:p>
            <a:pPr marL="208915" algn="l" rtl="0" eaLnBrk="0">
              <a:lnSpc>
                <a:spcPts val="621"/>
              </a:lnSpc>
              <a:spcBef>
                <a:spcPts val="370"/>
              </a:spcBef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gauge</a:t>
            </a:r>
            <a:endParaRPr sz="800" dirty="0">
              <a:latin typeface="Arial"/>
              <a:ea typeface="Arial"/>
              <a:cs typeface="Arial"/>
            </a:endParaRPr>
          </a:p>
          <a:p>
            <a:pPr marL="234950" algn="l" rtl="0" eaLnBrk="0">
              <a:lnSpc>
                <a:spcPct val="79000"/>
              </a:lnSpc>
              <a:spcBef>
                <a:spcPts val="84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pump</a:t>
            </a:r>
            <a:endParaRPr sz="800" dirty="0">
              <a:latin typeface="Arial"/>
              <a:ea typeface="Arial"/>
              <a:cs typeface="Arial"/>
            </a:endParaRPr>
          </a:p>
          <a:p>
            <a:pPr marL="241300" algn="l" rtl="0" eaLnBrk="0">
              <a:lnSpc>
                <a:spcPts val="1034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interface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090"/>
              </a:lnSpc>
              <a:spcBef>
                <a:spcPts val="2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Filtered air tube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349265" y="2985819"/>
            <a:ext cx="724534" cy="2806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56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4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Waste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discharge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3968765" y="2900874"/>
            <a:ext cx="664844" cy="285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7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6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Liquefied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gas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interface</a:t>
            </a:r>
            <a:endParaRPr sz="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" name="table 56"/>
          <p:cNvGraphicFramePr>
            <a:graphicFrameLocks noGrp="1"/>
          </p:cNvGraphicFramePr>
          <p:nvPr/>
        </p:nvGraphicFramePr>
        <p:xfrm>
          <a:off x="180958" y="1571619"/>
          <a:ext cx="4698999" cy="3867150"/>
        </p:xfrm>
        <a:graphic>
          <a:graphicData uri="http://schemas.openxmlformats.org/drawingml/2006/table">
            <a:tbl>
              <a:tblPr/>
              <a:tblGrid>
                <a:gridCol w="593725"/>
                <a:gridCol w="342900"/>
                <a:gridCol w="241300"/>
                <a:gridCol w="704850"/>
                <a:gridCol w="939800"/>
                <a:gridCol w="933450"/>
                <a:gridCol w="942975"/>
              </a:tblGrid>
              <a:tr h="2000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2109" algn="l" rtl="0" eaLnBrk="0">
                        <a:lnSpc>
                          <a:spcPts val="74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6234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FP6450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6234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FP6440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49884" algn="l" rtl="0" eaLnBrk="0">
                        <a:lnSpc>
                          <a:spcPct val="7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FP6431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6234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FP6430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19709" algn="l" rtl="0" eaLnBrk="0">
                        <a:lnSpc>
                          <a:spcPts val="74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Test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Elements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10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Potassium,Sodium,Lithium,caleium,</a:t>
                      </a:r>
                      <a:r>
                        <a:rPr sz="4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Barium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D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6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0644" indent="-67944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Potassium,Sodium,Lithium,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Calcium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3050" algn="l" rtl="0" eaLnBrk="0">
                        <a:lnSpc>
                          <a:spcPct val="6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Potassium,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30200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Sodium,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9400" algn="l" rtl="0" eaLnBrk="0">
                        <a:lnSpc>
                          <a:spcPct val="6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Potassium,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36550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Sodium,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F"/>
                    </a:solidFill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88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5909" algn="l" rtl="0" eaLnBrk="0">
                        <a:lnSpc>
                          <a:spcPct val="91000"/>
                        </a:lnSpc>
                        <a:tabLst/>
                      </a:pPr>
                      <a:r>
                        <a:rPr sz="600" b="1" kern="0" spc="-10" dirty="0">
                          <a:solidFill>
                            <a:srgbClr val="201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Number</a:t>
                      </a:r>
                      <a:r>
                        <a:rPr sz="600" kern="0" spc="30" dirty="0">
                          <a:solidFill>
                            <a:srgbClr val="201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201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14959" algn="l" rtl="0" eaLnBrk="0">
                        <a:lnSpc>
                          <a:spcPct val="79000"/>
                        </a:lnSpc>
                        <a:tabLst/>
                      </a:pPr>
                      <a:r>
                        <a:rPr sz="600" b="1" kern="0" spc="-20" dirty="0">
                          <a:solidFill>
                            <a:srgbClr val="202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channels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0850" algn="l" rtl="0" eaLnBrk="0">
                        <a:lnSpc>
                          <a:spcPts val="74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0850" algn="l" rtl="0" eaLnBrk="0">
                        <a:lnSpc>
                          <a:spcPts val="75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4950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Calcium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thium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 rowSpan="5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825" algn="l" rtl="0" eaLnBrk="0">
                        <a:lnSpc>
                          <a:spcPts val="415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Detection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0175" algn="l" rtl="0" eaLnBrk="0">
                        <a:lnSpc>
                          <a:spcPts val="738"/>
                        </a:lnSpc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limit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8759" algn="l" rtl="0" eaLnBrk="0">
                        <a:lnSpc>
                          <a:spcPts val="42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0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Potassi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ts val="751"/>
                        </a:lnSpc>
                        <a:tabLst/>
                      </a:pPr>
                      <a:r>
                        <a:rPr sz="900" kern="0" spc="0" baseline="-478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um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     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≤0.01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F"/>
                    </a:solidFill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2235" algn="l" rtl="0" eaLnBrk="0">
                        <a:lnSpc>
                          <a:spcPts val="74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Sodium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65300" algn="l" rtl="0" eaLnBrk="0">
                        <a:lnSpc>
                          <a:spcPts val="73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≤0.01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0" algn="l" rtl="0" eaLnBrk="0">
                        <a:lnSpc>
                          <a:spcPct val="8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Lithium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06450" algn="l" rtl="0" eaLnBrk="0">
                        <a:lnSpc>
                          <a:spcPts val="73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≤0.025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6550" algn="l" rtl="0" eaLnBrk="0">
                        <a:lnSpc>
                          <a:spcPts val="73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≤0.025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0" algn="l" rtl="0" eaLnBrk="0">
                        <a:lnSpc>
                          <a:spcPts val="74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Calcium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95400" algn="l" rtl="0" eaLnBrk="0">
                        <a:lnSpc>
                          <a:spcPts val="73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≤0.01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8150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Barium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3700" algn="l" rtl="0" eaLnBrk="0">
                        <a:lnSpc>
                          <a:spcPts val="73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≤10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E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F"/>
                    </a:solidFill>
                  </a:tcPr>
                </a:tc>
              </a:tr>
              <a:tr h="190500">
                <a:tc rowSpan="5"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310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Linear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erro</a:t>
                      </a:r>
                      <a:r>
                        <a:rPr sz="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1610" algn="l" rtl="0" eaLnBrk="0">
                        <a:lnSpc>
                          <a:spcPct val="97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mmol/L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0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Potassi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ts val="751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10" baseline="-4784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um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                               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≤0.005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ts val="74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Sodium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65300" algn="l" rtl="0" eaLnBrk="0">
                        <a:lnSpc>
                          <a:spcPts val="73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≤0.03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0" algn="l" rtl="0" eaLnBrk="0">
                        <a:lnSpc>
                          <a:spcPct val="8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Lithium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06450" algn="l" rtl="0" eaLnBrk="0">
                        <a:lnSpc>
                          <a:spcPts val="73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≤0.021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6550" algn="l" rtl="0" eaLnBrk="0">
                        <a:lnSpc>
                          <a:spcPts val="73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≤0.021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0" algn="l" rtl="0" eaLnBrk="0">
                        <a:lnSpc>
                          <a:spcPts val="74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Calcium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E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6350" algn="l" rtl="0" eaLnBrk="0">
                        <a:lnSpc>
                          <a:spcPts val="73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≤0.075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8150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Barium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6550" algn="l" rtl="0" eaLnBrk="0">
                        <a:lnSpc>
                          <a:spcPts val="736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≤0.066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 rowSpan="5"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31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25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Detection ran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8125" algn="l" rtl="0" eaLnBrk="0">
                        <a:lnSpc>
                          <a:spcPts val="429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0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Potassi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ts val="74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um                              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0-100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F"/>
                    </a:solidFill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1600" algn="l" rtl="0" eaLnBrk="0">
                        <a:lnSpc>
                          <a:spcPts val="74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Sodium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84350" algn="l" rtl="0" eaLnBrk="0">
                        <a:lnSpc>
                          <a:spcPts val="74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0-100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0" algn="l" rtl="0" eaLnBrk="0">
                        <a:lnSpc>
                          <a:spcPct val="8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Lithium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44550" algn="l" rtl="0" eaLnBrk="0">
                        <a:lnSpc>
                          <a:spcPts val="74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0-100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D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D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D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4650" algn="l" rtl="0" eaLnBrk="0">
                        <a:lnSpc>
                          <a:spcPts val="74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0-100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DCE"/>
                    </a:solidFill>
                  </a:tcPr>
                </a:tc>
              </a:tr>
              <a:tr h="1778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0" algn="l" rtl="0" eaLnBrk="0">
                        <a:lnSpc>
                          <a:spcPts val="74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Calcium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14450" algn="l" rtl="0" eaLnBrk="0">
                        <a:lnSpc>
                          <a:spcPts val="74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0-100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8150" algn="l" rtl="0" eaLnBrk="0">
                        <a:lnSpc>
                          <a:spcPct val="77000"/>
                        </a:lnSpc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4300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钡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5600" algn="l" rtl="0" eaLnBrk="0">
                        <a:lnSpc>
                          <a:spcPts val="74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0-3000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F"/>
                    </a:solidFill>
                  </a:tcPr>
                </a:tc>
              </a:tr>
              <a:tr h="1905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5925" algn="l" rtl="0" eaLnBrk="0">
                        <a:lnSpc>
                          <a:spcPts val="74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Host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E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35100" algn="l" rtl="0" eaLnBrk="0">
                        <a:lnSpc>
                          <a:spcPts val="74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400mmx250mmx50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D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D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D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DCE"/>
                    </a:solidFill>
                  </a:tcPr>
                </a:tc>
              </a:tr>
              <a:tr h="1778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6875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 Weight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01800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8kg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67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8775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 Supp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CCD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6365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AC200V±22V,50Hz±1Hz.250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CD"/>
                    </a:solidFill>
                  </a:tcPr>
                </a:tc>
              </a:tr>
            </a:tbl>
          </a:graphicData>
        </a:graphic>
      </p:graphicFrame>
      <p:sp>
        <p:nvSpPr>
          <p:cNvPr id="58" name="textbox 58"/>
          <p:cNvSpPr/>
          <p:nvPr/>
        </p:nvSpPr>
        <p:spPr>
          <a:xfrm>
            <a:off x="3905234" y="2004639"/>
            <a:ext cx="59055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8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</a:t>
            </a:r>
            <a:endParaRPr sz="6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8750" y="974725"/>
            <a:ext cx="4762500" cy="5257800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425465" y="1584365"/>
            <a:ext cx="2343785" cy="44278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45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1750" algn="l" rtl="0" eaLnBrk="0">
              <a:lnSpc>
                <a:spcPct val="81000"/>
              </a:lnSpc>
              <a:tabLst/>
            </a:pPr>
            <a:r>
              <a:rPr sz="21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21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-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</a:t>
            </a:r>
            <a:r>
              <a:rPr sz="2100" b="1" kern="0" spc="-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</a:t>
            </a:r>
            <a:endParaRPr sz="2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1429"/>
              </a:spcBef>
              <a:tabLst/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Flame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Photometer Inv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entory</a:t>
            </a: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05765" algn="l" rtl="0" eaLnBrk="0">
              <a:lnSpc>
                <a:spcPct val="100000"/>
              </a:lnSpc>
              <a:spcBef>
                <a:spcPts val="159"/>
              </a:spcBef>
              <a:tabLst/>
            </a:pPr>
            <a:r>
              <a:rPr sz="500" kern="0" spc="-10" dirty="0">
                <a:solidFill>
                  <a:srgbClr val="90403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回</a:t>
            </a:r>
            <a:endParaRPr sz="500" dirty="0">
              <a:latin typeface="SimHei"/>
              <a:ea typeface="SimHei"/>
              <a:cs typeface="SimHei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313814" algn="l" rtl="0" eaLnBrk="0">
              <a:lnSpc>
                <a:spcPts val="664"/>
              </a:lnSpc>
              <a:spcBef>
                <a:spcPts val="156"/>
              </a:spcBef>
              <a:tabLst/>
            </a:pPr>
            <a:r>
              <a:rPr sz="500" i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    vahe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3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663064" algn="l" rtl="0" eaLnBrk="0">
              <a:lnSpc>
                <a:spcPts val="375"/>
              </a:lnSpc>
              <a:spcBef>
                <a:spcPts val="151"/>
              </a:spcBef>
              <a:tabLst/>
            </a:pPr>
            <a:r>
              <a:rPr sz="500" kern="0" spc="-10" dirty="0">
                <a:solidFill>
                  <a:srgbClr val="306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INESJA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marL="1656714" algn="l" rtl="0" eaLnBrk="0">
              <a:lnSpc>
                <a:spcPct val="81000"/>
              </a:lnSpc>
              <a:spcBef>
                <a:spcPts val="3"/>
              </a:spcBef>
              <a:tabLst/>
            </a:pPr>
            <a:r>
              <a:rPr sz="500" kern="0" spc="0" dirty="0">
                <a:solidFill>
                  <a:srgbClr val="306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Shanghai  O</a:t>
            </a:r>
            <a:r>
              <a:rPr sz="500" kern="0" spc="-10" dirty="0">
                <a:solidFill>
                  <a:srgbClr val="306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nly</a:t>
            </a:r>
            <a:r>
              <a:rPr sz="500" kern="0" spc="10" dirty="0">
                <a:solidFill>
                  <a:srgbClr val="306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-10" dirty="0">
                <a:solidFill>
                  <a:srgbClr val="306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Electric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pic>
        <p:nvPicPr>
          <p:cNvPr id="64" name="picture 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60733" y="2740031"/>
            <a:ext cx="1257300" cy="1473183"/>
          </a:xfrm>
          <a:prstGeom prst="rect">
            <a:avLst/>
          </a:prstGeom>
        </p:spPr>
      </p:pic>
      <p:pic>
        <p:nvPicPr>
          <p:cNvPr id="66" name="picture 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460733" y="4340242"/>
            <a:ext cx="1250965" cy="1473182"/>
          </a:xfrm>
          <a:prstGeom prst="rect">
            <a:avLst/>
          </a:prstGeom>
        </p:spPr>
      </p:pic>
      <p:sp>
        <p:nvSpPr>
          <p:cNvPr id="68" name="textbox 68"/>
          <p:cNvSpPr/>
          <p:nvPr/>
        </p:nvSpPr>
        <p:spPr>
          <a:xfrm>
            <a:off x="4203700" y="1689844"/>
            <a:ext cx="439419" cy="5029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8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61315" algn="l" rtl="0" eaLnBrk="0">
              <a:lnSpc>
                <a:spcPct val="66000"/>
              </a:lnSpc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:</a:t>
            </a:r>
            <a:endParaRPr sz="4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4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DETAILED</a:t>
            </a:r>
            <a:r>
              <a:rPr sz="4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400" b="1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1111265" y="5329568"/>
            <a:ext cx="257809" cy="84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1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fe Adjust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98483" y="3203561"/>
            <a:ext cx="1873245" cy="1866923"/>
          </a:xfrm>
          <a:prstGeom prst="rect">
            <a:avLst/>
          </a:prstGeom>
        </p:spPr>
      </p:pic>
      <p:pic>
        <p:nvPicPr>
          <p:cNvPr id="74" name="picture 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22258" y="1730361"/>
            <a:ext cx="2178047" cy="1123982"/>
          </a:xfrm>
          <a:prstGeom prst="rect">
            <a:avLst/>
          </a:prstGeom>
        </p:spPr>
      </p:pic>
      <p:pic>
        <p:nvPicPr>
          <p:cNvPr id="76" name="picture 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644791" y="1857374"/>
            <a:ext cx="2159003" cy="1123942"/>
          </a:xfrm>
          <a:prstGeom prst="rect">
            <a:avLst/>
          </a:prstGeom>
        </p:spPr>
      </p:pic>
      <p:sp>
        <p:nvSpPr>
          <p:cNvPr id="78" name="textbox 78"/>
          <p:cNvSpPr/>
          <p:nvPr/>
        </p:nvSpPr>
        <p:spPr>
          <a:xfrm>
            <a:off x="3121033" y="3633452"/>
            <a:ext cx="959485" cy="276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11" rIns="0" bIns="0"/>
          <a:lstStyle/>
          <a:p>
            <a:pPr marL="43815" indent="-31115" algn="l" rtl="0" eaLnBrk="0">
              <a:lnSpc>
                <a:spcPct val="96000"/>
              </a:lnSpc>
              <a:spcBef>
                <a:spcPts val="5"/>
              </a:spcBef>
              <a:tabLst/>
            </a:pPr>
            <a:r>
              <a:rPr sz="2000" kern="0" spc="-60" baseline="7813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</a:t>
            </a:r>
            <a:r>
              <a:rPr sz="1300" kern="0" spc="2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Flame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Photometer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IP</a:t>
            </a:r>
            <a:r>
              <a:rPr sz="500" b="1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roduct user manual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904898" y="3747376"/>
            <a:ext cx="676909" cy="14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69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tabLst/>
            </a:pPr>
            <a:r>
              <a:rPr sz="800" i="1" kern="0" spc="-10" dirty="0">
                <a:solidFill>
                  <a:srgbClr val="507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MJNJA</a:t>
            </a:r>
            <a:r>
              <a:rPr sz="800" i="1" kern="0" spc="50" dirty="0">
                <a:solidFill>
                  <a:srgbClr val="507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800" i="1" kern="0" spc="-10" dirty="0">
                <a:solidFill>
                  <a:srgbClr val="5070A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月</a:t>
            </a:r>
            <a:r>
              <a:rPr sz="800" kern="0" spc="-80" dirty="0">
                <a:solidFill>
                  <a:srgbClr val="5070A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i="1" kern="0" spc="-10" dirty="0">
                <a:solidFill>
                  <a:srgbClr val="5070A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</a:t>
            </a:r>
            <a:endParaRPr sz="8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2" name="textbox 82"/>
          <p:cNvSpPr/>
          <p:nvPr/>
        </p:nvSpPr>
        <p:spPr>
          <a:xfrm rot="5400000">
            <a:off x="2610402" y="4555126"/>
            <a:ext cx="696594" cy="165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22"/>
              </a:lnSpc>
              <a:spcBef>
                <a:spcPts val="2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Aame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Photometer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84" name="textbox 84"/>
          <p:cNvSpPr/>
          <p:nvPr/>
        </p:nvSpPr>
        <p:spPr>
          <a:xfrm rot="5400000">
            <a:off x="2856848" y="4584556"/>
            <a:ext cx="508000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tabLst/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Packing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list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sp>
        <p:nvSpPr>
          <p:cNvPr id="86" name="textbox 86"/>
          <p:cNvSpPr/>
          <p:nvPr/>
        </p:nvSpPr>
        <p:spPr>
          <a:xfrm>
            <a:off x="1793861" y="3673481"/>
            <a:ext cx="373379" cy="125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25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800" i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5iSSCF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88" name="textbox 88"/>
          <p:cNvSpPr/>
          <p:nvPr/>
        </p:nvSpPr>
        <p:spPr>
          <a:xfrm rot="5400000">
            <a:off x="3653024" y="4763532"/>
            <a:ext cx="429259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8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533"/>
              </a:lnSpc>
              <a:tabLst/>
            </a:pP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compresso</a:t>
            </a:r>
            <a:r>
              <a:rPr sz="700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r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3324218" y="3948812"/>
            <a:ext cx="224790" cy="1454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514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5714" algn="l" rtl="0" eaLnBrk="0">
              <a:lnSpc>
                <a:spcPct val="91000"/>
              </a:lnSpc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Card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2" name="textbox 92"/>
          <p:cNvSpPr/>
          <p:nvPr/>
        </p:nvSpPr>
        <p:spPr>
          <a:xfrm rot="5400000">
            <a:off x="3525441" y="4828940"/>
            <a:ext cx="262890" cy="136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2"/>
              </a:spcBef>
              <a:tabLst/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Annex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pic>
        <p:nvPicPr>
          <p:cNvPr id="94" name="picture 9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724292" y="4264016"/>
            <a:ext cx="123785" cy="127013"/>
          </a:xfrm>
          <a:prstGeom prst="rect">
            <a:avLst/>
          </a:prstGeom>
        </p:spPr>
      </p:pic>
      <p:sp>
        <p:nvSpPr>
          <p:cNvPr id="96" name="textbox 96"/>
          <p:cNvSpPr/>
          <p:nvPr/>
        </p:nvSpPr>
        <p:spPr>
          <a:xfrm>
            <a:off x="3267086" y="4249735"/>
            <a:ext cx="280034" cy="9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2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Platform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pic>
        <p:nvPicPr>
          <p:cNvPr id="98" name="picture 9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41302" y="3140070"/>
            <a:ext cx="2032044" cy="6350"/>
          </a:xfrm>
          <a:prstGeom prst="rect">
            <a:avLst/>
          </a:prstGeom>
        </p:spPr>
      </p:pic>
      <p:pic>
        <p:nvPicPr>
          <p:cNvPr id="100" name="picture 10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663835" y="3260707"/>
            <a:ext cx="2019298" cy="6380"/>
          </a:xfrm>
          <a:prstGeom prst="rect">
            <a:avLst/>
          </a:prstGeom>
        </p:spPr>
      </p:pic>
      <p:sp>
        <p:nvSpPr>
          <p:cNvPr id="102" name="textbox 102"/>
          <p:cNvSpPr/>
          <p:nvPr/>
        </p:nvSpPr>
        <p:spPr>
          <a:xfrm rot="5400000">
            <a:off x="3282205" y="4792780"/>
            <a:ext cx="214629" cy="135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1"/>
              </a:spcBef>
              <a:tabLst/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Host</a:t>
            </a:r>
            <a:endParaRPr sz="700" dirty="0">
              <a:latin typeface="SimSun"/>
              <a:ea typeface="SimSun"/>
              <a:cs typeface="SimSun"/>
            </a:endParaRPr>
          </a:p>
        </p:txBody>
      </p:sp>
      <p:sp>
        <p:nvSpPr>
          <p:cNvPr id="104" name="textbox 104"/>
          <p:cNvSpPr/>
          <p:nvPr/>
        </p:nvSpPr>
        <p:spPr>
          <a:xfrm>
            <a:off x="2828927" y="3893894"/>
            <a:ext cx="320675" cy="774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93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FX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400" kern="0" spc="20" dirty="0">
                <a:solidFill>
                  <a:srgbClr val="7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1704377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06" name="picture 10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216256" y="3914758"/>
            <a:ext cx="95269" cy="120673"/>
          </a:xfrm>
          <a:prstGeom prst="rect">
            <a:avLst/>
          </a:prstGeom>
        </p:spPr>
      </p:pic>
      <p:sp>
        <p:nvSpPr>
          <p:cNvPr id="108" name="textbox 108"/>
          <p:cNvSpPr/>
          <p:nvPr/>
        </p:nvSpPr>
        <p:spPr>
          <a:xfrm>
            <a:off x="1603373" y="3714067"/>
            <a:ext cx="121920" cy="1479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61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业</a:t>
            </a:r>
            <a:endParaRPr sz="800" dirty="0">
              <a:latin typeface="SimHei"/>
              <a:ea typeface="SimHei"/>
              <a:cs typeface="SimHei"/>
            </a:endParaRPr>
          </a:p>
        </p:txBody>
      </p:sp>
      <p:pic>
        <p:nvPicPr>
          <p:cNvPr id="110" name="picture 1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012817" y="5197458"/>
            <a:ext cx="1352563" cy="6380"/>
          </a:xfrm>
          <a:prstGeom prst="rect">
            <a:avLst/>
          </a:prstGeom>
        </p:spPr>
      </p:pic>
      <p:pic>
        <p:nvPicPr>
          <p:cNvPr id="112" name="picture 1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933825" y="4924408"/>
            <a:ext cx="82573" cy="101611"/>
          </a:xfrm>
          <a:prstGeom prst="rect">
            <a:avLst/>
          </a:prstGeom>
        </p:spPr>
      </p:pic>
      <p:pic>
        <p:nvPicPr>
          <p:cNvPr id="114" name="picture 1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2403467" y="3971904"/>
            <a:ext cx="6350" cy="1250956"/>
          </a:xfrm>
          <a:prstGeom prst="rect">
            <a:avLst/>
          </a:prstGeom>
        </p:spPr>
      </p:pic>
      <p:sp>
        <p:nvSpPr>
          <p:cNvPr id="116" name="textbox 116"/>
          <p:cNvSpPr/>
          <p:nvPr/>
        </p:nvSpPr>
        <p:spPr>
          <a:xfrm>
            <a:off x="3590592" y="3948812"/>
            <a:ext cx="212090" cy="79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21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Warrao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pic>
        <p:nvPicPr>
          <p:cNvPr id="118" name="picture 1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2714618" y="5146688"/>
            <a:ext cx="1130284" cy="6350"/>
          </a:xfrm>
          <a:prstGeom prst="rect">
            <a:avLst/>
          </a:prstGeom>
        </p:spPr>
      </p:pic>
      <p:sp>
        <p:nvSpPr>
          <p:cNvPr id="120" name="textbox 120"/>
          <p:cNvSpPr/>
          <p:nvPr/>
        </p:nvSpPr>
        <p:spPr>
          <a:xfrm>
            <a:off x="3984604" y="4315116"/>
            <a:ext cx="111760" cy="1168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64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6000"/>
              </a:lnSpc>
              <a:tabLst/>
            </a:pPr>
            <a:r>
              <a:rPr sz="700" kern="0" spc="-4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口</a:t>
            </a:r>
            <a:endParaRPr sz="700" dirty="0">
              <a:latin typeface="SimHei"/>
              <a:ea typeface="SimHei"/>
              <a:cs typeface="SimHei"/>
            </a:endParaRPr>
          </a:p>
        </p:txBody>
      </p:sp>
      <p:pic>
        <p:nvPicPr>
          <p:cNvPr id="122" name="picture 1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2759053" y="3863994"/>
            <a:ext cx="6350" cy="965184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406795" y="3409953"/>
            <a:ext cx="50783" cy="5714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1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063625"/>
            <a:ext cx="5080000" cy="5080000"/>
          </a:xfrm>
          <a:prstGeom prst="rect">
            <a:avLst/>
          </a:prstGeom>
        </p:spPr>
      </p:pic>
      <p:sp>
        <p:nvSpPr>
          <p:cNvPr id="128" name="textbox 128"/>
          <p:cNvSpPr/>
          <p:nvPr/>
        </p:nvSpPr>
        <p:spPr>
          <a:xfrm>
            <a:off x="184150" y="1646796"/>
            <a:ext cx="2493010" cy="10712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79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400" b="1" kern="0" spc="-50" dirty="0">
                <a:solidFill>
                  <a:srgbClr val="2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Duo-element:KNa</a:t>
            </a:r>
            <a:endParaRPr sz="2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62864" algn="l" rtl="0" eaLnBrk="0">
              <a:lnSpc>
                <a:spcPct val="81000"/>
              </a:lnSpc>
              <a:spcBef>
                <a:spcPts val="7"/>
              </a:spcBef>
              <a:tabLst/>
            </a:pPr>
            <a:r>
              <a:rPr sz="3400" b="1" kern="0" spc="-30" dirty="0">
                <a:solidFill>
                  <a:srgbClr val="207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6400A</a:t>
            </a:r>
            <a:endParaRPr sz="3400" dirty="0">
              <a:latin typeface="Arial"/>
              <a:ea typeface="Arial"/>
              <a:cs typeface="Arial"/>
            </a:endParaRPr>
          </a:p>
        </p:txBody>
      </p:sp>
      <p:pic>
        <p:nvPicPr>
          <p:cNvPr id="130" name="picture 1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9550" y="1146175"/>
            <a:ext cx="520700" cy="3111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1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063625"/>
            <a:ext cx="5080000" cy="5080000"/>
          </a:xfrm>
          <a:prstGeom prst="rect">
            <a:avLst/>
          </a:prstGeom>
        </p:spPr>
      </p:pic>
      <p:sp>
        <p:nvSpPr>
          <p:cNvPr id="134" name="textbox 134"/>
          <p:cNvSpPr/>
          <p:nvPr/>
        </p:nvSpPr>
        <p:spPr>
          <a:xfrm>
            <a:off x="165099" y="1662214"/>
            <a:ext cx="2999104" cy="42456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20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2100" b="1" kern="0" spc="0" dirty="0">
                <a:solidFill>
                  <a:srgbClr val="302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Two</a:t>
            </a:r>
            <a:r>
              <a:rPr sz="2100" b="1" kern="0" spc="-10" dirty="0">
                <a:solidFill>
                  <a:srgbClr val="302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0" dirty="0">
                <a:solidFill>
                  <a:srgbClr val="302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elements</a:t>
            </a:r>
            <a:r>
              <a:rPr sz="2100" b="1" kern="0" spc="-10" dirty="0">
                <a:solidFill>
                  <a:srgbClr val="302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2100" b="1" kern="0" spc="0" dirty="0">
                <a:solidFill>
                  <a:srgbClr val="302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KNa</a:t>
            </a:r>
            <a:endParaRPr sz="2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95250" algn="l" rtl="0" eaLnBrk="0">
              <a:lnSpc>
                <a:spcPct val="82000"/>
              </a:lnSpc>
              <a:spcBef>
                <a:spcPts val="967"/>
              </a:spcBef>
              <a:tabLst/>
            </a:pPr>
            <a:r>
              <a:rPr sz="3200" b="1" kern="0" spc="-20" dirty="0">
                <a:solidFill>
                  <a:srgbClr val="208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FP640</a:t>
            </a:r>
            <a:endParaRPr sz="3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spcBef>
                <a:spcPts val="2"/>
              </a:spcBef>
              <a:tabLst/>
            </a:pPr>
            <a:r>
              <a:rPr sz="14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Yidian Analytical Instruments</a:t>
            </a:r>
            <a:endParaRPr sz="1400" dirty="0">
              <a:latin typeface="Arial"/>
              <a:ea typeface="Arial"/>
              <a:cs typeface="Arial"/>
            </a:endParaRPr>
          </a:p>
        </p:txBody>
      </p:sp>
      <p:pic>
        <p:nvPicPr>
          <p:cNvPr id="136" name="picture 1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9550" y="1146175"/>
            <a:ext cx="520700" cy="3111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1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063625"/>
            <a:ext cx="5080000" cy="5080000"/>
          </a:xfrm>
          <a:prstGeom prst="rect">
            <a:avLst/>
          </a:prstGeom>
        </p:spPr>
      </p:pic>
      <p:sp>
        <p:nvSpPr>
          <p:cNvPr id="140" name="textbox 140"/>
          <p:cNvSpPr/>
          <p:nvPr/>
        </p:nvSpPr>
        <p:spPr>
          <a:xfrm>
            <a:off x="133349" y="1730095"/>
            <a:ext cx="3362325" cy="4222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39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900" b="1" kern="0" spc="-70" dirty="0">
                <a:solidFill>
                  <a:srgbClr val="202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Diatomic elements:KNa</a:t>
            </a:r>
            <a:endParaRPr sz="1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9850" algn="l" rtl="0" eaLnBrk="0">
              <a:lnSpc>
                <a:spcPct val="81000"/>
              </a:lnSpc>
              <a:spcBef>
                <a:spcPts val="991"/>
              </a:spcBef>
              <a:tabLst/>
            </a:pPr>
            <a:r>
              <a:rPr sz="3300" b="1" kern="0" spc="-40" dirty="0">
                <a:solidFill>
                  <a:srgbClr val="207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FP6410</a:t>
            </a:r>
            <a:endParaRPr sz="3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spcBef>
                <a:spcPts val="4"/>
              </a:spcBef>
              <a:tabLst/>
            </a:pPr>
            <a:r>
              <a:rPr sz="16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Yidian Analytical Instruments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pic>
        <p:nvPicPr>
          <p:cNvPr id="142" name="picture 1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9550" y="1146175"/>
            <a:ext cx="520700" cy="3111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1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063625"/>
            <a:ext cx="5080000" cy="5080000"/>
          </a:xfrm>
          <a:prstGeom prst="rect">
            <a:avLst/>
          </a:prstGeom>
        </p:spPr>
      </p:pic>
      <p:sp>
        <p:nvSpPr>
          <p:cNvPr id="146" name="textbox 146"/>
          <p:cNvSpPr/>
          <p:nvPr/>
        </p:nvSpPr>
        <p:spPr>
          <a:xfrm>
            <a:off x="127000" y="1698727"/>
            <a:ext cx="3368675" cy="4254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07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2200" b="1" kern="0" spc="-20" dirty="0">
                <a:solidFill>
                  <a:srgbClr val="302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Four element</a:t>
            </a:r>
            <a:r>
              <a:rPr sz="2200" b="1" kern="0" spc="-30" dirty="0">
                <a:solidFill>
                  <a:srgbClr val="302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s:K,Na,Li,Ba</a:t>
            </a:r>
            <a:endParaRPr sz="2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95250" algn="l" rtl="0" eaLnBrk="0">
              <a:lnSpc>
                <a:spcPct val="81000"/>
              </a:lnSpc>
              <a:spcBef>
                <a:spcPts val="994"/>
              </a:spcBef>
              <a:tabLst/>
            </a:pPr>
            <a:r>
              <a:rPr sz="3300" b="1" kern="0" spc="-40" dirty="0">
                <a:solidFill>
                  <a:srgbClr val="207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FP6440</a:t>
            </a:r>
            <a:endParaRPr sz="3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spcBef>
                <a:spcPts val="1"/>
              </a:spcBef>
              <a:tabLst/>
            </a:pPr>
            <a:r>
              <a:rPr sz="16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Yidian Analytical Instruments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pic>
        <p:nvPicPr>
          <p:cNvPr id="148" name="picture 1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9550" y="1146175"/>
            <a:ext cx="520700" cy="3111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063625"/>
            <a:ext cx="5080000" cy="5080000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152399" y="1654175"/>
            <a:ext cx="2387600" cy="32778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69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73000"/>
              </a:lnSpc>
              <a:tabLst/>
            </a:pPr>
            <a:r>
              <a:rPr sz="2800" b="1" kern="0" spc="-110" dirty="0">
                <a:solidFill>
                  <a:srgbClr val="205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K</a:t>
            </a:r>
            <a:r>
              <a:rPr sz="2800" b="1" kern="0" spc="370" dirty="0">
                <a:solidFill>
                  <a:srgbClr val="205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110" dirty="0">
                <a:solidFill>
                  <a:srgbClr val="205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</a:t>
            </a:r>
            <a:r>
              <a:rPr sz="2800" b="1" kern="0" spc="330" dirty="0">
                <a:solidFill>
                  <a:srgbClr val="205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110" dirty="0">
                <a:solidFill>
                  <a:srgbClr val="205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</a:t>
            </a:r>
            <a:r>
              <a:rPr sz="2800" b="1" kern="0" spc="240" dirty="0">
                <a:solidFill>
                  <a:srgbClr val="205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110" dirty="0">
                <a:solidFill>
                  <a:srgbClr val="205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</a:t>
            </a:r>
            <a:r>
              <a:rPr sz="2800" b="1" kern="0" spc="310" dirty="0">
                <a:solidFill>
                  <a:srgbClr val="205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110" dirty="0">
                <a:solidFill>
                  <a:srgbClr val="205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</a:t>
            </a:r>
            <a:endParaRPr sz="2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1"/>
              </a:spcBef>
              <a:tabLst/>
            </a:pPr>
            <a:r>
              <a:rPr sz="1800" b="1" kern="0" spc="-60" dirty="0">
                <a:solidFill>
                  <a:srgbClr val="2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Potassium Sodium</a:t>
            </a:r>
            <a:endParaRPr sz="1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301"/>
              </a:spcBef>
              <a:tabLst/>
            </a:pPr>
            <a:r>
              <a:rPr sz="1800" b="1" kern="0" spc="-70" dirty="0">
                <a:solidFill>
                  <a:srgbClr val="2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Lithium Calcium</a:t>
            </a:r>
            <a:r>
              <a:rPr sz="1800" b="1" kern="0" spc="120" dirty="0">
                <a:solidFill>
                  <a:srgbClr val="2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kern="0" spc="-70" dirty="0">
                <a:solidFill>
                  <a:srgbClr val="2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Lock</a:t>
            </a:r>
            <a:endParaRPr sz="18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ct val="81000"/>
              </a:lnSpc>
              <a:spcBef>
                <a:spcPts val="834"/>
              </a:spcBef>
              <a:tabLst/>
            </a:pPr>
            <a:r>
              <a:rPr sz="3300" b="1" kern="0" spc="-40" dirty="0">
                <a:solidFill>
                  <a:srgbClr val="207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FP6450</a:t>
            </a:r>
            <a:endParaRPr sz="3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95400" algn="l" rtl="0" eaLnBrk="0">
              <a:lnSpc>
                <a:spcPct val="91000"/>
              </a:lnSpc>
              <a:spcBef>
                <a:spcPts val="90"/>
              </a:spcBef>
              <a:tabLst/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Fine    Aa</a:t>
            </a:r>
            <a:endParaRPr sz="300" dirty="0">
              <a:latin typeface="Arial"/>
              <a:ea typeface="Arial"/>
              <a:cs typeface="Arial"/>
            </a:endParaRPr>
          </a:p>
          <a:p>
            <a:pPr marL="1847850" algn="l" rtl="0" eaLnBrk="0">
              <a:lnSpc>
                <a:spcPct val="84000"/>
              </a:lnSpc>
              <a:spcBef>
                <a:spcPts val="718"/>
              </a:spcBef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</a:t>
            </a:r>
            <a:endParaRPr sz="4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6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994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87550" algn="l" rtl="0" eaLnBrk="0">
              <a:lnSpc>
                <a:spcPct val="91000"/>
              </a:lnSpc>
              <a:tabLst/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by</a:t>
            </a:r>
            <a:endParaRPr sz="3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54" name="picture 1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060700" y="2085975"/>
            <a:ext cx="1295400" cy="340360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3035300" y="1273175"/>
            <a:ext cx="1276350" cy="723900"/>
            <a:chOff x="0" y="0"/>
            <a:chExt cx="1276350" cy="723900"/>
          </a:xfrm>
        </p:grpSpPr>
        <p:pic>
          <p:nvPicPr>
            <p:cNvPr id="156" name="picture 15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276350" cy="723900"/>
            </a:xfrm>
            <a:prstGeom prst="rect">
              <a:avLst/>
            </a:prstGeom>
          </p:spPr>
        </p:pic>
        <p:sp>
          <p:nvSpPr>
            <p:cNvPr id="158" name="textbox 158"/>
            <p:cNvSpPr/>
            <p:nvPr/>
          </p:nvSpPr>
          <p:spPr>
            <a:xfrm>
              <a:off x="-12700" y="-12700"/>
              <a:ext cx="1301750" cy="7931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  <a:tabLst/>
              </a:pP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199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76200" algn="l" rtl="0" eaLnBrk="0">
                <a:lnSpc>
                  <a:spcPct val="81000"/>
                </a:lnSpc>
                <a:tabLst/>
              </a:pPr>
              <a:r>
                <a:rPr sz="1500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Five</a:t>
              </a:r>
              <a:endParaRPr sz="1500" dirty="0">
                <a:latin typeface="Arial"/>
                <a:ea typeface="Arial"/>
                <a:cs typeface="Arial"/>
              </a:endParaRPr>
            </a:p>
            <a:p>
              <a:pPr marL="88264" algn="l" rtl="0" eaLnBrk="0">
                <a:lnSpc>
                  <a:spcPct val="81000"/>
                </a:lnSpc>
                <a:spcBef>
                  <a:spcPts val="442"/>
                </a:spcBef>
                <a:tabLst/>
              </a:pPr>
              <a:r>
                <a:rPr sz="1500" b="1" kern="0" spc="-6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Elements</a:t>
              </a:r>
              <a:endParaRPr sz="15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60" name="textbox 160"/>
          <p:cNvSpPr/>
          <p:nvPr/>
        </p:nvSpPr>
        <p:spPr>
          <a:xfrm>
            <a:off x="838200" y="5711316"/>
            <a:ext cx="2567939" cy="209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36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5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Yidian Analytical I</a:t>
            </a:r>
            <a:r>
              <a:rPr sz="15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nstruments</a:t>
            </a:r>
            <a:endParaRPr sz="1500" dirty="0">
              <a:latin typeface="Arial"/>
              <a:ea typeface="Arial"/>
              <a:cs typeface="Arial"/>
            </a:endParaRPr>
          </a:p>
        </p:txBody>
      </p:sp>
      <p:pic>
        <p:nvPicPr>
          <p:cNvPr id="162" name="picture 1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09550" y="1146175"/>
            <a:ext cx="520700" cy="3111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icture 1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063625"/>
            <a:ext cx="5080000" cy="5080000"/>
          </a:xfrm>
          <a:prstGeom prst="rect">
            <a:avLst/>
          </a:prstGeom>
        </p:spPr>
      </p:pic>
      <p:sp>
        <p:nvSpPr>
          <p:cNvPr id="166" name="textbox 166"/>
          <p:cNvSpPr/>
          <p:nvPr/>
        </p:nvSpPr>
        <p:spPr>
          <a:xfrm>
            <a:off x="101600" y="1724127"/>
            <a:ext cx="3407409" cy="4260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07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2200" b="1" kern="0" spc="-30" dirty="0">
                <a:solidFill>
                  <a:srgbClr val="202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Three element</a:t>
            </a:r>
            <a:r>
              <a:rPr sz="2200" b="1" kern="0" spc="-40" dirty="0">
                <a:solidFill>
                  <a:srgbClr val="202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s:K,Na,Li</a:t>
            </a:r>
            <a:endParaRPr sz="2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88900" algn="l" rtl="0" eaLnBrk="0">
              <a:lnSpc>
                <a:spcPct val="81000"/>
              </a:lnSpc>
              <a:spcBef>
                <a:spcPts val="992"/>
              </a:spcBef>
              <a:tabLst/>
            </a:pPr>
            <a:r>
              <a:rPr sz="3300" b="1" kern="0" spc="-40" dirty="0">
                <a:solidFill>
                  <a:srgbClr val="207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FP6430</a:t>
            </a:r>
            <a:endParaRPr sz="3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0000"/>
              </a:lnSpc>
              <a:spcBef>
                <a:spcPts val="1"/>
              </a:spcBef>
              <a:tabLst/>
            </a:pPr>
            <a:r>
              <a:rPr sz="1700" b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Yidian Analytical In</a:t>
            </a:r>
            <a:r>
              <a:rPr sz="1700" b="1" kern="0" spc="-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struments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pic>
        <p:nvPicPr>
          <p:cNvPr id="168" name="picture 1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9550" y="1146175"/>
            <a:ext cx="520700" cy="3111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picture 1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063625"/>
            <a:ext cx="5080000" cy="5080000"/>
          </a:xfrm>
          <a:prstGeom prst="rect">
            <a:avLst/>
          </a:prstGeom>
        </p:spPr>
      </p:pic>
      <p:sp>
        <p:nvSpPr>
          <p:cNvPr id="172" name="textbox 172"/>
          <p:cNvSpPr/>
          <p:nvPr/>
        </p:nvSpPr>
        <p:spPr>
          <a:xfrm>
            <a:off x="114300" y="1625625"/>
            <a:ext cx="3381375" cy="4327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2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3815" algn="l" rtl="0" eaLnBrk="0">
              <a:lnSpc>
                <a:spcPct val="81000"/>
              </a:lnSpc>
              <a:tabLst/>
            </a:pPr>
            <a:r>
              <a:rPr sz="2800" b="1" kern="0" spc="-90" dirty="0">
                <a:solidFill>
                  <a:srgbClr val="107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FP6410 with</a:t>
            </a:r>
            <a:r>
              <a:rPr sz="2800" b="1" kern="0" spc="180" dirty="0">
                <a:solidFill>
                  <a:srgbClr val="107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kern="0" spc="-90" dirty="0">
                <a:solidFill>
                  <a:srgbClr val="107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Printer</a:t>
            </a:r>
            <a:endParaRPr sz="2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722"/>
              </a:spcBef>
              <a:tabLst/>
            </a:pPr>
            <a:r>
              <a:rPr sz="2400" b="1" kern="0" spc="-7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Duo-element</a:t>
            </a:r>
            <a:r>
              <a:rPr sz="2400" b="1" kern="0" spc="-80" dirty="0">
                <a:solidFill>
                  <a:srgbClr val="203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:KNa</a:t>
            </a:r>
            <a:endParaRPr sz="2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spcBef>
                <a:spcPts val="2"/>
              </a:spcBef>
              <a:tabLst/>
            </a:pPr>
            <a:r>
              <a:rPr sz="16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Yidian Analytical Instruments</a:t>
            </a:r>
            <a:endParaRPr sz="1600" dirty="0">
              <a:latin typeface="Arial"/>
              <a:ea typeface="Arial"/>
              <a:cs typeface="Arial"/>
            </a:endParaRPr>
          </a:p>
        </p:txBody>
      </p:sp>
      <p:pic>
        <p:nvPicPr>
          <p:cNvPr id="174" name="picture 1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9550" y="1146175"/>
            <a:ext cx="520700" cy="3111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picture 1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063625"/>
            <a:ext cx="5080000" cy="5080000"/>
          </a:xfrm>
          <a:prstGeom prst="rect">
            <a:avLst/>
          </a:prstGeom>
        </p:spPr>
      </p:pic>
      <p:sp>
        <p:nvSpPr>
          <p:cNvPr id="178" name="textbox 178"/>
          <p:cNvSpPr/>
          <p:nvPr/>
        </p:nvSpPr>
        <p:spPr>
          <a:xfrm>
            <a:off x="114300" y="1789112"/>
            <a:ext cx="2936239" cy="1031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36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2000" b="1" kern="0" spc="-30" dirty="0">
                <a:solidFill>
                  <a:srgbClr val="3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Three</a:t>
            </a:r>
            <a:r>
              <a:rPr sz="2000" b="1" kern="0" spc="150" dirty="0">
                <a:solidFill>
                  <a:srgbClr val="3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30" dirty="0">
                <a:solidFill>
                  <a:srgbClr val="3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Elements:K</a:t>
            </a:r>
            <a:r>
              <a:rPr sz="2000" b="1" kern="0" spc="140" dirty="0">
                <a:solidFill>
                  <a:srgbClr val="3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kern="0" spc="-30" dirty="0">
                <a:solidFill>
                  <a:srgbClr val="302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 Ca</a:t>
            </a:r>
            <a:endParaRPr sz="2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63500" algn="l" rtl="0" eaLnBrk="0">
              <a:lnSpc>
                <a:spcPct val="82000"/>
              </a:lnSpc>
              <a:spcBef>
                <a:spcPts val="3"/>
              </a:spcBef>
              <a:tabLst/>
            </a:pPr>
            <a:r>
              <a:rPr sz="3200" b="1" kern="0" spc="-20" dirty="0">
                <a:solidFill>
                  <a:srgbClr val="207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FP6431</a:t>
            </a:r>
            <a:endParaRPr sz="3200" dirty="0">
              <a:latin typeface="Arial"/>
              <a:ea typeface="Arial"/>
              <a:cs typeface="Arial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692150" y="5751042"/>
            <a:ext cx="2816860" cy="2343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30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700" b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Yidian Analytical In</a:t>
            </a:r>
            <a:r>
              <a:rPr sz="1700" b="1" kern="0" spc="-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struments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pic>
        <p:nvPicPr>
          <p:cNvPr id="182" name="picture 1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09550" y="1146175"/>
            <a:ext cx="520700" cy="3111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picture 1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00" y="2333625"/>
            <a:ext cx="2540000" cy="254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2025-08-07T17:21:16Z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2025-08-07T17:21:18</vt:filetime>
  </property>
  <property fmtid="{D5CDD505-2E9C-101B-9397-08002B2CF9AE}" pid="4" name="UsrData">
    <vt:lpwstr>6894700bd3488f0020b66710wl</vt:lpwstr>
  </property>
</Properties>
</file>