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5080000" cy="6794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5" Type="http://schemas.openxmlformats.org/officeDocument/2006/relationships/tableStyles" Target="tableStyles.xml"/><Relationship Id="rId14" Type="http://schemas.openxmlformats.org/officeDocument/2006/relationships/presProps" Target="presProps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073150"/>
            <a:ext cx="4762500" cy="46482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71465" y="1181081"/>
            <a:ext cx="4737100" cy="1200785"/>
          </a:xfrm>
          <a:prstGeom prst="rect">
            <a:avLst/>
          </a:prstGeom>
          <a:solidFill>
            <a:srgbClr val="2A7C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2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9550" algn="l" rtl="0" eaLnBrk="0">
              <a:lnSpc>
                <a:spcPct val="80000"/>
              </a:lnSpc>
              <a:tabLst/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9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 display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488950" y="3917498"/>
            <a:ext cx="3056254" cy="1477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63650" algn="l" rtl="0" eaLnBrk="0">
              <a:lnSpc>
                <a:spcPct val="88000"/>
              </a:lnSpc>
              <a:spcBef>
                <a:spcPts val="126"/>
              </a:spcBef>
              <a:tabLst/>
            </a:pPr>
            <a:r>
              <a:rPr sz="4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urnE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768350" algn="l" rtl="0" eaLnBrk="0">
              <a:lnSpc>
                <a:spcPct val="89000"/>
              </a:lnSpc>
              <a:spcBef>
                <a:spcPts val="121"/>
              </a:spcBef>
              <a:tabLst/>
            </a:pPr>
            <a:r>
              <a:rPr sz="4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Glossiness meter</a:t>
            </a:r>
            <a:endParaRPr sz="400" dirty="0">
              <a:latin typeface="Arial"/>
              <a:ea typeface="Arial"/>
              <a:cs typeface="Arial"/>
            </a:endParaRPr>
          </a:p>
          <a:p>
            <a:pPr marL="761365" algn="l" rtl="0" eaLnBrk="0">
              <a:lnSpc>
                <a:spcPts val="885"/>
              </a:lnSpc>
              <a:spcBef>
                <a:spcPts val="26"/>
              </a:spcBef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 manual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97000"/>
              </a:lnSpc>
              <a:spcBef>
                <a:spcPts val="62"/>
              </a:spcBef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而</a:t>
            </a:r>
            <a:endParaRPr sz="200" dirty="0">
              <a:latin typeface="SimHei"/>
              <a:ea typeface="SimHei"/>
              <a:cs typeface="SimHei"/>
            </a:endParaRPr>
          </a:p>
          <a:p>
            <a:pPr marL="1968500" algn="l" rtl="0" eaLnBrk="0">
              <a:lnSpc>
                <a:spcPts val="1226"/>
              </a:lnSpc>
              <a:spcBef>
                <a:spcPts val="462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9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spcBef>
                <a:spcPts val="9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Quality/Warranty Card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520715" y="2917811"/>
            <a:ext cx="3402329" cy="768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100000"/>
              </a:lnSpc>
              <a:tabLst/>
            </a:pPr>
            <a:r>
              <a:rPr sz="1300" kern="0" spc="2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baseline="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Cable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300" kern="0" spc="20" baseline="-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300" kern="0" spc="10" baseline="-4006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anyard</a:t>
            </a:r>
            <a:endParaRPr sz="1300" baseline="-4006" dirty="0">
              <a:latin typeface="Arial"/>
              <a:ea typeface="Arial"/>
              <a:cs typeface="Arial"/>
            </a:endParaRPr>
          </a:p>
          <a:p>
            <a:pPr marL="177164" algn="l" rtl="0" eaLnBrk="0">
              <a:lnSpc>
                <a:spcPct val="79000"/>
              </a:lnSpc>
              <a:spcBef>
                <a:spcPts val="9"/>
              </a:spcBef>
              <a:tabLst/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220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</a:t>
            </a:r>
            <a:endParaRPr sz="700" dirty="0">
              <a:latin typeface="Arial"/>
              <a:ea typeface="Arial"/>
              <a:cs typeface="Arial"/>
            </a:endParaRPr>
          </a:p>
          <a:p>
            <a:pPr marL="253365" algn="l" rtl="0" eaLnBrk="0">
              <a:lnSpc>
                <a:spcPct val="79000"/>
              </a:lnSpc>
              <a:spcBef>
                <a:spcPts val="61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plate</a:t>
            </a:r>
            <a:endParaRPr sz="9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3752834" y="5146921"/>
            <a:ext cx="76390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Cleaning</a:t>
            </a:r>
            <a:r>
              <a:rPr sz="900" kern="0" spc="2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746250" y="5089909"/>
            <a:ext cx="48894" cy="51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5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200" kern="0" spc="-10" dirty="0">
                <a:solidFill>
                  <a:srgbClr val="403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…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/>
          <p:nvPr/>
        </p:nvSpPr>
        <p:spPr>
          <a:xfrm>
            <a:off x="571484" y="1599061"/>
            <a:ext cx="3634740" cy="242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 technology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596915" y="4708692"/>
            <a:ext cx="3701415" cy="151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92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sixty°Measuring    angle                          Auto   calibration    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storage data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723884" y="3272146"/>
            <a:ext cx="3810634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4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 Color Display                             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 w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aste                 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   measurement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54250" y="3809986"/>
            <a:ext cx="628650" cy="628677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2784" y="3759191"/>
            <a:ext cx="501681" cy="730265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52866" y="2451086"/>
            <a:ext cx="546068" cy="54610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78250" y="3854441"/>
            <a:ext cx="488965" cy="533427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6450" y="2489204"/>
            <a:ext cx="539734" cy="46352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222484" y="2552719"/>
            <a:ext cx="704850" cy="34288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9666" y="3530612"/>
            <a:ext cx="308610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463550" y="4102111"/>
            <a:ext cx="4235433" cy="2362175"/>
            <a:chOff x="0" y="0"/>
            <a:chExt cx="4235433" cy="2362175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235433" cy="2362175"/>
            </a:xfrm>
            <a:prstGeom prst="rect">
              <a:avLst/>
            </a:prstGeom>
          </p:spPr>
        </p:pic>
        <p:sp>
          <p:nvSpPr>
            <p:cNvPr id="38" name="textbox 38"/>
            <p:cNvSpPr/>
            <p:nvPr/>
          </p:nvSpPr>
          <p:spPr>
            <a:xfrm>
              <a:off x="6350" y="413416"/>
              <a:ext cx="4179570" cy="18122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17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4450" algn="l" rtl="0" eaLnBrk="0">
                <a:lnSpc>
                  <a:spcPct val="86000"/>
                </a:lnSpc>
                <a:tabLst/>
              </a:pPr>
              <a:r>
                <a:rPr sz="800" b="1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USB/power  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port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78765" algn="l" rtl="0" eaLnBrk="0">
                <a:lnSpc>
                  <a:spcPts val="1158"/>
                </a:lnSpc>
                <a:spcBef>
                  <a:spcPts val="250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Test</a:t>
              </a:r>
              <a:r>
                <a:rPr sz="8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butto</a:t>
              </a:r>
              <a:r>
                <a:rPr sz="8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0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250"/>
                </a:spcBef>
                <a:tabLst/>
              </a:pPr>
              <a:r>
                <a:rPr sz="8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Battery</a:t>
              </a:r>
              <a:r>
                <a:rPr sz="8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level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504565" algn="l" rtl="0" eaLnBrk="0">
                <a:lnSpc>
                  <a:spcPct val="152000"/>
                </a:lnSpc>
                <a:spcBef>
                  <a:spcPts val="414"/>
                </a:spcBef>
                <a:tabLst/>
              </a:pP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Up</a:t>
              </a:r>
              <a:r>
                <a:rPr sz="7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selection</a:t>
              </a:r>
              <a:r>
                <a:rPr sz="700" kern="0" spc="10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</a:t>
              </a:r>
              <a:r>
                <a:rPr sz="7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</a:t>
              </a:r>
              <a:r>
                <a:rPr sz="7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OK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504565" algn="l" rtl="0" eaLnBrk="0">
                <a:lnSpc>
                  <a:spcPct val="84000"/>
                </a:lnSpc>
                <a:spcBef>
                  <a:spcPts val="253"/>
                </a:spcBef>
                <a:tabLst/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Down</a:t>
              </a:r>
              <a:endParaRPr sz="800" dirty="0">
                <a:latin typeface="Arial"/>
                <a:ea typeface="Arial"/>
                <a:cs typeface="Arial"/>
              </a:endParaRPr>
            </a:p>
            <a:p>
              <a:pPr marL="3504565" algn="l" rtl="0" eaLnBrk="0">
                <a:lnSpc>
                  <a:spcPct val="86000"/>
                </a:lnSpc>
                <a:spcBef>
                  <a:spcPts val="115"/>
                </a:spcBef>
                <a:tabLst/>
              </a:pP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Selection</a:t>
              </a:r>
              <a:r>
                <a:rPr sz="8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15" y="1149358"/>
            <a:ext cx="3333750" cy="274321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1181084" y="686097"/>
            <a:ext cx="2838450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      c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alysis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1987565" y="5837871"/>
            <a:ext cx="339725" cy="408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08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6000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20°:--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60°:--</a:t>
            </a:r>
            <a:endParaRPr sz="7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ts val="862"/>
              </a:lnSpc>
              <a:spcBef>
                <a:spcPts val="75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85°:--</a:t>
            </a:r>
            <a:endParaRPr sz="700" dirty="0">
              <a:latin typeface="SimHei"/>
              <a:ea typeface="SimHei"/>
              <a:cs typeface="SimHei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2844816" y="5795507"/>
            <a:ext cx="24130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90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Enter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384175" y="2006577"/>
          <a:ext cx="4286249" cy="4558665"/>
        </p:xfrm>
        <a:graphic>
          <a:graphicData uri="http://schemas.openxmlformats.org/drawingml/2006/table">
            <a:tbl>
              <a:tblPr/>
              <a:tblGrid>
                <a:gridCol w="860425"/>
                <a:gridCol w="857250"/>
                <a:gridCol w="850900"/>
                <a:gridCol w="863600"/>
                <a:gridCol w="854075"/>
              </a:tblGrid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94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3520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SN-GZ-60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E3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9919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SN-GZ-60S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E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8120" algn="l" rtl="0" eaLnBrk="0">
                        <a:lnSpc>
                          <a:spcPts val="99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SN-GZ-268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E3E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0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Measuring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angle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215" algn="l" rtl="0" eaLnBrk="0">
                        <a:lnSpc>
                          <a:spcPts val="9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50" algn="l" rtl="0" eaLnBrk="0">
                        <a:lnSpc>
                          <a:spcPts val="9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ts val="9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20°60°85°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Testing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Indicators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95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Gloss(GU)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7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702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Spot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85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9*15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0" algn="l" rtl="0" eaLnBrk="0">
                        <a:lnSpc>
                          <a:spcPts val="99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2*3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20°:10*10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6214" algn="l" rtl="0" eaLnBrk="0">
                        <a:lnSpc>
                          <a:spcPct val="8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60°:9*15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7145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85°:10*10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1625" algn="l" rtl="0" eaLnBrk="0">
                        <a:lnSpc>
                          <a:spcPct val="77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0-1000GU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rowSpan="3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9450" algn="l" rtl="0" eaLnBrk="0">
                        <a:lnSpc>
                          <a:spcPts val="997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0-600GU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rowSpan="3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ts val="9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20°:0-2000GU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614" algn="l" rtl="0" eaLnBrk="0">
                        <a:lnSpc>
                          <a:spcPts val="9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60°:0-1000GU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ts val="99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85°:0-160GU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Graduation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889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4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0-100:0.1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GU;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r" rtl="0" eaLnBrk="0">
                        <a:lnSpc>
                          <a:spcPts val="749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Greater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100:1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GU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0-100:0.1 GU;Great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</a:t>
                      </a:r>
                      <a:r>
                        <a:rPr sz="8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8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9064" algn="l" rtl="0" eaLnBrk="0">
                        <a:lnSpc>
                          <a:spcPct val="6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ts val="99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ts val="61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7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0-100:0.2GU;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69900" algn="l" rtl="0" eaLnBrk="0">
                        <a:lnSpc>
                          <a:spcPts val="1108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100-2000:0.2%GU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indent="50165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0-100:0.2GU;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100-600:0.2%GU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" indent="76200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0-100:0.2GU;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100-2000:0.2%GU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3525" indent="-69850" algn="l" rtl="0" eaLnBrk="0">
                        <a:lnSpc>
                          <a:spcPct val="7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Meets the requirements of JJG696-2002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Gloss Meter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27025" algn="l" rtl="0" eaLnBrk="0">
                        <a:lnSpc>
                          <a:spcPts val="551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50950" algn="l" rtl="0" eaLnBrk="0">
                        <a:lnSpc>
                          <a:spcPts val="99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Less</a:t>
                      </a:r>
                      <a:r>
                        <a:rPr sz="800" kern="0" spc="11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than</a:t>
                      </a:r>
                      <a:r>
                        <a:rPr sz="800" kern="0" spc="9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800" kern="0" spc="7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20" dirty="0">
                          <a:solidFill>
                            <a:srgbClr val="503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second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 Capaci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6"/>
                        </a:lnSpc>
                        <a:tabLst/>
                      </a:pP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mAh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battery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capable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continuous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50,00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189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storage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Can store</a:t>
                      </a:r>
                      <a:r>
                        <a:rPr sz="8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 sta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ndard</a:t>
                      </a:r>
                      <a:r>
                        <a:rPr sz="8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samples,10,000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samples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559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2514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Full-color disp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lay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675" algn="l" rtl="0" eaLnBrk="0">
                        <a:lnSpc>
                          <a:spcPts val="98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Interface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239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USB,Bluetooth(option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al)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2725" algn="l" rtl="0" eaLnBrk="0">
                        <a:lnSpc>
                          <a:spcPct val="71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Operating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557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0" algn="l" rtl="0" eaLnBrk="0">
                        <a:lnSpc>
                          <a:spcPts val="98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0-40℃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542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Humidity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Less than 85%,no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ensation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Accessori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4611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114" indent="-837564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5V/1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charger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cable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CD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calibration</a:t>
                      </a:r>
                      <a:r>
                        <a:rPr sz="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plate,metrology   certification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2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559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05914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400g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27150" algn="l" rtl="0" eaLnBrk="0">
                        <a:lnSpc>
                          <a:spcPts val="99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165mm*51mm*77mm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4634" y="3175"/>
            <a:ext cx="3702081" cy="1765326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374650" y="711264"/>
            <a:ext cx="735330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08000" indent="-495300" algn="l" rtl="0" eaLnBrk="0">
              <a:lnSpc>
                <a:spcPct val="88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Gloss Cali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bration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Plate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162283" y="593599"/>
            <a:ext cx="156845" cy="4743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1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2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1108075"/>
            <a:ext cx="4762500" cy="457835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346200" y="1487133"/>
            <a:ext cx="1774825" cy="1212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61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2000"/>
              </a:lnSpc>
              <a:tabLst/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800" b="1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22300" algn="l" rtl="0" eaLnBrk="0">
              <a:lnSpc>
                <a:spcPts val="1431"/>
              </a:lnSpc>
              <a:spcBef>
                <a:spcPts val="305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  of</a:t>
            </a:r>
            <a:r>
              <a:rPr sz="1000" kern="0" spc="2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ration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2101865" y="3306742"/>
            <a:ext cx="687705" cy="475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4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32079" indent="-120014" algn="l" rtl="0" eaLnBrk="0">
              <a:lnSpc>
                <a:spcPct val="98000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Calibration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board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187465" y="4087966"/>
            <a:ext cx="462915" cy="615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4"/>
              </a:lnSpc>
              <a:tabLst/>
            </a:pPr>
            <a:r>
              <a:rPr sz="500" kern="0" spc="20" dirty="0">
                <a:solidFill>
                  <a:srgbClr val="3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Portable g</a:t>
            </a:r>
            <a:r>
              <a:rPr sz="500" kern="0" spc="10" dirty="0">
                <a:solidFill>
                  <a:srgbClr val="303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loss</a:t>
            </a:r>
            <a:endParaRPr sz="500" dirty="0">
              <a:latin typeface="Arial"/>
              <a:ea typeface="Arial"/>
              <a:cs typeface="Arial"/>
            </a:endParaRPr>
          </a:p>
          <a:p>
            <a:pPr marL="151764" algn="l" rtl="0" eaLnBrk="0">
              <a:lnSpc>
                <a:spcPts val="377"/>
              </a:lnSpc>
              <a:tabLst/>
            </a:pPr>
            <a:r>
              <a:rPr sz="500" kern="0" spc="10" dirty="0">
                <a:solidFill>
                  <a:srgbClr val="202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500" dirty="0">
              <a:latin typeface="Arial"/>
              <a:ea typeface="Arial"/>
              <a:cs typeface="Arial"/>
            </a:endParaRPr>
          </a:p>
          <a:p>
            <a:pPr marL="50165" algn="l" rtl="0" eaLnBrk="0">
              <a:lnSpc>
                <a:spcPts val="735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35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ts val="462"/>
              </a:lnSpc>
              <a:tabLst/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-…</a:t>
            </a:r>
            <a:endParaRPr sz="300" dirty="0">
              <a:latin typeface="SimHei"/>
              <a:ea typeface="SimHei"/>
              <a:cs typeface="SimHei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3346450" y="4111621"/>
            <a:ext cx="680719" cy="387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ct val="81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977"/>
              </a:lnSpc>
              <a:spcBef>
                <a:spcPts val="4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59150" y="4321197"/>
            <a:ext cx="184165" cy="165058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06700" y="4200521"/>
            <a:ext cx="501634" cy="419102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87650" y="3254359"/>
            <a:ext cx="355615" cy="571515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2057384" y="4381507"/>
            <a:ext cx="641984" cy="344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3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4000"/>
              </a:lnSpc>
              <a:tabLst/>
            </a:pPr>
            <a:r>
              <a:rPr sz="10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2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b="1" kern="0" spc="2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3441700" y="2855912"/>
            <a:ext cx="45085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40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24765" algn="l" rtl="0" eaLnBrk="0">
              <a:lnSpc>
                <a:spcPct val="106000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5V/1A  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Charger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2546350" y="2811152"/>
            <a:ext cx="72326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 data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cab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3536950" y="4435642"/>
            <a:ext cx="414019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8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Warranty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273300" y="4124337"/>
            <a:ext cx="190500" cy="190505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3536949" y="4500243"/>
            <a:ext cx="219075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1631950" y="3981177"/>
            <a:ext cx="86994" cy="79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400" i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Ln</a:t>
            </a:r>
            <a:endParaRPr sz="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139699" y="1111250"/>
            <a:ext cx="4832350" cy="2111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2000" b="1" kern="0" spc="-6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</a:t>
            </a:r>
            <a:r>
              <a:rPr sz="2000" b="1" kern="0" spc="-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ossiness mete</a:t>
            </a:r>
            <a:r>
              <a:rPr sz="2000" b="1" kern="0" spc="-3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700"/>
              </a:spcBef>
              <a:tabLst/>
            </a:pP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Model:SN-GZ-60</a:t>
            </a:r>
            <a:endParaRPr sz="2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1325"/>
              </a:spcBef>
              <a:tabLst/>
            </a:pP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Graduation</a:t>
            </a:r>
            <a:r>
              <a:rPr sz="900" b="1" kern="0" spc="8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900" b="1" kern="0" spc="7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:0-100:0.1</a:t>
            </a: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r>
              <a:rPr sz="900" b="1" kern="0" spc="6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greater</a:t>
            </a:r>
            <a:r>
              <a:rPr sz="900" b="1" kern="0" spc="6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900" b="1" kern="0" spc="1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b="1" kern="0" spc="6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100:1</a:t>
            </a: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900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856"/>
              </a:spcBef>
              <a:tabLst/>
            </a:pPr>
            <a:r>
              <a:rPr sz="1300" b="1" kern="0" spc="-5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size:165MM*51MM*77MM</a:t>
            </a:r>
            <a:endParaRPr sz="1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71"/>
              </a:lnSpc>
              <a:spcBef>
                <a:spcPts val="489"/>
              </a:spcBef>
              <a:tabLst/>
            </a:pPr>
            <a:r>
              <a:rPr sz="1000" kern="0" spc="0" baseline="34039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600" kern="0" spc="50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baseline="34039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30" baseline="34039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600" kern="0" spc="30" dirty="0">
                <a:solidFill>
                  <a:srgbClr val="3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000" kern="0" spc="30" baseline="1393" dirty="0">
                <a:solidFill>
                  <a:srgbClr val="3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0-1000</a:t>
            </a:r>
            <a:r>
              <a:rPr sz="2000" kern="0" spc="0" baseline="1393" dirty="0">
                <a:solidFill>
                  <a:srgbClr val="304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endParaRPr sz="2000" baseline="1393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9"/>
              </a:lnSpc>
              <a:spcBef>
                <a:spcPts val="242"/>
              </a:spcBef>
              <a:tabLst/>
            </a:pPr>
            <a:r>
              <a:rPr sz="9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Measuring</a:t>
            </a:r>
            <a:r>
              <a:rPr sz="900" b="1" kern="0" spc="3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</a:t>
            </a:r>
            <a:r>
              <a:rPr sz="900" b="1" kern="0" spc="3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:60°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59"/>
              </a:lnSpc>
              <a:spcBef>
                <a:spcPts val="4"/>
              </a:spcBef>
              <a:tabLst/>
            </a:pPr>
            <a:r>
              <a:rPr sz="9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900" b="1" kern="0" spc="6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spot</a:t>
            </a:r>
            <a:r>
              <a:rPr sz="900" b="1" kern="0" spc="6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:9*15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sp>
        <p:nvSpPr>
          <p:cNvPr id="92" name="textbox 92"/>
          <p:cNvSpPr/>
          <p:nvPr/>
        </p:nvSpPr>
        <p:spPr>
          <a:xfrm>
            <a:off x="120649" y="1068387"/>
            <a:ext cx="4705350" cy="22021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2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2600" b="1" kern="0" spc="-4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</a:t>
            </a:r>
            <a:r>
              <a:rPr sz="2600" b="1" kern="0" spc="2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4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2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2000"/>
              </a:lnSpc>
              <a:spcBef>
                <a:spcPts val="671"/>
              </a:spcBef>
              <a:tabLst/>
            </a:pP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Model:SN-GZ-60S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202"/>
              </a:spcBef>
              <a:tabLst/>
            </a:pP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Graduation  value:0-100:0.1GU;greater  than  </a:t>
            </a:r>
            <a:r>
              <a:rPr sz="900" b="1" kern="0" spc="-1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100:1GU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080"/>
              </a:spcBef>
              <a:tabLst/>
            </a:pPr>
            <a:r>
              <a:rPr sz="1200" b="1" kern="0" spc="-3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size</a:t>
            </a:r>
            <a:r>
              <a:rPr sz="1200" b="1" kern="0" spc="-3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:165MM*51MM*77M</a:t>
            </a:r>
            <a:r>
              <a:rPr sz="1200" b="1" kern="0" spc="-4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079"/>
              </a:spcBef>
              <a:tabLst/>
            </a:pPr>
            <a:r>
              <a:rPr sz="900" b="1" kern="0" spc="-2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range</a:t>
            </a:r>
            <a:r>
              <a:rPr sz="900" b="1" kern="0" spc="-2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</a:t>
            </a:r>
            <a:r>
              <a:rPr sz="900" b="1" kern="0" spc="-3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600GU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87"/>
              </a:lnSpc>
              <a:spcBef>
                <a:spcPts val="948"/>
              </a:spcBef>
              <a:tabLst/>
            </a:pPr>
            <a:r>
              <a:rPr sz="900" b="1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</a:t>
            </a:r>
            <a:r>
              <a:rPr sz="900" b="1" kern="0" spc="-1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spot:2*3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87"/>
              </a:lnSpc>
              <a:spcBef>
                <a:spcPts val="2"/>
              </a:spcBef>
              <a:tabLst/>
            </a:pPr>
            <a:r>
              <a:rPr sz="900" b="1" kern="0" spc="-4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angle:60°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114300" y="1657070"/>
            <a:ext cx="4495800" cy="1581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2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Model:SN-GZ-268</a:t>
            </a:r>
            <a:endParaRPr sz="2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957"/>
              </a:spcBef>
              <a:tabLst/>
            </a:pPr>
            <a:r>
              <a:rPr sz="1200" b="1" kern="0" spc="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 size:165MM*51MM</a:t>
            </a:r>
            <a:r>
              <a:rPr sz="1200" b="1" kern="0" spc="-1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*77MM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17"/>
              </a:lnSpc>
              <a:spcBef>
                <a:spcPts val="375"/>
              </a:spcBef>
              <a:tabLst/>
            </a:pPr>
            <a:r>
              <a:rPr sz="1200" b="1" kern="0" spc="-20" dirty="0">
                <a:solidFill>
                  <a:srgbClr val="2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spot:20°:10*10;60°:9*15;85°:10*10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spcBef>
                <a:spcPts val="336"/>
              </a:spcBef>
              <a:tabLst/>
            </a:pPr>
            <a:r>
              <a:rPr sz="1200" kern="0" spc="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   range:20°:0-2000GU;60°:0-1000GU;85°:0-160GU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16"/>
              </a:lnSpc>
              <a:spcBef>
                <a:spcPts val="638"/>
              </a:spcBef>
              <a:tabLst/>
            </a:pPr>
            <a:r>
              <a:rPr sz="8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800" b="1" kern="0" spc="4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angles</a:t>
            </a:r>
            <a:r>
              <a:rPr sz="800" b="1" kern="0" spc="40" dirty="0">
                <a:solidFill>
                  <a:srgbClr val="303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:20°,60°,85°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spcBef>
                <a:spcPts val="5"/>
              </a:spcBef>
              <a:tabLst/>
            </a:pPr>
            <a:r>
              <a:rPr sz="900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Division</a:t>
            </a:r>
            <a:r>
              <a:rPr sz="900" kern="0" spc="2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900" kern="0" spc="8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:0.1</a:t>
            </a:r>
            <a:r>
              <a:rPr sz="900" kern="0" spc="0" dirty="0">
                <a:solidFill>
                  <a:srgbClr val="303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2927349" y="1068387"/>
            <a:ext cx="1898650" cy="353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2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600" b="1" kern="0" spc="-4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</a:t>
            </a:r>
            <a:r>
              <a:rPr sz="2600" b="1" kern="0" spc="2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4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2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70050" y="2946400"/>
            <a:ext cx="3289300" cy="239395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215900" y="1856028"/>
            <a:ext cx="2312670" cy="1091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66"/>
              </a:lnSpc>
              <a:tabLst/>
            </a:pPr>
            <a:r>
              <a:rPr sz="9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single</a:t>
            </a:r>
            <a:r>
              <a:rPr sz="900" kern="0" spc="9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charge</a:t>
            </a:r>
            <a:r>
              <a:rPr sz="900" kern="0" spc="9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900" kern="0" spc="10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</a:t>
            </a:r>
            <a:r>
              <a:rPr sz="900" kern="0" spc="9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continuously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66"/>
              </a:lnSpc>
              <a:tabLst/>
            </a:pPr>
            <a:r>
              <a:rPr sz="900" kern="0" spc="3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5000 </a:t>
            </a:r>
            <a:r>
              <a:rPr sz="900" kern="0" spc="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35"/>
              </a:lnSpc>
              <a:spcBef>
                <a:spcPts val="143"/>
              </a:spcBef>
              <a:tabLst/>
            </a:pPr>
            <a:r>
              <a:rPr sz="12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1200" kern="0" spc="-1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:U</a:t>
            </a:r>
            <a:r>
              <a:rPr sz="1200" kern="0" spc="-2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SB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558"/>
              </a:spcBef>
              <a:tabLst/>
            </a:pPr>
            <a:r>
              <a:rPr sz="12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 index</a:t>
            </a:r>
            <a:r>
              <a:rPr sz="1200" kern="0" spc="-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:Glossiness       </a:t>
            </a:r>
            <a:r>
              <a:rPr sz="1600" kern="0" spc="-2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(GU)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4"/>
              </a:lnSpc>
              <a:tabLst/>
            </a:pPr>
            <a:r>
              <a:rPr sz="9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900" kern="0" spc="8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mileage</a:t>
            </a:r>
            <a:r>
              <a:rPr sz="900" kern="0" spc="9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:0-200</a:t>
            </a:r>
            <a:r>
              <a:rPr sz="9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146050" y="1460500"/>
            <a:ext cx="3035300" cy="368300"/>
          </a:xfrm>
          <a:prstGeom prst="rect">
            <a:avLst/>
          </a:prstGeom>
          <a:solidFill>
            <a:srgbClr val="073B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SN</a:t>
            </a:r>
            <a:r>
              <a:rPr sz="20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GZM</a:t>
            </a:r>
            <a:r>
              <a:rPr sz="20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-60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3092450" y="1025525"/>
            <a:ext cx="1772285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8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</a:t>
            </a:r>
            <a:r>
              <a:rPr sz="2500" b="1" kern="0" spc="1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7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</a:t>
            </a:r>
            <a:r>
              <a:rPr sz="2500" b="1" kern="0" spc="-2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84350" y="2965450"/>
            <a:ext cx="3067050" cy="225425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209550" y="1848104"/>
            <a:ext cx="2661920" cy="1094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1363"/>
              </a:lnSpc>
              <a:tabLst/>
            </a:pPr>
            <a:r>
              <a:rPr sz="1000" kern="0" spc="-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single charge allows continuous</a:t>
            </a:r>
            <a:r>
              <a:rPr sz="1000" kern="0" spc="5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ct val="82000"/>
              </a:lnSpc>
              <a:spcBef>
                <a:spcPts val="304"/>
              </a:spcBef>
              <a:tabLst/>
            </a:pPr>
            <a:r>
              <a:rPr sz="1000" kern="0" spc="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Interface:</a:t>
            </a:r>
            <a:r>
              <a:rPr sz="1000" kern="0" spc="-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USB,Bluetooth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271"/>
              </a:spcBef>
              <a:tabLst/>
            </a:pPr>
            <a:r>
              <a:rPr sz="1200" kern="0" spc="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   index:Glos</a:t>
            </a:r>
            <a:r>
              <a:rPr sz="1200" kern="0" spc="-1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siness    </a:t>
            </a:r>
            <a:r>
              <a:rPr sz="1200" kern="0" spc="-10" dirty="0">
                <a:solidFill>
                  <a:srgbClr val="2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(GU)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24765" algn="l" rtl="0" eaLnBrk="0">
              <a:lnSpc>
                <a:spcPts val="1363"/>
              </a:lnSpc>
              <a:spcBef>
                <a:spcPts val="1"/>
              </a:spcBef>
              <a:tabLst/>
            </a:pPr>
            <a:r>
              <a:rPr sz="10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1000" kern="0" spc="15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range:0-1200</a:t>
            </a:r>
            <a:r>
              <a:rPr sz="1000" kern="0" spc="1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146050" y="1460500"/>
            <a:ext cx="3035300" cy="368300"/>
          </a:xfrm>
          <a:prstGeom prst="rect">
            <a:avLst/>
          </a:prstGeom>
          <a:solidFill>
            <a:srgbClr val="093BB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83000"/>
              </a:lnSpc>
              <a:spcBef>
                <a:spcPts val="3"/>
              </a:spcBef>
              <a:tabLst/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SN</a:t>
            </a:r>
            <a:r>
              <a:rPr sz="20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GZM</a:t>
            </a:r>
            <a:r>
              <a:rPr sz="20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-60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3092450" y="1025525"/>
            <a:ext cx="1772285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8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</a:t>
            </a:r>
            <a:r>
              <a:rPr sz="2500" b="1" kern="0" spc="1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7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</a:t>
            </a:r>
            <a:r>
              <a:rPr sz="2500" b="1" kern="0" spc="-2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500" dirty="0">
              <a:latin typeface="Arial"/>
              <a:ea typeface="Arial"/>
              <a:cs typeface="Arial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222250" y="1964690"/>
            <a:ext cx="855980" cy="198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2"/>
              </a:lnSpc>
              <a:tabLst/>
            </a:pPr>
            <a:r>
              <a:rPr sz="1000" kern="0" spc="-3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1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3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15,000 times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57250"/>
            <a:ext cx="5080000" cy="50800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71650" y="2984500"/>
            <a:ext cx="3048000" cy="224155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209550" y="1917903"/>
            <a:ext cx="2496820" cy="1024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</a:t>
            </a:r>
            <a:r>
              <a:rPr sz="800" kern="0" spc="13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charge</a:t>
            </a:r>
            <a:r>
              <a:rPr sz="800" kern="0" spc="7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kern="0" spc="10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</a:t>
            </a:r>
            <a:r>
              <a:rPr sz="800" kern="0" spc="8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30,000</a:t>
            </a:r>
            <a:r>
              <a:rPr sz="800" kern="0" spc="6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800" kern="0" spc="8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continuously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1019"/>
              </a:spcBef>
              <a:tabLst/>
            </a:pPr>
            <a:r>
              <a:rPr sz="1000" kern="0" spc="20" dirty="0">
                <a:solidFill>
                  <a:srgbClr val="2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r>
              <a:rPr sz="1000" kern="0" spc="2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:USB,Bluet</a:t>
            </a:r>
            <a:r>
              <a:rPr sz="1000" kern="0" spc="10" dirty="0">
                <a:solidFill>
                  <a:srgbClr val="3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ooth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127"/>
              </a:spcBef>
              <a:tabLst/>
            </a:pPr>
            <a:r>
              <a:rPr sz="1200" kern="0" spc="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   index:Glos</a:t>
            </a:r>
            <a:r>
              <a:rPr sz="1200" kern="0" spc="-1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siness    </a:t>
            </a:r>
            <a:r>
              <a:rPr sz="1200" kern="0" spc="-10" dirty="0">
                <a:solidFill>
                  <a:srgbClr val="205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(GU)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spcBef>
                <a:spcPts val="4"/>
              </a:spcBef>
              <a:tabLst/>
            </a:pP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</a:t>
            </a:r>
            <a:r>
              <a:rPr sz="1000" kern="0" spc="22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6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:0-2000</a:t>
            </a:r>
            <a:r>
              <a:rPr sz="1000" kern="0" spc="19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46050" y="1460500"/>
            <a:ext cx="3035300" cy="368300"/>
            <a:chOff x="0" y="0"/>
            <a:chExt cx="3035300" cy="368300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035300" cy="368300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-12700" y="-12700"/>
              <a:ext cx="3060700" cy="4546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88900" algn="l" rtl="0" eaLnBrk="0">
                <a:lnSpc>
                  <a:spcPct val="82000"/>
                </a:lnSpc>
                <a:spcBef>
                  <a:spcPts val="3"/>
                </a:spcBef>
                <a:tabLst/>
              </a:pPr>
              <a:r>
                <a:rPr sz="21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SN-GZM-60MAX</a:t>
              </a:r>
              <a:endParaRPr sz="2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2" name="textbox 132"/>
          <p:cNvSpPr/>
          <p:nvPr/>
        </p:nvSpPr>
        <p:spPr>
          <a:xfrm>
            <a:off x="3092450" y="1025525"/>
            <a:ext cx="1772285" cy="335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500" b="1" kern="0" spc="-8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Gloss</a:t>
            </a:r>
            <a:r>
              <a:rPr sz="2500" b="1" kern="0" spc="15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500" b="1" kern="0" spc="-7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</a:t>
            </a:r>
            <a:r>
              <a:rPr sz="2500" b="1" kern="0" spc="-2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2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2025-08-12T17:58:33Z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2025-08-12T17:58:35</vt:filetime>
  </property>
  <property fmtid="{D5CDD505-2E9C-101B-9397-08002B2CF9AE}" pid="4" name="UsrData">
    <vt:lpwstr>689b10470d2602001fc69438wl</vt:lpwstr>
  </property>
</Properties>
</file>