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6140450" cy="50546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30300" y="622300"/>
            <a:ext cx="387985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6140450" cy="505460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838182" y="335790"/>
            <a:ext cx="4204970" cy="10382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30250" algn="l" rtl="0" eaLnBrk="0">
              <a:lnSpc>
                <a:spcPct val="82000"/>
              </a:lnSpc>
            </a:pPr>
            <a:r>
              <a:rPr sz="2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Natural agate</a:t>
            </a:r>
            <a:r>
              <a:rPr sz="22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mort</a:t>
            </a:r>
            <a:r>
              <a:rPr sz="2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101000"/>
              </a:lnSpc>
              <a:spcBef>
                <a:spcPts val="5"/>
              </a:spcBef>
            </a:pP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Wear resistant,corrosio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n-resistant,high-purity,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free from</a:t>
            </a:r>
            <a:r>
              <a:rPr sz="15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impurities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/>
          <p:nvPr/>
        </p:nvSpPr>
        <p:spPr>
          <a:xfrm>
            <a:off x="4518041" y="4135077"/>
            <a:ext cx="307340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1517653" y="1285883"/>
          <a:ext cx="3016250" cy="3098165"/>
        </p:xfrm>
        <a:graphic>
          <a:graphicData uri="http://schemas.openxmlformats.org/drawingml/2006/table">
            <a:tbl>
              <a:tblPr/>
              <a:tblGrid>
                <a:gridCol w="1419225"/>
                <a:gridCol w="1597025"/>
              </a:tblGrid>
              <a:tr h="1082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265"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 reagent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grinding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56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3375" algn="ct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1.Grinding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drug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59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6875"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 Soil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Grinding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875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Grinding of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acid-b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ase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amp</a:t>
                      </a:r>
                      <a:r>
                        <a:rPr lang="en-US" altLang="zh-CN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les</a:t>
                      </a:r>
                      <a:endParaRPr lang="en-US" altLang="zh-CN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picture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070225" y="1301763"/>
            <a:ext cx="1435096" cy="1111229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39885" y="2971784"/>
            <a:ext cx="1384291" cy="1123973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27393" y="2959117"/>
            <a:ext cx="1365235" cy="1123934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597016" y="1320782"/>
            <a:ext cx="1263664" cy="1016019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2131795" y="672593"/>
            <a:ext cx="1786889" cy="3702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Widely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used,finely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ground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and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refi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ned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5595" algn="l" rtl="0" eaLnBrk="0">
              <a:lnSpc>
                <a:spcPts val="605"/>
              </a:lnSpc>
              <a:spcBef>
                <a:spcPts val="0"/>
              </a:spcBef>
            </a:pP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565268" y="2393935"/>
            <a:ext cx="1327160" cy="635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44600" y="717550"/>
            <a:ext cx="3651250" cy="3619500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1701815" y="752307"/>
            <a:ext cx="3051175" cy="565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3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There are</a:t>
            </a:r>
            <a:r>
              <a:rPr sz="1100" b="1" kern="0" spc="5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3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 dry cracks o</a:t>
            </a:r>
            <a:r>
              <a:rPr sz="1100" b="1" kern="0" spc="-4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100" b="1" kern="0" spc="5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4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impurities</a:t>
            </a:r>
            <a:r>
              <a:rPr sz="1100" b="1" kern="0" spc="6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4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inside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Made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imported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materials,with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high-quality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glossiness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28725" y="574675"/>
            <a:ext cx="3683000" cy="3905250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1476376" y="785984"/>
            <a:ext cx="2188845" cy="5219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9000"/>
              </a:lnSpc>
            </a:pPr>
            <a:r>
              <a:rPr sz="900" b="1" kern="0" spc="0" dirty="0">
                <a:solidFill>
                  <a:srgbClr val="6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b="1" kern="0" spc="50" dirty="0">
                <a:solidFill>
                  <a:srgbClr val="6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6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mortar</a:t>
            </a:r>
            <a:r>
              <a:rPr sz="900" b="1" kern="0" spc="50" dirty="0">
                <a:solidFill>
                  <a:srgbClr val="6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6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stickis</a:t>
            </a:r>
            <a:r>
              <a:rPr sz="900" b="1" kern="0" spc="50" dirty="0">
                <a:solidFill>
                  <a:srgbClr val="6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6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sturdy</a:t>
            </a:r>
            <a:r>
              <a:rPr sz="900" b="1" kern="0" spc="50" dirty="0">
                <a:solidFill>
                  <a:srgbClr val="6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6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b="1" kern="0" spc="70" dirty="0">
                <a:solidFill>
                  <a:srgbClr val="6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6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durable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16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Effortless  design  makes  it  eas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ier  to  remove  and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4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user-friendly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14450" y="730250"/>
            <a:ext cx="3511550" cy="3594100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1398276" y="1198098"/>
            <a:ext cx="3343909" cy="30118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74115" algn="l" rtl="0" eaLnBrk="0">
              <a:lnSpc>
                <a:spcPct val="84000"/>
              </a:lnSpc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9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16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Thoroughly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polish</a:t>
            </a: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polish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18565" algn="l" rtl="0" eaLnBrk="0">
              <a:lnSpc>
                <a:spcPts val="1295"/>
              </a:lnSpc>
              <a:spcBef>
                <a:spcPts val="280"/>
              </a:spcBef>
            </a:pPr>
            <a:r>
              <a:rPr sz="900" kern="0" spc="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Made</a:t>
            </a:r>
            <a:r>
              <a:rPr sz="900" kern="0" spc="12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</a:t>
            </a:r>
            <a:r>
              <a:rPr sz="900" kern="0" spc="7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rapid cutting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80"/>
              </a:lnSpc>
              <a:spcBef>
                <a:spcPts val="0"/>
              </a:spcBef>
            </a:pPr>
            <a:r>
              <a:rPr sz="1400" kern="0" spc="0" baseline="7000" dirty="0">
                <a:solidFill>
                  <a:srgbClr val="5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900" kern="0" spc="260" dirty="0">
                <a:solidFill>
                  <a:srgbClr val="5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baseline="7000" dirty="0">
                <a:solidFill>
                  <a:srgbClr val="5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quality</a:t>
            </a:r>
            <a:r>
              <a:rPr sz="900" kern="0" spc="20" dirty="0">
                <a:solidFill>
                  <a:srgbClr val="5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baseline="7000" dirty="0">
                <a:solidFill>
                  <a:srgbClr val="5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</a:t>
            </a:r>
            <a:r>
              <a:rPr sz="900" kern="0" spc="230" dirty="0">
                <a:solidFill>
                  <a:srgbClr val="5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baseline="7000" dirty="0">
                <a:solidFill>
                  <a:srgbClr val="5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sele</a:t>
            </a:r>
            <a:r>
              <a:rPr sz="900" kern="0" spc="-140" dirty="0">
                <a:solidFill>
                  <a:srgbClr val="5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20" baseline="7000" dirty="0">
                <a:solidFill>
                  <a:srgbClr val="5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r>
              <a:rPr sz="900" kern="0" spc="20" dirty="0">
                <a:solidFill>
                  <a:srgbClr val="5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</a:t>
            </a:r>
            <a:r>
              <a:rPr sz="1000" kern="0" spc="0" baseline="6200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600" kern="0" spc="2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baseline="6200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purity</a:t>
            </a:r>
            <a:r>
              <a:rPr sz="600" kern="0" spc="1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baseline="6200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2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baseline="6200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hardness</a:t>
            </a:r>
            <a:endParaRPr sz="1000" baseline="6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 36"/>
          <p:cNvSpPr/>
          <p:nvPr/>
        </p:nvSpPr>
        <p:spPr>
          <a:xfrm>
            <a:off x="1196975" y="1038225"/>
            <a:ext cx="3746500" cy="3229610"/>
          </a:xfrm>
          <a:prstGeom prst="rect">
            <a:avLst/>
          </a:prstGeom>
          <a:solidFill>
            <a:srgbClr val="EDED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" name="textbox 38"/>
          <p:cNvSpPr/>
          <p:nvPr/>
        </p:nvSpPr>
        <p:spPr>
          <a:xfrm>
            <a:off x="1381116" y="1287457"/>
            <a:ext cx="3271520" cy="2530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25550" algn="l" rtl="0" eaLnBrk="0">
              <a:lnSpc>
                <a:spcPct val="83000"/>
              </a:lnSpc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Notes for Atten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tion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75"/>
              </a:lnSpc>
              <a:spcBef>
                <a:spcPts val="1275"/>
              </a:spcBef>
            </a:pPr>
            <a:r>
              <a:rPr lang="en-US" altLang="en-US"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①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Donot come int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 contact with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hydrofluoric acid.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240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</a:t>
            </a:r>
            <a:r>
              <a:rPr sz="7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it.Do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place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oven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drying.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2000"/>
              </a:lnSpc>
              <a:spcBef>
                <a:spcPts val="36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  large  or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crystalline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s,they  must  be  crushed  outside  and  then  placed  in  a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quartz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mortar  for   grinding.</a:t>
            </a:r>
            <a:endParaRPr sz="600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2000"/>
              </a:lnSpc>
              <a:spcBef>
                <a:spcPts val="36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After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using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mortar,i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should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  washed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water.If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necessary,it  can  be  first  washed  with  dilute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hydrochloric  acid  and  then  rinsed  with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6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water.I  it  is  still  not  cle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an,a  small  amount  of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salt  can  be  added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grinding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1000"/>
              </a:lnSpc>
              <a:spcBef>
                <a:spcPts val="7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certain  period  of  time,then  the  mixture  c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  be  poured  out  and  washed  again.In  cases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necessity,a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small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amo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unt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sand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instead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salt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cleaning.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Objectswith excessive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hardness and coarse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particle size should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 ground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agate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mortar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avoid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damaging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surface.</a:t>
            </a:r>
            <a:endParaRPr sz="600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1000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Duringthe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rindingoperation,the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mortarshould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beplacedon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object tha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prone to sliding,and t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pestle should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bekeptvertical.Large solid substancescan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only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becrushed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notsmashed with 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pestle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;otherwise,it will damage 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bowl,the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pestle,or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splash the soli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 substancesout.Explosive substancescan only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 gently crushed,not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ground.When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grindingsubstances that are corrosive to theskin,athick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papero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rplastic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sheet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should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beplacedon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mortar,ahole should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bemade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thecenter,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pestle should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inserted,and then the grinding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becarried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out.The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amountof solid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substances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themortarshould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notexceed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one-third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capacity.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 40"/>
          <p:cNvSpPr/>
          <p:nvPr/>
        </p:nvSpPr>
        <p:spPr>
          <a:xfrm>
            <a:off x="1289050" y="850900"/>
            <a:ext cx="3562350" cy="3352800"/>
          </a:xfrm>
          <a:prstGeom prst="rect">
            <a:avLst/>
          </a:prstGeom>
          <a:solidFill>
            <a:srgbClr val="F3F3F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52738" y="1479550"/>
            <a:ext cx="1816122" cy="1460513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2819417" y="3095607"/>
            <a:ext cx="1848485" cy="6394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5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e1ош</a:t>
            </a:r>
            <a:r>
              <a:rPr sz="600" kern="0" spc="2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одебе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  <a:spcBef>
                <a:spcPts val="0"/>
              </a:spcBef>
            </a:pPr>
            <a:r>
              <a:rPr sz="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181110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npoud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1987537" y="1744107"/>
            <a:ext cx="911860" cy="10979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Адшюшоодо</a:t>
            </a:r>
            <a:r>
              <a:rPr sz="400" kern="0" spc="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ацвощиео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63550" algn="l" rtl="0" eaLnBrk="0">
              <a:lnSpc>
                <a:spcPts val="188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suojionisu!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2115" indent="-56515" algn="l" rtl="0" eaLnBrk="0">
              <a:lnSpc>
                <a:spcPct val="362000"/>
              </a:lnSpc>
            </a:pPr>
            <a:r>
              <a:rPr sz="3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хос</a:t>
            </a:r>
            <a:r>
              <a:rPr sz="300" kern="0" spc="1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БиБвуреа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4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рол</a:t>
            </a:r>
            <a:r>
              <a:rPr sz="4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4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БирииБ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Jeuou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eebe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08264" y="3733805"/>
            <a:ext cx="1085839" cy="260344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1422406" y="1770529"/>
            <a:ext cx="271145" cy="1054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Adoo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65"/>
              </a:lnSpc>
              <a:spcBef>
                <a:spcPts val="1110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Аdоэ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і</a:t>
            </a:r>
            <a:endParaRPr sz="5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2700" algn="l" rtl="0" eaLnBrk="0">
              <a:lnSpc>
                <a:spcPts val="815"/>
              </a:lnSpc>
              <a:spcBef>
                <a:spcPts val="1275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8oeld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4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eoeid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5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eoeid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2217</Words>
  <Application>WPS 演示</Application>
  <PresentationFormat/>
  <Paragraphs>104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Arial</vt:lpstr>
      <vt:lpstr>宋体</vt:lpstr>
      <vt:lpstr>Wingdings</vt:lpstr>
      <vt:lpstr>Arial</vt:lpstr>
      <vt:lpstr>SimHei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2025-05-13T07:55:00Z</dcterms:created>
  <dcterms:modified xsi:type="dcterms:W3CDTF">2025-05-13T07:55:00Z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2025-05-13T12:30:27Z</vt:filetime>
  </property>
  <property fmtid="{D5CDD505-2E9C-101B-9397-08002B2CF9AE}" pid="4" name="UsrData">
    <vt:lpwstr>6822cae0d632cb001f412f66wl</vt:lpwstr>
  </property>
  <property fmtid="{D5CDD505-2E9C-101B-9397-08002B2CF9AE}" pid="5" name="ICV">
    <vt:lpwstr>3C6335C47E8F43BABD6B956DDBBD2BBB_12</vt:lpwstr>
  </property>
  <property fmtid="{D5CDD505-2E9C-101B-9397-08002B2CF9AE}" pid="6" name="KSOProductBuildVer">
    <vt:lpwstr>2052-12.1.0.20784</vt:lpwstr>
  </property>
</Properties>
</file>