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6165850" cy="57086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54304" y="1450982"/>
            <a:ext cx="2120901" cy="2920993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466851" y="3011717"/>
            <a:ext cx="1782445" cy="674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51" rIns="0" bIns="0"/>
          <a:lstStyle/>
          <a:p>
            <a:pPr marL="12700" algn="l" rtl="0" eaLnBrk="0">
              <a:lnSpc>
                <a:spcPct val="168000"/>
              </a:lnSpc>
              <a:spcBef>
                <a:spcPts val="5"/>
              </a:spcBef>
            </a:pPr>
            <a:r>
              <a:rPr sz="800" kern="0" spc="20" dirty="0">
                <a:solidFill>
                  <a:srgbClr val="20405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sz="800" kern="0" spc="2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r>
              <a:rPr sz="800" kern="0" spc="13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phase</a:t>
            </a:r>
            <a:r>
              <a:rPr sz="800" kern="0" spc="12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asynchronous</a:t>
            </a:r>
            <a:r>
              <a:rPr sz="800" kern="0" spc="16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800" kern="0" spc="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800" kern="0" spc="29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Processing</a:t>
            </a:r>
            <a:r>
              <a:rPr sz="800" kern="0" spc="13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800" kern="0" spc="12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</a:t>
            </a:r>
            <a:r>
              <a:rPr sz="800" kern="0" spc="1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  <a:spcBef>
                <a:spcPts val="5"/>
              </a:spcBef>
            </a:pPr>
            <a:r>
              <a:rPr sz="800" kern="0" spc="100" dirty="0">
                <a:solidFill>
                  <a:srgbClr val="208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800" kern="0" spc="210" dirty="0">
                <a:solidFill>
                  <a:srgbClr val="208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800" kern="0" spc="16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term</a:t>
            </a:r>
            <a:r>
              <a:rPr sz="800" kern="0" spc="18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800" kern="0" spc="15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800" kern="0" spc="16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</a:t>
            </a:r>
            <a:r>
              <a:rPr sz="800" kern="0" spc="20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305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hours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1428732" y="1547616"/>
            <a:ext cx="1086485" cy="860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790"/>
              </a:lnSpc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265"/>
              </a:spcBef>
            </a:pPr>
            <a:r>
              <a:rPr sz="19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emul</a:t>
            </a: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sifie</a:t>
            </a: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3" name="group 2"/>
          <p:cNvGrpSpPr/>
          <p:nvPr/>
        </p:nvGrpSpPr>
        <p:grpSpPr>
          <a:xfrm rot="21600000">
            <a:off x="1416056" y="2486029"/>
            <a:ext cx="1600196" cy="273058"/>
            <a:chOff x="0" y="0"/>
            <a:chExt cx="1600196" cy="27305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600196" cy="273058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-12700" y="-12700"/>
              <a:ext cx="1625600" cy="3308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5400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HR drH</a:t>
              </a:r>
              <a:r>
                <a:rPr sz="1100" b="1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series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90500"/>
            <a:ext cx="6165850" cy="532765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209" y="749317"/>
            <a:ext cx="2984518" cy="3879808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3867161" y="795415"/>
            <a:ext cx="2061845" cy="736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1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de</a:t>
            </a:r>
            <a:r>
              <a:rPr sz="21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tails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95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Pay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attention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41836" y="2863861"/>
            <a:ext cx="1155727" cy="1168406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78207" y="4159226"/>
            <a:ext cx="1162016" cy="116206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3365505" y="1714474"/>
            <a:ext cx="1162016" cy="1149387"/>
            <a:chOff x="0" y="0"/>
            <a:chExt cx="1162016" cy="1149387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162016" cy="1149387"/>
            </a:xfrm>
            <a:prstGeom prst="rect">
              <a:avLst/>
            </a:prstGeom>
          </p:spPr>
        </p:pic>
        <p:sp>
          <p:nvSpPr>
            <p:cNvPr id="24" name="textbox 24"/>
            <p:cNvSpPr/>
            <p:nvPr/>
          </p:nvSpPr>
          <p:spPr>
            <a:xfrm>
              <a:off x="-12700" y="-12700"/>
              <a:ext cx="1187450" cy="11753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0" algn="l" rtl="0" eaLnBrk="0">
                <a:lnSpc>
                  <a:spcPts val="520"/>
                </a:lnSpc>
                <a:spcBef>
                  <a:spcPts val="0"/>
                </a:spcBef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:Make</a:t>
              </a:r>
              <a:r>
                <a:rPr sz="400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4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2nd</a:t>
              </a:r>
              <a:r>
                <a:rPr sz="4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and6th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0" algn="l" rtl="0" eaLnBrk="0">
                <a:lnSpc>
                  <a:spcPts val="485"/>
                </a:lnSpc>
                <a:spcBef>
                  <a:spcPts val="10"/>
                </a:spcBef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dys</a:t>
              </a:r>
              <a:r>
                <a:rPr sz="400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400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dys</a:t>
              </a:r>
              <a:r>
                <a:rPr sz="4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for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0" algn="l" rtl="0" eaLnBrk="0">
                <a:lnSpc>
                  <a:spcPts val="520"/>
                </a:lnSpc>
              </a:pPr>
              <a:r>
                <a:rPr sz="4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acendng.meirt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aining.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0" algn="l" rtl="0" eaLnBrk="0">
                <a:lnSpc>
                  <a:spcPct val="96000"/>
                </a:lnSpc>
                <a:spcBef>
                  <a:spcPts val="20"/>
                </a:spcBef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4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desendng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0" algn="l" rtl="0" eaLnBrk="0">
                <a:lnSpc>
                  <a:spcPts val="545"/>
                </a:lnSpc>
              </a:pPr>
              <a:r>
                <a:rPr sz="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respectivey.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6" name="textbox 26"/>
          <p:cNvSpPr/>
          <p:nvPr/>
        </p:nvSpPr>
        <p:spPr>
          <a:xfrm>
            <a:off x="4724398" y="4345207"/>
            <a:ext cx="1390650" cy="987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2000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304 stainless steel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knife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available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g-hole type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25"/>
              </a:lnSpc>
              <a:spcBef>
                <a:spcPts val="2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(standard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nfiguration),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2000"/>
              </a:lnSpc>
              <a:spcBef>
                <a:spcPts val="2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round-hole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ype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claw-type.It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 a smallgap between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rotor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stator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,excellent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shearing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fineness and high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emulsification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dispersion.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3448067" y="2951007"/>
            <a:ext cx="1022350" cy="1094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94000"/>
              </a:lnSpc>
            </a:pPr>
            <a:r>
              <a:rPr sz="700" kern="0" spc="-10" dirty="0">
                <a:solidFill>
                  <a:srgbClr val="A0303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◎</a:t>
            </a:r>
            <a:endParaRPr sz="7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12700" algn="l" rtl="0" eaLnBrk="0">
              <a:lnSpc>
                <a:spcPts val="95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  control</a:t>
            </a:r>
            <a:r>
              <a:rPr sz="7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1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nt,digital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of sp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eed.Two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2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adju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stment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35"/>
              </a:lnSpc>
              <a:spcBef>
                <a:spcPts val="3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methods:knob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30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stepless speed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adjustment,but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tons   for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fine-tuning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4679943" y="1963989"/>
            <a:ext cx="1213485" cy="748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 start-stop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  <a:spcBef>
                <a:spcPts val="1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After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required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height,reset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the(stop)po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sition.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4146533" y="260345"/>
            <a:ext cx="1079517" cy="254022"/>
            <a:chOff x="0" y="0"/>
            <a:chExt cx="1079517" cy="254022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079517" cy="254022"/>
            </a:xfrm>
            <a:prstGeom prst="rect">
              <a:avLst/>
            </a:prstGeom>
          </p:spPr>
        </p:pic>
        <p:sp>
          <p:nvSpPr>
            <p:cNvPr id="34" name="textbox 34"/>
            <p:cNvSpPr/>
            <p:nvPr/>
          </p:nvSpPr>
          <p:spPr>
            <a:xfrm>
              <a:off x="-12700" y="-12700"/>
              <a:ext cx="1105535" cy="2952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6200" algn="l" rtl="0" eaLnBrk="0">
                <a:lnSpc>
                  <a:spcPts val="1085"/>
                </a:lnSpc>
              </a:pPr>
              <a:r>
                <a:rPr sz="900" kern="0" spc="40" dirty="0">
                  <a:solidFill>
                    <a:srgbClr val="FFFFFF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产品详情</a:t>
              </a:r>
              <a:endParaRPr sz="9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225" y="387350"/>
            <a:ext cx="6121400" cy="493395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2359040" y="1600472"/>
            <a:ext cx="1838325" cy="1623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136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</a:t>
            </a:r>
            <a:r>
              <a:rPr sz="10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lowering</a:t>
            </a:r>
            <a:r>
              <a:rPr sz="10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13765" algn="l" rtl="0" eaLnBrk="0">
              <a:lnSpc>
                <a:spcPts val="2735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901065" algn="l" rtl="0" eaLnBrk="0">
              <a:lnSpc>
                <a:spcPct val="14400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Three-blade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agitatorpaddle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Rubbersole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25426" y="738230"/>
            <a:ext cx="3641090" cy="4724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365"/>
              </a:lnSpc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Operate the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control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8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3260723" y="4370518"/>
            <a:ext cx="1584325" cy="6108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Utility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knife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H-shaped      b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ase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225425" y="2148205"/>
            <a:ext cx="876935" cy="11315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Three-blade agitator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paddle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7000"/>
              </a:lnSpc>
            </a:pP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7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knife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2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2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5381604" y="1729699"/>
            <a:ext cx="626109" cy="1019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Operate th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speedcontrol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Liftingand low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ering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19100" y="193675"/>
            <a:ext cx="5327650" cy="5321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table 50"/>
          <p:cNvGraphicFramePr>
            <a:graphicFrameLocks noGrp="1"/>
          </p:cNvGraphicFramePr>
          <p:nvPr/>
        </p:nvGraphicFramePr>
        <p:xfrm>
          <a:off x="962046" y="727062"/>
          <a:ext cx="4247514" cy="4260850"/>
        </p:xfrm>
        <a:graphic>
          <a:graphicData uri="http://schemas.openxmlformats.org/drawingml/2006/table">
            <a:tbl>
              <a:tblPr/>
              <a:tblGrid>
                <a:gridCol w="1393189"/>
                <a:gridCol w="1435100"/>
                <a:gridCol w="1419225"/>
              </a:tblGrid>
              <a:tr h="1619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-25D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item nu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mber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1004023001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1004022001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Package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item num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1004023000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1004022000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basic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 display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Rated voltage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200~240(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optional</a:t>
                      </a:r>
                      <a:r>
                        <a:rPr sz="8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200~240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Frequency 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50~60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Output power 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2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8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ts val="1045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7500~30000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4000~26000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accuracy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±100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ts val="48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Knob adjustment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Processing</a:t>
                      </a:r>
                      <a:r>
                        <a:rPr sz="8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capacity ml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0.2~10000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0.2~10000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 range min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0~999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4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8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ts val="48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4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75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me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asurement range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sz="9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2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-10~199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Host+blad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e+tablet holder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Host+blade+tablet holde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4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indent="12065" algn="ctr" rtl="0" eaLnBrk="0">
                        <a:lnSpc>
                          <a:spcPct val="91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sot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comes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with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 wo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rking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head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25P-25G-S2V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25P-25G-S2V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mm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410*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100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365*中90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2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 packaging</a:t>
                      </a:r>
                      <a:r>
                        <a:rPr sz="8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mm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3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" algn="ctr" rtl="0" eaLnBrk="0">
                        <a:lnSpc>
                          <a:spcPts val="985"/>
                        </a:lnSpc>
                        <a:spcBef>
                          <a:spcPts val="0"/>
                        </a:spcBef>
                      </a:pPr>
                      <a:r>
                        <a:rPr sz="8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470*340*205</a:t>
                      </a:r>
                      <a:endParaRPr sz="8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470*340*205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 of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2.6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Gross weight of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ts val="98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7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 of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ctr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 gross weight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ctr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table 52"/>
          <p:cNvGraphicFramePr>
            <a:graphicFrameLocks noGrp="1"/>
          </p:cNvGraphicFramePr>
          <p:nvPr/>
        </p:nvGraphicFramePr>
        <p:xfrm>
          <a:off x="946134" y="1654182"/>
          <a:ext cx="4260850" cy="3860165"/>
        </p:xfrm>
        <a:graphic>
          <a:graphicData uri="http://schemas.openxmlformats.org/drawingml/2006/table">
            <a:tbl>
              <a:tblPr/>
              <a:tblGrid>
                <a:gridCol w="1273175"/>
                <a:gridCol w="704850"/>
                <a:gridCol w="495300"/>
                <a:gridCol w="660400"/>
                <a:gridCol w="514350"/>
                <a:gridCol w="612775"/>
              </a:tblGrid>
              <a:tr h="409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ts val="117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Stator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Straig</a:t>
                      </a:r>
                      <a:r>
                        <a:rPr lang="en-US"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3815" algn="l" rtl="0" eaLnBrk="0">
                        <a:lnSpc>
                          <a:spcPts val="164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lang="en-US" altLang="zh-CN" sz="1300" baseline="40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Processing capacity</a:t>
                      </a:r>
                      <a:endParaRPr lang="en-US" altLang="zh-CN" sz="1300" baseline="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lang="en-US" altLang="zh-CN" sz="1300" baseline="40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ml</a:t>
                      </a:r>
                      <a:endParaRPr lang="en-US" altLang="zh-CN" sz="1300" baseline="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indent="-25400" algn="l" rtl="0" eaLnBrk="0">
                        <a:lnSpc>
                          <a:spcPct val="171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Handling adhesive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01600" indent="-25400" algn="l" rtl="0" eaLnBrk="0">
                        <a:lnSpc>
                          <a:spcPct val="171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 CP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795"/>
                        </a:lnSpc>
                        <a:spcBef>
                          <a:spcPts val="5"/>
                        </a:spcBef>
                      </a:pPr>
                      <a:r>
                        <a:rPr sz="6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10" baseline="-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Line</a:t>
                      </a:r>
                      <a:endParaRPr sz="1000" baseline="-9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m/s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HR25P-6G-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20040022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0.2-10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1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≤6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HR25P-8G-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20040023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955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1-60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1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≤8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HR25P-10G-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20040024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10-150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1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HR25P-18G-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50-1500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≤19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9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HR25P-18F-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S6S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20040026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100-1500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≤19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HR25P-20G-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20040027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50-1500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≤19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HR25P-20F-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S6S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20040028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50-1500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≤19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HR25P-25GST-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20040063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HR25P-25G-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20040031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HR25P-25F-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S6S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20040032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HR25P-25DG-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20040033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HR25P-25DF-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S6S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20040034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HR25P-25JX-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IOQ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20040035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≤35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HR25P-25JQ-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QOQ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20040036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≤35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HR25P-25T1-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03X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20040037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ts val="87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HR25P-25T2-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20040168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HR25P-25T3-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20040038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55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HR25P-25T4-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20040039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HR25P-25T5-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M2V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20040040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0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77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HR25P-25T6-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Z6Z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20040041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86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≤27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4" name="textbox 54"/>
          <p:cNvSpPr/>
          <p:nvPr/>
        </p:nvSpPr>
        <p:spPr>
          <a:xfrm>
            <a:off x="3788461" y="1834103"/>
            <a:ext cx="615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942975" y="120650"/>
            <a:ext cx="4273566" cy="1289037"/>
            <a:chOff x="0" y="0"/>
            <a:chExt cx="4273566" cy="1289037"/>
          </a:xfrm>
        </p:grpSpPr>
        <p:pic>
          <p:nvPicPr>
            <p:cNvPr id="68" name="picture 6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273566" cy="1289037"/>
            </a:xfrm>
            <a:prstGeom prst="rect">
              <a:avLst/>
            </a:prstGeom>
          </p:spPr>
        </p:pic>
        <p:sp>
          <p:nvSpPr>
            <p:cNvPr id="70" name="textbox 70"/>
            <p:cNvSpPr/>
            <p:nvPr/>
          </p:nvSpPr>
          <p:spPr>
            <a:xfrm>
              <a:off x="-12700" y="-12700"/>
              <a:ext cx="4299584" cy="13182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2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04265" algn="l" rtl="0" eaLnBrk="0">
                <a:lnSpc>
                  <a:spcPts val="1705"/>
                </a:lnSpc>
                <a:spcBef>
                  <a:spcPts val="0"/>
                </a:spcBef>
              </a:pP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Cutter head</a:t>
              </a:r>
              <a:r>
                <a:rPr sz="12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2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sele</a:t>
              </a:r>
              <a:r>
                <a:rPr sz="12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ction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98550" algn="l" rtl="0" eaLnBrk="0">
                <a:lnSpc>
                  <a:spcPct val="100000"/>
                </a:lnSpc>
              </a:pPr>
              <a:r>
                <a:rPr sz="10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parameters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9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6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4876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000" b="1" kern="0" spc="-20" dirty="0">
                  <a:solidFill>
                    <a:srgbClr val="20506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Meet your n</a:t>
              </a:r>
              <a:r>
                <a:rPr sz="1000" b="1" kern="0" spc="-30" dirty="0">
                  <a:solidFill>
                    <a:srgbClr val="20506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eeds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27065" y="1714479"/>
            <a:ext cx="5143494" cy="1422424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5978" y="3181374"/>
            <a:ext cx="1752618" cy="1765285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1752588" y="1113028"/>
            <a:ext cx="2578735" cy="342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767" rIns="0" bIns="0"/>
          <a:lstStyle/>
          <a:p>
            <a:pPr marL="18415" indent="-5715" algn="l" rtl="0" eaLnBrk="0">
              <a:lnSpc>
                <a:spcPct val="154000"/>
              </a:lnSpc>
              <a:spcBef>
                <a:spcPts val="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sectional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drawings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homogeneou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s,fine,and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disperse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1536719" y="508012"/>
            <a:ext cx="2908255" cy="253977"/>
            <a:chOff x="0" y="0"/>
            <a:chExt cx="2908255" cy="253977"/>
          </a:xfrm>
        </p:grpSpPr>
        <p:pic>
          <p:nvPicPr>
            <p:cNvPr id="78" name="picture 7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908255" cy="253977"/>
            </a:xfrm>
            <a:prstGeom prst="rect">
              <a:avLst/>
            </a:prstGeom>
          </p:spPr>
        </p:pic>
        <p:sp>
          <p:nvSpPr>
            <p:cNvPr id="80" name="textbox 80"/>
            <p:cNvSpPr/>
            <p:nvPr/>
          </p:nvSpPr>
          <p:spPr>
            <a:xfrm>
              <a:off x="-12700" y="-12700"/>
              <a:ext cx="2933700" cy="279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64515" algn="l" rtl="0" eaLnBrk="0">
                <a:lnSpc>
                  <a:spcPts val="815"/>
                </a:lnSpc>
                <a:spcBef>
                  <a:spcPts val="0"/>
                </a:spcBef>
              </a:pPr>
              <a:r>
                <a:rPr sz="6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Introduction to detailed a</a:t>
              </a:r>
              <a:r>
                <a:rPr sz="6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nd sectional</a:t>
              </a:r>
              <a:r>
                <a:rPr sz="6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drawings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82" name="textbox 82"/>
          <p:cNvSpPr/>
          <p:nvPr/>
        </p:nvSpPr>
        <p:spPr>
          <a:xfrm>
            <a:off x="2311397" y="1904"/>
            <a:ext cx="1184910" cy="246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800" b="1" kern="0" spc="-80" dirty="0">
                <a:solidFill>
                  <a:srgbClr val="2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800" b="1" kern="0" spc="-70" dirty="0">
                <a:solidFill>
                  <a:srgbClr val="2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pograph</a:t>
            </a:r>
            <a:r>
              <a:rPr sz="1800" b="1" kern="0" spc="-60" dirty="0">
                <a:solidFill>
                  <a:srgbClr val="204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4572016" y="4554515"/>
            <a:ext cx="571500" cy="430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r>
              <a:rPr sz="600" u="sng" kern="0" spc="0" baseline="6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1898674" y="5148376"/>
            <a:ext cx="412115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40" dirty="0">
                <a:solidFill>
                  <a:srgbClr val="F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Portab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4" name="picture 1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14631" y="4133854"/>
            <a:ext cx="584240" cy="6350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863871" y="4171938"/>
            <a:ext cx="6350" cy="380994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546593" y="4591067"/>
            <a:ext cx="6350" cy="34286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14650" y="4172585"/>
            <a:ext cx="20554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/>
              <a:t>The stirring impeller further uniformly mixes the material and is capable of handling complex working conditions</a:t>
            </a:r>
            <a:endParaRPr lang="en-US" altLang="zh-CN" sz="800"/>
          </a:p>
        </p:txBody>
      </p:sp>
      <p:sp>
        <p:nvSpPr>
          <p:cNvPr id="6" name="文本框 5"/>
          <p:cNvSpPr txBox="1"/>
          <p:nvPr/>
        </p:nvSpPr>
        <p:spPr>
          <a:xfrm>
            <a:off x="4546600" y="4552950"/>
            <a:ext cx="1619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/>
              <a:t>Stable stainless steel pillars ensure complete support and prevent severe displacement</a:t>
            </a:r>
            <a:endParaRPr lang="en-US" altLang="zh-CN" sz="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01763" y="1603368"/>
            <a:ext cx="3803656" cy="3270256"/>
          </a:xfrm>
          <a:prstGeom prst="rect">
            <a:avLst/>
          </a:prstGeom>
        </p:spPr>
      </p:pic>
      <p:sp>
        <p:nvSpPr>
          <p:cNvPr id="170" name="textbox 170"/>
          <p:cNvSpPr/>
          <p:nvPr/>
        </p:nvSpPr>
        <p:spPr>
          <a:xfrm>
            <a:off x="1339836" y="2226929"/>
            <a:ext cx="899794" cy="2346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24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strok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ej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69850" algn="l" rtl="0" eaLnBrk="0">
              <a:lnSpc>
                <a:spcPct val="128000"/>
              </a:lnSpc>
              <a:spcBef>
                <a:spcPts val="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Y-shaped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 slip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bolt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4216399" y="2225874"/>
            <a:ext cx="883919" cy="2342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electrical machinery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algn="l" rtl="0" eaLnBrk="0">
              <a:lnSpc>
                <a:spcPts val="1090"/>
              </a:lnSpc>
              <a:spcBef>
                <a:spcPts val="25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250"/>
              </a:spcBef>
            </a:pP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2076450" y="972292"/>
            <a:ext cx="2934335" cy="567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1950" algn="l" rtl="0" eaLnBrk="0">
              <a:lnSpc>
                <a:spcPct val="84000"/>
              </a:lnSpc>
            </a:pPr>
            <a:r>
              <a:rPr sz="1000" b="1" kern="0" spc="-3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000" b="1" kern="0" spc="8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30" dirty="0">
                <a:solidFill>
                  <a:srgbClr val="204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interpretation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0"/>
              </a:spcBef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" name="table 178"/>
          <p:cNvGraphicFramePr>
            <a:graphicFrameLocks noGrp="1"/>
          </p:cNvGraphicFramePr>
          <p:nvPr/>
        </p:nvGraphicFramePr>
        <p:xfrm>
          <a:off x="1206487" y="2298716"/>
          <a:ext cx="3688715" cy="2063114"/>
        </p:xfrm>
        <a:graphic>
          <a:graphicData uri="http://schemas.openxmlformats.org/drawingml/2006/table">
            <a:tbl>
              <a:tblPr/>
              <a:tblGrid>
                <a:gridCol w="968375"/>
                <a:gridCol w="647700"/>
                <a:gridCol w="685800"/>
                <a:gridCol w="704215"/>
                <a:gridCol w="682625"/>
              </a:tblGrid>
              <a:tr h="168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ts val="895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-750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-1500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-2200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HR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-3000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1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Item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1030027001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1030021001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1030013001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23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1030022001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70404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0" algn="l" rtl="0" eaLnBrk="0">
                        <a:lnSpc>
                          <a:spcPct val="100000"/>
                        </a:lnSpc>
                      </a:pPr>
                      <a:r>
                        <a:rPr sz="700" kern="0" spc="0" dirty="0">
                          <a:solidFill>
                            <a:srgbClr val="803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015" algn="l" rtl="0" eaLnBrk="0">
                        <a:lnSpc>
                          <a:spcPct val="100000"/>
                        </a:lnSpc>
                      </a:pPr>
                      <a:r>
                        <a:rPr sz="700" kern="0" spc="0" dirty="0">
                          <a:solidFill>
                            <a:srgbClr val="803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3365" algn="l" rtl="0" eaLnBrk="0">
                        <a:lnSpc>
                          <a:spcPct val="100000"/>
                        </a:lnSpc>
                      </a:pPr>
                      <a:r>
                        <a:rPr sz="700" kern="0" spc="10" dirty="0">
                          <a:solidFill>
                            <a:srgbClr val="803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ct val="100000"/>
                        </a:lnSpc>
                      </a:pPr>
                      <a:r>
                        <a:rPr sz="700" kern="0" spc="10" dirty="0">
                          <a:solidFill>
                            <a:srgbClr val="703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503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Processing </a:t>
                      </a:r>
                      <a:r>
                        <a:rPr sz="700" kern="0" spc="-10" dirty="0">
                          <a:solidFill>
                            <a:srgbClr val="503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capacity</a:t>
                      </a:r>
                      <a:r>
                        <a:rPr sz="700" kern="0" spc="20" dirty="0">
                          <a:solidFill>
                            <a:srgbClr val="503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503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ct val="100000"/>
                        </a:lnSpc>
                      </a:pPr>
                      <a:r>
                        <a:rPr sz="700" kern="0" spc="-20" dirty="0">
                          <a:solidFill>
                            <a:srgbClr val="603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100000"/>
                        </a:lnSpc>
                      </a:pPr>
                      <a:r>
                        <a:rPr sz="700" kern="0" spc="-10" dirty="0">
                          <a:solidFill>
                            <a:srgbClr val="502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ct val="100000"/>
                        </a:lnSpc>
                      </a:pPr>
                      <a:r>
                        <a:rPr sz="700" kern="0" spc="-10" dirty="0">
                          <a:solidFill>
                            <a:srgbClr val="702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7335" algn="l" rtl="0" eaLnBrk="0">
                        <a:lnSpc>
                          <a:spcPct val="100000"/>
                        </a:lnSpc>
                      </a:pPr>
                      <a:r>
                        <a:rPr sz="700" kern="0" spc="-10" dirty="0">
                          <a:solidFill>
                            <a:srgbClr val="7030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0-3000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955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0-3000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748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0-3000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631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 pha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 asynchronous Motor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Rotating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stator f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70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Long hole typ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e(standard)/round hole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type/claw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Lifting method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8550" algn="l" rtl="0" eaLnBrk="0">
                        <a:lnSpc>
                          <a:spcPct val="100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Electric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Lifting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stroke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0" algn="l" rtl="0" eaLnBrk="0">
                        <a:lnSpc>
                          <a:spcPct val="100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065" algn="l" rtl="0" eaLnBrk="0">
                        <a:lnSpc>
                          <a:spcPct val="100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ct val="100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7335" algn="l" rtl="0" eaLnBrk="0">
                        <a:lnSpc>
                          <a:spcPct val="100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ts val="97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450x330x700750x620x1050750x620x1050850x620x1250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Bottom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425x325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ts val="89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395x420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ts val="89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395x420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08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495x620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Emulsifier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headlength </a:t>
                      </a:r>
                      <a:r>
                        <a:rPr lang="en-US"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5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065" algn="l" rtl="0" eaLnBrk="0">
                        <a:lnSpc>
                          <a:spcPct val="100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670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ct val="100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670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7335" algn="l" rtl="0" eaLnBrk="0">
                        <a:lnSpc>
                          <a:spcPct val="100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770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clearan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ize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mm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30-330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50-80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50-80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6535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50-80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21600000">
            <a:off x="2206637" y="1793880"/>
            <a:ext cx="1700544" cy="273038"/>
            <a:chOff x="0" y="0"/>
            <a:chExt cx="1700544" cy="273038"/>
          </a:xfrm>
        </p:grpSpPr>
        <p:pic>
          <p:nvPicPr>
            <p:cNvPr id="180" name="picture 18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1689083" cy="273038"/>
            </a:xfrm>
            <a:prstGeom prst="rect">
              <a:avLst/>
            </a:prstGeom>
          </p:spPr>
        </p:pic>
        <p:sp>
          <p:nvSpPr>
            <p:cNvPr id="182" name="textbox 182"/>
            <p:cNvSpPr/>
            <p:nvPr/>
          </p:nvSpPr>
          <p:spPr>
            <a:xfrm>
              <a:off x="-12700" y="-12700"/>
              <a:ext cx="1726564" cy="298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2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1160"/>
                </a:lnSpc>
                <a:spcBef>
                  <a:spcPts val="5"/>
                </a:spcBef>
              </a:pPr>
              <a:r>
                <a:rPr sz="8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Provide</a:t>
              </a:r>
              <a:r>
                <a:rPr sz="800" kern="0" spc="1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you</a:t>
              </a:r>
              <a:r>
                <a:rPr sz="8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</a:t>
              </a:r>
              <a:r>
                <a:rPr sz="800" kern="0" spc="1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800" kern="0" spc="1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unique</a:t>
              </a:r>
              <a:r>
                <a:rPr sz="8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84" name="textbox 184"/>
          <p:cNvSpPr/>
          <p:nvPr/>
        </p:nvSpPr>
        <p:spPr>
          <a:xfrm>
            <a:off x="2435228" y="1295646"/>
            <a:ext cx="1168400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000" b="1" kern="0" spc="-2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p</a:t>
            </a:r>
            <a:r>
              <a:rPr sz="1000" b="1" kern="0" spc="-3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arameters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1235065" y="4201097"/>
            <a:ext cx="754380" cy="88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Emulsifying hoad grou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nd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4899006" y="3249445"/>
            <a:ext cx="234950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type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" name="table 190"/>
          <p:cNvGraphicFramePr>
            <a:graphicFrameLocks noGrp="1"/>
          </p:cNvGraphicFramePr>
          <p:nvPr/>
        </p:nvGraphicFramePr>
        <p:xfrm>
          <a:off x="1260487" y="1304941"/>
          <a:ext cx="3739514" cy="4031615"/>
        </p:xfrm>
        <a:graphic>
          <a:graphicData uri="http://schemas.openxmlformats.org/drawingml/2006/table">
            <a:tbl>
              <a:tblPr/>
              <a:tblGrid>
                <a:gridCol w="98425"/>
                <a:gridCol w="241300"/>
                <a:gridCol w="1250950"/>
                <a:gridCol w="1244600"/>
                <a:gridCol w="904239"/>
              </a:tblGrid>
              <a:tr h="6572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8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0875" algn="l" rtl="0" eaLnBrk="0">
                        <a:lnSpc>
                          <a:spcPts val="112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150"/>
                        </a:lnSpc>
                        <a:spcBef>
                          <a:spcPts val="0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scope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applica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70" algn="l" rtl="0" eaLnBrk="0">
                        <a:lnSpc>
                          <a:spcPts val="1245"/>
                        </a:lnSpc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tion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notes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l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50A0E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Long</a:t>
                      </a:r>
                      <a:r>
                        <a:rPr sz="500" kern="0" spc="30" dirty="0">
                          <a:solidFill>
                            <a:srgbClr val="50A0E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500" kern="0" spc="20" dirty="0">
                          <a:solidFill>
                            <a:srgbClr val="50A0E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hole</a:t>
                      </a:r>
                      <a:r>
                        <a:rPr sz="500" kern="0" spc="40" dirty="0">
                          <a:solidFill>
                            <a:srgbClr val="50A0E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500" kern="0" spc="20" dirty="0">
                          <a:solidFill>
                            <a:srgbClr val="50A0E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stat</a:t>
                      </a:r>
                      <a:r>
                        <a:rPr sz="500" kern="0" spc="10" dirty="0">
                          <a:solidFill>
                            <a:srgbClr val="50A0E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271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Suitable fo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rapid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51765" indent="-5715" algn="l" rtl="0" eaLnBrk="0">
                        <a:lnSpc>
                          <a:spcPct val="92000"/>
                        </a:lnSpc>
                        <a:spcBef>
                          <a:spcPts val="3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crushing of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solid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particles and mix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ing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6050" indent="571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medium viscosity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liquids,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long pores pr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ovide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large area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nd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good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5415" indent="-6350" algn="l" rtl="0" eaLnBrk="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circulation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for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surface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shear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indent="12065" algn="l" rtl="0" eaLnBrk="0">
                        <a:lnSpc>
                          <a:spcPct val="132000"/>
                        </a:lnSpc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standand configu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rat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3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algn="l" rtl="0" eaLnBrk="0">
                        <a:lnSpc>
                          <a:spcPts val="375"/>
                        </a:lnSpc>
                        <a:spcBef>
                          <a:spcPts val="0"/>
                        </a:spcBef>
                      </a:pPr>
                      <a:r>
                        <a:rPr sz="300" kern="0" spc="0" dirty="0">
                          <a:solidFill>
                            <a:srgbClr val="4080C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Circular</a:t>
                      </a:r>
                      <a:r>
                        <a:rPr sz="300" kern="0" spc="10" dirty="0">
                          <a:solidFill>
                            <a:srgbClr val="4080C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</a:t>
                      </a:r>
                      <a:r>
                        <a:rPr sz="300" kern="0" spc="0" dirty="0">
                          <a:solidFill>
                            <a:srgbClr val="4080C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hole           </a:t>
                      </a:r>
                      <a:r>
                        <a:rPr sz="300" kern="0" spc="-10" dirty="0">
                          <a:solidFill>
                            <a:srgbClr val="4080C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stator</a:t>
                      </a:r>
                      <a:endParaRPr sz="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 suitable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low viscosity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quid,and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ts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shear rate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large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.It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is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suitable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320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preparation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of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3200" algn="l" rtl="0" eaLnBrk="0">
                        <a:lnSpc>
                          <a:spcPct val="93000"/>
                        </a:lnSpc>
                        <a:spcBef>
                          <a:spcPts val="2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 the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pulveri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zation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03200" algn="l" rtl="0" eaLnBrk="0">
                        <a:lnSpc>
                          <a:spcPct val="89000"/>
                        </a:lnSpc>
                        <a:spcBef>
                          <a:spcPts val="5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 dissoluton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small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particles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liquid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1615" algn="l" rtl="0" eaLnBrk="0">
                        <a:lnSpc>
                          <a:spcPct val="93000"/>
                        </a:lnSpc>
                      </a:pPr>
                      <a:r>
                        <a:rPr sz="1000" kern="0" spc="-10" dirty="0">
                          <a:solidFill>
                            <a:srgbClr val="7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Optional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1D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bidirectional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suction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015" algn="l" rtl="0" eaLnBrk="0">
                        <a:lnSpc>
                          <a:spcPct val="84000"/>
                        </a:lnSpc>
                        <a:spcBef>
                          <a:spcPts val="1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 forms a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bidirecti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onal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hyperbolic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vortex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01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container,avoiding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blind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01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spots caused b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difficult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015" algn="l" rtl="0" eaLnBrk="0">
                        <a:lnSpc>
                          <a:spcPct val="81000"/>
                        </a:lnSpc>
                        <a:spcBef>
                          <a:spcPts val="1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suction 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container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0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materials,and achievi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01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more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thorough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6365" indent="-6350" algn="l" rtl="0" eaLnBrk="0">
                        <a:lnSpc>
                          <a:spcPct val="89000"/>
                        </a:lnSpc>
                        <a:spcBef>
                          <a:spcPts val="1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emulsification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 homog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eni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zation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352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000" b="1" kern="0" spc="-20" dirty="0">
                          <a:solidFill>
                            <a:srgbClr val="704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Optional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7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2" name="picture 1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50988" y="3232151"/>
            <a:ext cx="1022379" cy="1003309"/>
          </a:xfrm>
          <a:prstGeom prst="rect">
            <a:avLst/>
          </a:prstGeom>
        </p:spPr>
      </p:pic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0988" y="4387854"/>
            <a:ext cx="1003329" cy="850916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39914" y="2120898"/>
            <a:ext cx="844526" cy="1009674"/>
          </a:xfrm>
          <a:prstGeom prst="rect">
            <a:avLst/>
          </a:prstGeom>
        </p:spPr>
      </p:pic>
      <p:sp>
        <p:nvSpPr>
          <p:cNvPr id="198" name="textbox 198"/>
          <p:cNvSpPr/>
          <p:nvPr/>
        </p:nvSpPr>
        <p:spPr>
          <a:xfrm>
            <a:off x="2514591" y="637174"/>
            <a:ext cx="969010" cy="459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800" b="1" kern="0" spc="-8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82000"/>
              </a:lnSpc>
              <a:spcBef>
                <a:spcPts val="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ACCESSORIES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00" name="picture 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108446" y="4851398"/>
            <a:ext cx="869939" cy="171436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 rot="5400000">
            <a:off x="1148363" y="4784203"/>
            <a:ext cx="712469" cy="72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0"/>
              </a:spcBef>
            </a:pPr>
            <a:r>
              <a:rPr sz="300" kern="0" spc="0" dirty="0">
                <a:solidFill>
                  <a:srgbClr val="A0C0E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Claw      type      sta</a:t>
            </a:r>
            <a:r>
              <a:rPr sz="300" kern="0" spc="-10" dirty="0">
                <a:solidFill>
                  <a:srgbClr val="A0C0E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tor</a:t>
            </a:r>
            <a:r>
              <a:rPr sz="300" kern="0" spc="10" dirty="0">
                <a:solidFill>
                  <a:srgbClr val="A0C0E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300" kern="0" spc="-10" dirty="0">
                <a:solidFill>
                  <a:srgbClr val="A0C0E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head</a:t>
            </a:r>
            <a:endParaRPr sz="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44550" y="73025"/>
            <a:ext cx="4476750" cy="5562600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863590" y="2189786"/>
            <a:ext cx="4074795" cy="3416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65"/>
              </a:lnSpc>
            </a:pP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ueioo-ABeue suoN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0220" algn="l" rtl="0" eaLnBrk="0">
              <a:lnSpc>
                <a:spcPct val="87000"/>
              </a:lnSpc>
              <a:spcBef>
                <a:spcPts val="5"/>
              </a:spcBef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%08-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653415" algn="l" rtl="0" eaLnBrk="0">
              <a:lnSpc>
                <a:spcPts val="445"/>
              </a:lnSpc>
            </a:pP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uo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700" algn="l" rtl="0" eaLnBrk="0">
              <a:lnSpc>
                <a:spcPts val="1220"/>
              </a:lnSpc>
            </a:pPr>
            <a:r>
              <a:rPr sz="9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!1dunsuoo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20"/>
              </a:lnSpc>
              <a:spcBef>
                <a:spcPts val="185"/>
              </a:spcBef>
            </a:pP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Бщипд,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021715" algn="l" rtl="0" eaLnBrk="0">
              <a:lnSpc>
                <a:spcPts val="990"/>
              </a:lnSpc>
            </a:pP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eujypeu</a:t>
            </a:r>
            <a:r>
              <a:rPr sz="700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BujueneJd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'uoleJodo jeuJouqe</a:t>
            </a:r>
            <a:r>
              <a:rPr sz="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Je410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</a:t>
            </a:r>
            <a:r>
              <a:rPr sz="7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peoμeAO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</a:t>
            </a:r>
            <a:r>
              <a:rPr sz="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eseo</a:t>
            </a:r>
            <a:r>
              <a:rPr sz="7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50"/>
              </a:lnSpc>
              <a:spcBef>
                <a:spcPts val="85"/>
              </a:spcBef>
            </a:pPr>
            <a:r>
              <a:rPr sz="6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бо,.Авонвшонвшисилсвцнолоаголвшешчимтооиассо</a:t>
            </a:r>
            <a:r>
              <a:rPr sz="6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эну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35350" algn="l" rtl="0" eaLnBrk="0">
              <a:lnSpc>
                <a:spcPct val="82000"/>
              </a:lnSpc>
              <a:spcBef>
                <a:spcPts val="575"/>
              </a:spcBef>
            </a:pPr>
            <a:r>
              <a:rPr sz="19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JMod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0415" algn="l" rtl="0" eaLnBrk="0">
              <a:lnSpc>
                <a:spcPct val="96000"/>
              </a:lnSpc>
              <a:spcBef>
                <a:spcPts val="5"/>
              </a:spcBef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6uoJIS   JO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+I!00   Joddoo   %00LY1!M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Jo1ou     snouo</a:t>
            </a:r>
            <a:r>
              <a:rPr sz="15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Jypu</a:t>
            </a:r>
            <a:r>
              <a:rPr sz="1500" kern="0" spc="-4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人</a:t>
            </a:r>
            <a:r>
              <a:rPr sz="15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r>
              <a:rPr sz="1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əseyd         1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1282703" y="2593913"/>
            <a:ext cx="410209" cy="1631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85"/>
              </a:lnSpc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人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bJeu3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93800" y="714375"/>
            <a:ext cx="3778250" cy="4279900"/>
          </a:xfrm>
          <a:prstGeom prst="rect">
            <a:avLst/>
          </a:prstGeom>
        </p:spPr>
      </p:pic>
      <p:sp>
        <p:nvSpPr>
          <p:cNvPr id="212" name="textbox 212"/>
          <p:cNvSpPr/>
          <p:nvPr/>
        </p:nvSpPr>
        <p:spPr>
          <a:xfrm>
            <a:off x="1587488" y="1426236"/>
            <a:ext cx="1108075" cy="2765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ct val="79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sen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0" algn="l" rtl="0" eaLnBrk="0">
              <a:lnSpc>
                <a:spcPts val="815"/>
              </a:lnSpc>
              <a:spcBef>
                <a:spcPts val="18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clamp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senso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3822701" y="1273342"/>
            <a:ext cx="723900" cy="3190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" algn="l" rtl="0" eaLnBrk="0">
              <a:lnSpc>
                <a:spcPts val="815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display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" algn="l" rtl="0" eaLnBrk="0">
              <a:lnSpc>
                <a:spcPct val="96000"/>
              </a:lnSpc>
              <a:spcBef>
                <a:spcPts val="70"/>
              </a:spcBef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" algn="l" rtl="0" eaLnBrk="0">
              <a:lnSpc>
                <a:spcPct val="77000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" algn="l" rtl="0" eaLnBrk="0">
              <a:lnSpc>
                <a:spcPts val="730"/>
              </a:lnSpc>
              <a:spcBef>
                <a:spcPts val="55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90"/>
              </a:spcBef>
            </a:pPr>
            <a:r>
              <a:rPr sz="600" kern="0" spc="-10" dirty="0">
                <a:solidFill>
                  <a:srgbClr val="3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conica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8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 Cutter   head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8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6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 slip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74750" y="777875"/>
            <a:ext cx="3816350" cy="4152900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1803387" y="1213628"/>
            <a:ext cx="2902585" cy="3295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83765" algn="l" rtl="0" eaLnBrk="0">
              <a:lnSpc>
                <a:spcPct val="76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(Speed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60600" algn="l" rtl="0" eaLnBrk="0">
              <a:lnSpc>
                <a:spcPct val="95000"/>
              </a:lnSpc>
              <a:spcBef>
                <a:spcPts val="1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regulation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dust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83765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  power 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witch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ts val="885"/>
              </a:lnSpc>
              <a:spcBef>
                <a:spcPts val="91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mp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85"/>
              </a:lnSpc>
              <a:spcBef>
                <a:spcPts val="98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  conical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nector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60600" algn="l" rtl="0" eaLnBrk="0">
              <a:lnSpc>
                <a:spcPts val="885"/>
              </a:lnSpc>
              <a:spcBef>
                <a:spcPts val="18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Cutter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60600" algn="l" rtl="0" eaLnBrk="0">
              <a:lnSpc>
                <a:spcPts val="885"/>
              </a:lnSpc>
              <a:spcBef>
                <a:spcPts val="19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Vertical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8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60600" algn="l" rtl="0" eaLnBrk="0">
              <a:lnSpc>
                <a:spcPts val="620"/>
              </a:lnSpc>
              <a:spcBef>
                <a:spcPts val="0"/>
              </a:spcBef>
            </a:pP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 slip</a:t>
            </a:r>
            <a:r>
              <a:rPr sz="5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6241</Words>
  <Application>WPS 演示</Application>
  <PresentationFormat/>
  <Paragraphs>819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2025-05-06T07:42:37Z</dcterms:created>
  <dcterms:modified xsi:type="dcterms:W3CDTF">2025-05-06T07:42:37Z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2025-05-06T15:31:42Z</vt:filetime>
  </property>
  <property fmtid="{D5CDD505-2E9C-101B-9397-08002B2CF9AE}" pid="4" name="UsrData">
    <vt:lpwstr>6819badad632cb001f21550fwl</vt:lpwstr>
  </property>
  <property fmtid="{D5CDD505-2E9C-101B-9397-08002B2CF9AE}" pid="5" name="ICV">
    <vt:lpwstr>9182863756C2472D9AA23B644CE0B3CF_12</vt:lpwstr>
  </property>
  <property fmtid="{D5CDD505-2E9C-101B-9397-08002B2CF9AE}" pid="6" name="KSOProductBuildVer">
    <vt:lpwstr>2052-12.1.0.20784</vt:lpwstr>
  </property>
</Properties>
</file>