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0648950" cy="57086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jpeg"/><Relationship Id="rId8" Type="http://schemas.openxmlformats.org/officeDocument/2006/relationships/image" Target="../media/image20.png"/><Relationship Id="rId7" Type="http://schemas.openxmlformats.org/officeDocument/2006/relationships/image" Target="../media/image19.jpeg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6.png"/><Relationship Id="rId13" Type="http://schemas.openxmlformats.org/officeDocument/2006/relationships/image" Target="../media/image25.png"/><Relationship Id="rId12" Type="http://schemas.openxmlformats.org/officeDocument/2006/relationships/image" Target="../media/image24.png"/><Relationship Id="rId11" Type="http://schemas.openxmlformats.org/officeDocument/2006/relationships/image" Target="../media/image23.png"/><Relationship Id="rId10" Type="http://schemas.openxmlformats.org/officeDocument/2006/relationships/image" Target="../media/image22.pn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4.png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244850" y="66675"/>
            <a:ext cx="4159250" cy="55753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3390900" y="201930"/>
            <a:ext cx="3915410" cy="16179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marL="12700" algn="l" rtl="0" eaLnBrk="0">
              <a:lnSpc>
                <a:spcPct val="83000"/>
              </a:lnSpc>
              <a:spcBef>
                <a:spcPts val="645"/>
              </a:spcBef>
            </a:pPr>
            <a:r>
              <a:rPr sz="1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'Temperature</a:t>
            </a:r>
            <a:r>
              <a:rPr sz="1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servo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20"/>
              </a:lnSpc>
              <a:spcBef>
                <a:spcPts val="38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Servo temperature controf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drive  techno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logy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30"/>
              </a:lnSpc>
              <a:spcBef>
                <a:spcPts val="475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Precision dial,anti-corrosion and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scratch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esistant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7000"/>
              </a:lnSpc>
            </a:pPr>
            <a:endParaRPr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  <a:spcBef>
                <a:spcPts val="12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lsostatic pressure graphite surfaceOspecial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fluorine  anti-corrosion  coating;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Aerospace  materials,uniform  temperature control(limit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   to   ICS MSA  HDI)</a:t>
            </a:r>
            <a:endParaRPr sz="8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78195" y="1958987"/>
            <a:ext cx="2006588" cy="1225562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3390908" y="3192639"/>
            <a:ext cx="2362835" cy="3975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40715" indent="-628015" algn="l" rtl="0" eaLnBrk="0">
              <a:lnSpc>
                <a:spcPct val="13200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CNC   precision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carving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nano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ceramic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ating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Excellent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    control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7515" algn="l" rtl="0" eaLnBrk="0">
              <a:lnSpc>
                <a:spcPct val="91000"/>
              </a:lnSpc>
              <a:spcBef>
                <a:spcPts val="0"/>
              </a:spcBef>
            </a:pP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LCS-MSA-H,LC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S-MSA-HD</a:t>
            </a:r>
            <a:endParaRPr sz="6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6343643" y="3373677"/>
            <a:ext cx="962025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3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teflon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coating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244850" y="5413387"/>
            <a:ext cx="361937" cy="222231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803911" y="3489351"/>
            <a:ext cx="152394" cy="1142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87700" y="333375"/>
            <a:ext cx="4273550" cy="5041900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3409959" y="460738"/>
            <a:ext cx="2700020" cy="688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Jumping detectio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11300" algn="l" rtl="0" eaLnBrk="0">
              <a:lnSpc>
                <a:spcPct val="98000"/>
              </a:lnSpc>
              <a:spcBef>
                <a:spcPts val="185"/>
              </a:spcBef>
            </a:pPr>
            <a:r>
              <a:rPr sz="1500" kern="0" spc="-10" dirty="0">
                <a:solidFill>
                  <a:srgbClr val="68A204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」</a:t>
            </a:r>
            <a:endParaRPr sz="15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05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monitoring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prevent 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jumping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3409959" y="1409916"/>
            <a:ext cx="2439670" cy="6515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3000"/>
              </a:lnSpc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Ensure sufficient suction,effectively prevent </a:t>
            </a: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jumping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phenomenon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achieve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significant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effect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*Limit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LCS-MS-HDI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6051569" y="1751164"/>
            <a:ext cx="1289050" cy="755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   detection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during   jumping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1200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stop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otating;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49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After  the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mixer  returns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its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position,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9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Reduce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100rpm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before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estarting</a:t>
            </a:r>
            <a:endParaRPr sz="6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200525" y="1603375"/>
            <a:ext cx="2247900" cy="2501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946274" y="504814"/>
            <a:ext cx="6623022" cy="5181610"/>
          </a:xfrm>
          <a:prstGeom prst="rect">
            <a:avLst/>
          </a:prstGeom>
        </p:spPr>
      </p:pic>
      <p:sp>
        <p:nvSpPr>
          <p:cNvPr id="28" name="rect 28"/>
          <p:cNvSpPr/>
          <p:nvPr/>
        </p:nvSpPr>
        <p:spPr>
          <a:xfrm>
            <a:off x="3723238" y="4537066"/>
            <a:ext cx="270814" cy="85039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0" name="textbox 30"/>
          <p:cNvSpPr/>
          <p:nvPr/>
        </p:nvSpPr>
        <p:spPr>
          <a:xfrm>
            <a:off x="2308248" y="1693683"/>
            <a:ext cx="2045970" cy="31457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6865" algn="l" rtl="0" eaLnBrk="0">
              <a:lnSpc>
                <a:spcPct val="8600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PT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160"/>
              </a:lnSpc>
              <a:spcBef>
                <a:spcPts val="25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acket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93115" algn="l" rtl="0" eaLnBrk="0">
              <a:lnSpc>
                <a:spcPct val="85000"/>
              </a:lnSpc>
              <a:spcBef>
                <a:spcPts val="250"/>
              </a:spcBef>
            </a:pP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 stirre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9550" algn="l" rtl="0" eaLnBrk="0">
              <a:lnSpc>
                <a:spcPts val="1160"/>
              </a:lnSpc>
              <a:spcBef>
                <a:spcPts val="250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5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Temperature/t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7413601" y="2035838"/>
            <a:ext cx="1059180" cy="2446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0" algn="l" rtl="0" eaLnBrk="0">
              <a:lnSpc>
                <a:spcPct val="86000"/>
              </a:lnSpc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  cl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amp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0" algn="l" rtl="0" eaLnBrk="0">
              <a:lnSpc>
                <a:spcPts val="1160"/>
              </a:lnSpc>
              <a:spcBef>
                <a:spcPts val="250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3000"/>
              </a:lnSpc>
              <a:spcBef>
                <a:spcPts val="245"/>
              </a:spcBef>
              <a:tabLst>
                <a:tab pos="194945" algn="l"/>
              </a:tabLst>
            </a:pPr>
            <a:r>
              <a:rPr sz="800" u="dotted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800" kern="0" spc="-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0" algn="l" rtl="0" eaLnBrk="0">
              <a:lnSpc>
                <a:spcPts val="116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shiel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2060605" y="150353"/>
            <a:ext cx="1778000" cy="2343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magnetic</a:t>
            </a:r>
            <a:r>
              <a:rPr sz="17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stirrer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1901834" y="603044"/>
            <a:ext cx="1527810" cy="236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MSA-HD series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6689717" y="5005605"/>
            <a:ext cx="1154430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adjust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ment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247900" y="0"/>
            <a:ext cx="6153150" cy="5708650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2400288" y="147292"/>
            <a:ext cx="3241675" cy="4276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CNC</a:t>
            </a:r>
            <a:r>
              <a:rPr sz="11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precision aluminum disc+ceramic coating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680"/>
              </a:spcBef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1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uniform thermal conductivi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ty,anti-corrosion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500" algn="l" rtl="0" eaLnBrk="0">
              <a:lnSpc>
                <a:spcPct val="83000"/>
              </a:lnSpc>
              <a:spcBef>
                <a:spcPts val="925"/>
              </a:spcBef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scratch re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sistance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65"/>
              </a:lnSpc>
              <a:spcBef>
                <a:spcPts val="19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Solid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fully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covered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late,fast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heating,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65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accurate   temperature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control,ceramic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coat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    more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560"/>
              </a:spcBef>
            </a:pPr>
            <a:endParaRPr sz="800" kern="0" spc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56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16915" algn="l" rtl="0" eaLnBrk="0">
              <a:lnSpc>
                <a:spcPts val="885"/>
              </a:lnSpc>
              <a:spcBef>
                <a:spcPts val="18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CNC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precIsion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disc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70"/>
              </a:lnSpc>
              <a:spcBef>
                <a:spcPts val="420"/>
              </a:spcBef>
            </a:pP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</a:t>
            </a:r>
            <a:r>
              <a:rPr sz="1400" kern="0" spc="3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ntrol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20"/>
              </a:lnSpc>
            </a:pP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collabora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tion</a:t>
            </a:r>
            <a:r>
              <a:rPr sz="1400" kern="0" spc="3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improves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15"/>
              </a:lnSpc>
              <a:spcBef>
                <a:spcPts val="70"/>
              </a:spcBef>
            </a:pP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efficiency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48765" algn="l" rtl="0" eaLnBrk="0">
              <a:lnSpc>
                <a:spcPts val="1225"/>
              </a:lnSpc>
              <a:spcBef>
                <a:spcPts val="0"/>
              </a:spcBef>
            </a:pPr>
            <a:r>
              <a:rPr sz="900" kern="0" spc="-10" dirty="0">
                <a:solidFill>
                  <a:srgbClr val="7DA32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Remote</a:t>
            </a:r>
            <a:r>
              <a:rPr sz="900" kern="0" spc="60" dirty="0">
                <a:solidFill>
                  <a:srgbClr val="7DA32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7DA32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5918229" y="3248852"/>
            <a:ext cx="1386839" cy="10998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8000"/>
              </a:lnSpc>
            </a:pP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0"/>
              </a:spcBef>
            </a:pPr>
            <a:r>
              <a:rPr sz="600" kern="0" spc="10" dirty="0">
                <a:solidFill>
                  <a:srgbClr val="5A6A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Reversible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2400288" y="1137014"/>
            <a:ext cx="2239010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corrosion-resistant,scratch     resistant     and     wear-re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sista</a:t>
            </a:r>
            <a:endParaRPr sz="8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2673365" y="4798558"/>
            <a:ext cx="327025" cy="4076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4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Six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stage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program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mable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4978396" y="4530118"/>
            <a:ext cx="307975" cy="3689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93" rIns="0" bIns="0"/>
          <a:lstStyle/>
          <a:p>
            <a:pPr marL="12700" algn="l" rtl="0" eaLnBrk="0">
              <a:lnSpc>
                <a:spcPct val="98000"/>
              </a:lnSpc>
              <a:spcBef>
                <a:spcPts val="5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Parame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2000"/>
              </a:lnSpc>
              <a:spcBef>
                <a:spcPts val="9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memor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y</a:t>
            </a:r>
            <a:endParaRPr sz="9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324100" y="139700"/>
            <a:ext cx="6000750" cy="5429250"/>
          </a:xfrm>
          <a:prstGeom prst="rect">
            <a:avLst/>
          </a:prstGeom>
        </p:spPr>
      </p:pic>
      <p:sp>
        <p:nvSpPr>
          <p:cNvPr id="54" name="textbox 54"/>
          <p:cNvSpPr/>
          <p:nvPr/>
        </p:nvSpPr>
        <p:spPr>
          <a:xfrm>
            <a:off x="2520946" y="225629"/>
            <a:ext cx="4544695" cy="34899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0" algn="l" rtl="0" eaLnBrk="0">
              <a:lnSpc>
                <a:spcPts val="1225"/>
              </a:lnSpc>
            </a:pPr>
            <a:r>
              <a:rPr sz="900" kern="0" spc="-10" dirty="0">
                <a:solidFill>
                  <a:srgbClr val="697A3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</a:t>
            </a:r>
            <a:r>
              <a:rPr sz="900" kern="0" spc="10" dirty="0">
                <a:solidFill>
                  <a:srgbClr val="697A3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900" kern="0" spc="-10" dirty="0">
                <a:solidFill>
                  <a:srgbClr val="697A3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31900" algn="l" rtl="0" eaLnBrk="0">
              <a:lnSpc>
                <a:spcPct val="95000"/>
              </a:lnSpc>
              <a:spcBef>
                <a:spcPts val="285"/>
              </a:spcBef>
            </a:pPr>
            <a:r>
              <a:rPr sz="1200" kern="0" spc="-10" dirty="0">
                <a:solidFill>
                  <a:srgbClr val="86A24E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」</a:t>
            </a:r>
            <a:endParaRPr sz="12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marL="12700" algn="l" rtl="0" eaLnBrk="0">
              <a:lnSpc>
                <a:spcPts val="1225"/>
              </a:lnSpc>
              <a:spcBef>
                <a:spcPts val="62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Waste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  warning,dual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ture   protection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43050" algn="l" rtl="0" eaLnBrk="0">
              <a:lnSpc>
                <a:spcPts val="885"/>
              </a:lnSpc>
              <a:spcBef>
                <a:spcPts val="185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(Internal)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  <a:spcBef>
                <a:spcPts val="27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Magnesium aluminum alloy body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stable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durable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0" algn="l" rtl="0" eaLnBrk="0">
              <a:lnSpc>
                <a:spcPct val="95000"/>
              </a:lnSpc>
              <a:spcBef>
                <a:spcPts val="235"/>
              </a:spcBef>
            </a:pPr>
            <a:r>
              <a:rPr sz="1200" kern="0" spc="-10" dirty="0">
                <a:solidFill>
                  <a:srgbClr val="7A954B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」</a:t>
            </a:r>
            <a:endParaRPr sz="12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  <a:spcBef>
                <a:spcPts val="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Using</a:t>
            </a:r>
            <a:r>
              <a:rPr sz="9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rare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earth(samarium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cobalt)magnet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eat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components(limited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 LCS-MSA-HDE)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table 56"/>
          <p:cNvGraphicFramePr>
            <a:graphicFrameLocks noGrp="1"/>
          </p:cNvGraphicFramePr>
          <p:nvPr/>
        </p:nvGraphicFramePr>
        <p:xfrm>
          <a:off x="2689219" y="161941"/>
          <a:ext cx="5264150" cy="5391150"/>
        </p:xfrm>
        <a:graphic>
          <a:graphicData uri="http://schemas.openxmlformats.org/drawingml/2006/table">
            <a:tbl>
              <a:tblPr/>
              <a:tblGrid>
                <a:gridCol w="815975"/>
                <a:gridCol w="946785"/>
                <a:gridCol w="177164"/>
                <a:gridCol w="1117600"/>
                <a:gridCol w="1117600"/>
                <a:gridCol w="1089025"/>
              </a:tblGrid>
              <a:tr h="415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0990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363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LCS-MSA-D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9D4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9D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LCS-MSA-H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9D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LCS-MSA-HD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9D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LCS-MSA-HDE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9D4"/>
                    </a:solidFill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3675" algn="l" rtl="0" eaLnBrk="0">
                        <a:lnSpc>
                          <a:spcPct val="93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algn="l" rtl="0" eaLnBrk="0">
                        <a:lnSpc>
                          <a:spcPts val="104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 display screen            </a:t>
                      </a:r>
                      <a:r>
                        <a:rPr sz="1200" kern="0" spc="0" baseline="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not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have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</a:t>
                      </a:r>
                      <a:r>
                        <a:rPr sz="1200" kern="0" spc="0" baseline="1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1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1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screen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1200" kern="0" spc="0" baseline="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baseline="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screen</a:t>
                      </a:r>
                      <a:endParaRPr sz="1200" baseline="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6365" algn="l" rtl="0" eaLnBrk="0">
                        <a:lnSpc>
                          <a:spcPts val="995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 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otor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995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dc</a:t>
                      </a:r>
                      <a:r>
                        <a:rPr sz="800" kern="0" spc="3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dc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995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 brushle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ss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dc motc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ct val="9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50~2000rpm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l" rtl="0" eaLnBrk="0">
                        <a:lnSpc>
                          <a:spcPct val="9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50~2000rpm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9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50~2000rpm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9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50~2000rpm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cont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rol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200" kern="0" spc="-10" baseline="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racy</a:t>
                      </a:r>
                      <a:r>
                        <a:rPr sz="7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±10rp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l" rtl="0" eaLnBrk="0">
                        <a:lnSpc>
                          <a:spcPct val="93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±10rpm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±2%(unloade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700" algn="l" rtl="0" eaLnBrk="0">
                        <a:lnSpc>
                          <a:spcPts val="1165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1500rpm)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0DF"/>
                    </a:solidFill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1125" indent="5715" algn="l" rtl="0" eaLnBrk="0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Forward and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reve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rse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function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ts val="104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otation</a:t>
                      </a:r>
                      <a:r>
                        <a:rPr sz="8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have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0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have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8315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have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034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 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1~99h59min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E4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1~99h59min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1~99h59min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367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ts val="98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200" kern="0" spc="-10" baseline="8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1200" baseline="8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0" algn="l" rtl="0" eaLnBrk="0">
                        <a:lnSpc>
                          <a:spcPts val="99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RT~350℃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ts val="99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RT~350℃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6680" indent="-5715" algn="l" rtl="0" eaLnBrk="0">
                        <a:lnSpc>
                          <a:spcPct val="123000"/>
                        </a:lnSpc>
                        <a:spcBef>
                          <a:spcPts val="0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Disk surface:RT-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330℃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Sample:RT-200℃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E6"/>
                    </a:solidFill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3990" algn="l" rtl="0" eaLnBrk="0">
                        <a:lnSpc>
                          <a:spcPct val="9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precision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8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900" algn="l" rtl="0" eaLnBrk="0">
                        <a:lnSpc>
                          <a:spcPct val="9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3525" algn="l" rtl="0" eaLnBrk="0">
                        <a:lnSpc>
                          <a:spcPts val="475"/>
                        </a:lnSpc>
                        <a:spcBef>
                          <a:spcPts val="5"/>
                        </a:spcBef>
                      </a:pPr>
                      <a:r>
                        <a:rPr sz="800" kern="0" spc="3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138000"/>
                        </a:lnSpc>
                        <a:spcBef>
                          <a:spcPts val="0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Disk surface:±1℃Sol</a:t>
                      </a: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ution: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RT~100℃,+0.2℃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2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93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;≥100℃,±1%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0D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just" rtl="0" eaLnBrk="0">
                        <a:lnSpc>
                          <a:spcPct val="101000"/>
                        </a:lnSpc>
                        <a:spcBef>
                          <a:spcPts val="5"/>
                        </a:spcBef>
                      </a:pP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Disk surface:≤100℃,±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3℃ Solutio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n:50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℃,±0.5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DF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mixing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240" algn="l" rtl="0" eaLnBrk="0">
                        <a:lnSpc>
                          <a:spcPct val="96000"/>
                        </a:lnSpc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(H2O)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apacity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31800" algn="l" rtl="0" eaLnBrk="0">
                        <a:lnSpc>
                          <a:spcPct val="78000"/>
                        </a:lnSpc>
                        <a:spcBef>
                          <a:spcPts val="19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1965" algn="l" rtl="0" eaLnBrk="0">
                        <a:lnSpc>
                          <a:spcPct val="78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0" algn="l" rtl="0" eaLnBrk="0">
                        <a:lnSpc>
                          <a:spcPct val="78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5615" algn="l" rtl="0" eaLnBrk="0">
                        <a:lnSpc>
                          <a:spcPct val="79000"/>
                        </a:lnSpc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995"/>
                        </a:lnSpc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Workdisk material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lntegrated</a:t>
                      </a:r>
                      <a:r>
                        <a:rPr sz="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cast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95250" algn="l" rtl="0" eaLnBrk="0">
                        <a:lnSpc>
                          <a:spcPct val="90000"/>
                        </a:lnSpc>
                        <a:spcBef>
                          <a:spcPts val="20"/>
                        </a:spcBef>
                      </a:pPr>
                      <a:r>
                        <a:rPr sz="6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aluminum+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ramic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952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corrosion-resi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stant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coating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D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7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4780" indent="-12700" algn="just" rtl="0" eaLnBrk="0">
                        <a:lnSpc>
                          <a:spcPct val="116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CNC precision carving process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carving process alum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inum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disc+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coating ceramic corrosion-resist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DE"/>
                    </a:solidFill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indent="5715" algn="just" rtl="0" eaLnBrk="0">
                        <a:lnSpc>
                          <a:spcPct val="100000"/>
                        </a:lnSpc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luminum disc+CNC precisi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ceramic corrosion-resistan</a:t>
                      </a: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ant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coating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92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lntegrated</a:t>
                      </a:r>
                      <a:r>
                        <a:rPr sz="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cast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700" algn="l" rtl="0" eaLnBrk="0">
                        <a:lnSpc>
                          <a:spcPct val="83000"/>
                        </a:lnSpc>
                        <a:spcBef>
                          <a:spcPts val="270"/>
                        </a:spcBef>
                      </a:pPr>
                      <a:r>
                        <a:rPr sz="6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alum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inum+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ceramic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70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corrosion-resi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stant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700" algn="l" rtl="0" eaLnBrk="0">
                        <a:lnSpc>
                          <a:spcPts val="77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coating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DE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 of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work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ea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170X170mm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170X1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79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170X170mm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ts val="995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25425"/>
            <a:ext cx="10648950" cy="5257800"/>
          </a:xfrm>
          <a:prstGeom prst="rect">
            <a:avLst/>
          </a:prstGeom>
        </p:spPr>
      </p:pic>
      <p:graphicFrame>
        <p:nvGraphicFramePr>
          <p:cNvPr id="60" name="table 60"/>
          <p:cNvGraphicFramePr>
            <a:graphicFrameLocks noGrp="1"/>
          </p:cNvGraphicFramePr>
          <p:nvPr/>
        </p:nvGraphicFramePr>
        <p:xfrm>
          <a:off x="0" y="225425"/>
          <a:ext cx="10648315" cy="5257800"/>
        </p:xfrm>
        <a:graphic>
          <a:graphicData uri="http://schemas.openxmlformats.org/drawingml/2006/table">
            <a:tbl>
              <a:tblPr/>
              <a:tblGrid>
                <a:gridCol w="3563620"/>
                <a:gridCol w="2531110"/>
                <a:gridCol w="1924050"/>
                <a:gridCol w="2629535"/>
              </a:tblGrid>
              <a:tr h="882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721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2000" b="1" kern="0" spc="-10" baseline="-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function</a:t>
                      </a:r>
                      <a:r>
                        <a:rPr sz="13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   </a:t>
                      </a:r>
                      <a:r>
                        <a:rPr sz="1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1200" kern="0" spc="-10" baseline="5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</a:t>
                      </a:r>
                      <a:r>
                        <a:rPr sz="800" kern="0" spc="-10" baseline="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</a:t>
                      </a:r>
                      <a:r>
                        <a:rPr sz="800" kern="0" spc="-10" baseline="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</a:t>
                      </a:r>
                      <a:r>
                        <a:rPr sz="800" kern="0" spc="-20" baseline="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ble</a:t>
                      </a:r>
                      <a:endParaRPr sz="800" baseline="7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8430" algn="l" rtl="0" eaLnBrk="0">
                        <a:lnSpc>
                          <a:spcPts val="2455"/>
                        </a:lnSpc>
                        <a:spcBef>
                          <a:spcPts val="0"/>
                        </a:spcBef>
                      </a:pPr>
                      <a:r>
                        <a:rPr sz="2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</a:rPr>
                        <a:t>/</a:t>
                      </a:r>
                      <a:endParaRPr sz="2000" dirty="0">
                        <a:latin typeface="SimHei" panose="02010609060101010101" charset="-122"/>
                        <a:ea typeface="SimHei" panose="02010609060101010101" charset="-122"/>
                        <a:cs typeface="SimHei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1520" algn="l" rtl="0" eaLnBrk="0">
                        <a:lnSpc>
                          <a:spcPts val="109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6-stage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5135" algn="l" rtl="0" eaLnBrk="0">
                        <a:lnSpc>
                          <a:spcPct val="120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6-stage     program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mable     control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and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skip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detection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265" algn="l" rtl="0" eaLnBrk="0">
                        <a:lnSpc>
                          <a:spcPts val="134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data</a:t>
                      </a:r>
                      <a:r>
                        <a:rPr sz="10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interface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700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7C9B27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2080" algn="l" rtl="0" eaLnBrk="0">
                        <a:lnSpc>
                          <a:spcPts val="2455"/>
                        </a:lnSpc>
                        <a:spcBef>
                          <a:spcPts val="5"/>
                        </a:spcBef>
                      </a:pPr>
                      <a:r>
                        <a:rPr sz="2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</a:rPr>
                        <a:t>/</a:t>
                      </a:r>
                      <a:endParaRPr sz="2000" dirty="0">
                        <a:latin typeface="SimHei" panose="02010609060101010101" charset="-122"/>
                        <a:ea typeface="SimHei" panose="02010609060101010101" charset="-122"/>
                        <a:cs typeface="SimHei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33120" algn="l" rtl="0" eaLnBrk="0">
                        <a:lnSpc>
                          <a:spcPct val="82000"/>
                        </a:lnSpc>
                      </a:pPr>
                      <a:r>
                        <a:rPr sz="13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RS232</a:t>
                      </a:r>
                      <a:endParaRPr sz="1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83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3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RS232</a:t>
                      </a:r>
                      <a:endParaRPr sz="1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4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9230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AC220V</a:t>
                      </a:r>
                      <a:r>
                        <a:rPr sz="1300" b="1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1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50Hz</a:t>
                      </a:r>
                      <a:endParaRPr sz="1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6380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50W</a:t>
                      </a:r>
                      <a:endParaRPr sz="1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373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AC220V   50Hz</a:t>
                      </a:r>
                      <a:endParaRPr sz="1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1633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950W</a:t>
                      </a:r>
                      <a:endParaRPr sz="1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528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AC220V</a:t>
                      </a:r>
                      <a:r>
                        <a:rPr sz="1300" b="1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1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50Hz</a:t>
                      </a:r>
                      <a:endParaRPr sz="1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6487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950W</a:t>
                      </a:r>
                      <a:endParaRPr sz="1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502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AC220V</a:t>
                      </a:r>
                      <a:r>
                        <a:rPr sz="13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1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50Hz</a:t>
                      </a:r>
                      <a:endParaRPr sz="1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5857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800W</a:t>
                      </a:r>
                      <a:endParaRPr sz="1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97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3250" algn="l" rtl="0" eaLnBrk="0">
                        <a:lnSpc>
                          <a:spcPts val="2180"/>
                        </a:lnSpc>
                        <a:spcBef>
                          <a:spcPts val="0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net    weight     </a:t>
                      </a: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2.6kg</a:t>
                      </a: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1095" algn="l" rtl="0" eaLnBrk="0">
                        <a:lnSpc>
                          <a:spcPts val="2180"/>
                        </a:lnSpc>
                        <a:spcBef>
                          <a:spcPts val="0"/>
                        </a:spcBef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3.2kg</a:t>
                      </a: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76935" algn="l" rtl="0" eaLnBrk="0">
                        <a:lnSpc>
                          <a:spcPts val="2180"/>
                        </a:lnSpc>
                        <a:spcBef>
                          <a:spcPts val="5"/>
                        </a:spcBef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3.2kg</a:t>
                      </a: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635" algn="l" rtl="0" eaLnBrk="0">
                        <a:lnSpc>
                          <a:spcPts val="2180"/>
                        </a:lnSpc>
                        <a:spcBef>
                          <a:spcPts val="5"/>
                        </a:spcBef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2.5kg</a:t>
                      </a: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265" algn="l" rtl="0" eaLnBrk="0">
                        <a:lnSpc>
                          <a:spcPct val="100000"/>
                        </a:lnSpc>
                      </a:pPr>
                      <a:r>
                        <a:rPr sz="13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Product si</a:t>
                      </a:r>
                      <a:r>
                        <a:rPr sz="13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ze</a:t>
                      </a:r>
                      <a:endParaRPr sz="1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0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19250" algn="l" rtl="0" eaLnBrk="0">
                        <a:lnSpc>
                          <a:spcPct val="66000"/>
                        </a:lnSpc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290X188X85m</a:t>
                      </a: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     290X</a:t>
                      </a:r>
                      <a:endParaRPr sz="1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7160" algn="l" rtl="0" eaLnBrk="0">
                        <a:lnSpc>
                          <a:spcPct val="66000"/>
                        </a:lnSpc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188X95mm     290X188X95mm</a:t>
                      </a:r>
                      <a:endParaRPr sz="1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2555" algn="l" rtl="0" eaLnBrk="0">
                        <a:lnSpc>
                          <a:spcPct val="66000"/>
                        </a:lnSpc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308X190X87mm</a:t>
                      </a:r>
                      <a:endParaRPr sz="1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98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265" algn="l" rtl="0" eaLnBrk="0">
                        <a:lnSpc>
                          <a:spcPct val="81000"/>
                        </a:lnSpc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(LXWXH)</a:t>
                      </a:r>
                      <a:endParaRPr sz="1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2" name="textbox 62"/>
          <p:cNvSpPr/>
          <p:nvPr/>
        </p:nvSpPr>
        <p:spPr>
          <a:xfrm>
            <a:off x="2514300" y="598679"/>
            <a:ext cx="79375" cy="787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9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2546001" y="511500"/>
            <a:ext cx="78739" cy="104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20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87816" y="524200"/>
            <a:ext cx="57455" cy="124758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2415182" y="598679"/>
            <a:ext cx="62230" cy="787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9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2435950" y="511500"/>
            <a:ext cx="78739" cy="104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20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2293015" y="598679"/>
            <a:ext cx="121920" cy="800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2300896" y="511500"/>
            <a:ext cx="107314" cy="104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5000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6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245016" y="473299"/>
            <a:ext cx="53288" cy="189490"/>
          </a:xfrm>
          <a:prstGeom prst="rect">
            <a:avLst/>
          </a:prstGeom>
        </p:spPr>
      </p:pic>
      <p:sp>
        <p:nvSpPr>
          <p:cNvPr id="78" name="textbox 78"/>
          <p:cNvSpPr/>
          <p:nvPr/>
        </p:nvSpPr>
        <p:spPr>
          <a:xfrm>
            <a:off x="0" y="1946250"/>
            <a:ext cx="1638935" cy="1791335"/>
          </a:xfrm>
          <a:prstGeom prst="rect">
            <a:avLst/>
          </a:prstGeom>
          <a:solidFill>
            <a:srgbClr val="DADAD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42265" algn="l" rtl="0" eaLnBrk="0">
              <a:lnSpc>
                <a:spcPts val="1365"/>
              </a:lnSpc>
              <a:spcBef>
                <a:spcPts val="5"/>
              </a:spcBef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supply</a:t>
            </a:r>
            <a:r>
              <a:rPr sz="10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voltage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0" algn="l" rtl="0" eaLnBrk="0">
              <a:lnSpc>
                <a:spcPts val="1010"/>
              </a:lnSpc>
              <a:spcBef>
                <a:spcPts val="5"/>
              </a:spcBef>
            </a:pP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6832551" y="557375"/>
            <a:ext cx="471169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programmable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2254248" y="633750"/>
            <a:ext cx="288925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6832551" y="633750"/>
            <a:ext cx="288925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3330577" y="2000230"/>
            <a:ext cx="3968731" cy="1835192"/>
            <a:chOff x="0" y="0"/>
            <a:chExt cx="3968731" cy="1835192"/>
          </a:xfrm>
        </p:grpSpPr>
        <p:pic>
          <p:nvPicPr>
            <p:cNvPr id="86" name="picture 8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3968731" cy="1835192"/>
            </a:xfrm>
            <a:prstGeom prst="rect">
              <a:avLst/>
            </a:prstGeom>
          </p:spPr>
        </p:pic>
        <p:sp>
          <p:nvSpPr>
            <p:cNvPr id="88" name="textbox 88"/>
            <p:cNvSpPr/>
            <p:nvPr/>
          </p:nvSpPr>
          <p:spPr>
            <a:xfrm>
              <a:off x="-12700" y="-12700"/>
              <a:ext cx="3994150" cy="186308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0" algn="l" rtl="0" eaLnBrk="0">
                <a:lnSpc>
                  <a:spcPct val="172000"/>
                </a:lnSpc>
                <a:spcBef>
                  <a:spcPts val="5"/>
                </a:spcBef>
              </a:pP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Exollent thermal conductivity of aviation aluminum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materials</a:t>
              </a: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Har</a:t>
              </a:r>
              <a:r>
                <a:rPr sz="6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 "black scale"anti-corrosion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scratch</a:t>
              </a:r>
              <a:r>
                <a:rPr sz="6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resistant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High</a:t>
              </a:r>
              <a:r>
                <a:rPr sz="600" kern="0" spc="1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mechanical strength and excellent thermal conductivity</a:t>
              </a: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Hard oxide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coating,over 200h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salt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spray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test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55980" y="3873506"/>
            <a:ext cx="3911585" cy="1752593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3476635" y="3984860"/>
            <a:ext cx="1550035" cy="6788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4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CNC precision carving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alloy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excellent accura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nesting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CNC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precision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ving,excellent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precision,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94" name="picture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003928" y="711188"/>
            <a:ext cx="1238235" cy="552470"/>
          </a:xfrm>
          <a:prstGeom prst="rect">
            <a:avLst/>
          </a:prstGeom>
        </p:spPr>
      </p:pic>
      <p:pic>
        <p:nvPicPr>
          <p:cNvPr id="96" name="picture 9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702167" y="711188"/>
            <a:ext cx="1136663" cy="565164"/>
          </a:xfrm>
          <a:prstGeom prst="rect">
            <a:avLst/>
          </a:prstGeom>
        </p:spPr>
      </p:pic>
      <p:pic>
        <p:nvPicPr>
          <p:cNvPr id="98" name="picture 9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495675" y="660409"/>
            <a:ext cx="825489" cy="615943"/>
          </a:xfrm>
          <a:prstGeom prst="rect">
            <a:avLst/>
          </a:prstGeom>
        </p:spPr>
      </p:pic>
      <p:sp>
        <p:nvSpPr>
          <p:cNvPr id="100" name="textbox 100"/>
          <p:cNvSpPr/>
          <p:nvPr/>
        </p:nvSpPr>
        <p:spPr>
          <a:xfrm>
            <a:off x="3432170" y="1328937"/>
            <a:ext cx="3871595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900" kern="0" spc="0" baseline="2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baseline="2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bottom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baseline="2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flask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baseline="2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baseline="2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module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Fan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module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Square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module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2" name="textbox 102"/>
          <p:cNvSpPr/>
          <p:nvPr/>
        </p:nvSpPr>
        <p:spPr>
          <a:xfrm>
            <a:off x="3336940" y="1747337"/>
            <a:ext cx="3166745" cy="137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*F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 more module selection,please contact custome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 service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4" name="textbox 104"/>
          <p:cNvSpPr/>
          <p:nvPr/>
        </p:nvSpPr>
        <p:spPr>
          <a:xfrm>
            <a:off x="3432170" y="135134"/>
            <a:ext cx="242951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stirer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module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(o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ptional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accessory)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4" name="group 4"/>
          <p:cNvGrpSpPr/>
          <p:nvPr/>
        </p:nvGrpSpPr>
        <p:grpSpPr>
          <a:xfrm rot="21600000">
            <a:off x="4657742" y="1504969"/>
            <a:ext cx="1257297" cy="165087"/>
            <a:chOff x="0" y="0"/>
            <a:chExt cx="1257297" cy="165087"/>
          </a:xfrm>
        </p:grpSpPr>
        <p:pic>
          <p:nvPicPr>
            <p:cNvPr id="106" name="picture 10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1257297" cy="165087"/>
            </a:xfrm>
            <a:prstGeom prst="rect">
              <a:avLst/>
            </a:prstGeom>
          </p:spPr>
        </p:pic>
        <p:sp>
          <p:nvSpPr>
            <p:cNvPr id="108" name="textbox 108"/>
            <p:cNvSpPr/>
            <p:nvPr/>
          </p:nvSpPr>
          <p:spPr>
            <a:xfrm>
              <a:off x="-12700" y="-12700"/>
              <a:ext cx="1282700" cy="190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0165" algn="l" rtl="0" eaLnBrk="0">
                <a:lnSpc>
                  <a:spcPts val="815"/>
                </a:lnSpc>
                <a:spcBef>
                  <a:spcPts val="5"/>
                </a:spcBef>
              </a:pPr>
              <a:r>
                <a:rPr sz="600" kern="0" spc="0" dirty="0">
                  <a:solidFill>
                    <a:srgbClr val="B5D86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Hole      diameter:15</a:t>
              </a:r>
              <a:r>
                <a:rPr sz="600" kern="0" spc="-10" dirty="0">
                  <a:solidFill>
                    <a:srgbClr val="B5D86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.2-28.5mm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6010269" y="1511289"/>
            <a:ext cx="1244616" cy="158767"/>
            <a:chOff x="0" y="0"/>
            <a:chExt cx="1244616" cy="158767"/>
          </a:xfrm>
        </p:grpSpPr>
        <p:pic>
          <p:nvPicPr>
            <p:cNvPr id="110" name="picture 1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6340" y="0"/>
              <a:ext cx="1231934" cy="158767"/>
            </a:xfrm>
            <a:prstGeom prst="rect">
              <a:avLst/>
            </a:prstGeom>
          </p:spPr>
        </p:pic>
        <p:sp>
          <p:nvSpPr>
            <p:cNvPr id="112" name="textbox 112"/>
            <p:cNvSpPr/>
            <p:nvPr/>
          </p:nvSpPr>
          <p:spPr>
            <a:xfrm>
              <a:off x="31765" y="15278"/>
              <a:ext cx="1148080" cy="1295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815"/>
                </a:lnSpc>
              </a:pPr>
              <a:r>
                <a:rPr sz="600" kern="0" spc="0" dirty="0">
                  <a:solidFill>
                    <a:srgbClr val="BADD75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Hole          diame</a:t>
              </a:r>
              <a:r>
                <a:rPr sz="600" kern="0" spc="-10" dirty="0">
                  <a:solidFill>
                    <a:srgbClr val="BADD75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ter:12.2-28.5mm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114" name="picture 1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152391"/>
              <a:ext cx="1244616" cy="6375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 rot="21600000">
            <a:off x="3375042" y="1504969"/>
            <a:ext cx="1085818" cy="165087"/>
            <a:chOff x="0" y="0"/>
            <a:chExt cx="1085818" cy="165087"/>
          </a:xfrm>
        </p:grpSpPr>
        <p:pic>
          <p:nvPicPr>
            <p:cNvPr id="116" name="picture 11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1079477" cy="165087"/>
            </a:xfrm>
            <a:prstGeom prst="rect">
              <a:avLst/>
            </a:prstGeom>
          </p:spPr>
        </p:pic>
        <p:sp>
          <p:nvSpPr>
            <p:cNvPr id="118" name="textbox 118"/>
            <p:cNvSpPr/>
            <p:nvPr/>
          </p:nvSpPr>
          <p:spPr>
            <a:xfrm>
              <a:off x="101592" y="21598"/>
              <a:ext cx="664844" cy="1295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815"/>
                </a:lnSpc>
              </a:pPr>
              <a:r>
                <a:rPr sz="600" kern="0" spc="0" dirty="0">
                  <a:solidFill>
                    <a:srgbClr val="B8DA7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Volume:50-</a:t>
              </a:r>
              <a:r>
                <a:rPr sz="600" kern="0" spc="-10" dirty="0">
                  <a:solidFill>
                    <a:srgbClr val="B8DA7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1000ml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120" name="picture 12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158711"/>
              <a:ext cx="1085818" cy="6375"/>
            </a:xfrm>
            <a:prstGeom prst="rect">
              <a:avLst/>
            </a:prstGeom>
          </p:spPr>
        </p:pic>
      </p:grpSp>
      <p:pic>
        <p:nvPicPr>
          <p:cNvPr id="122" name="picture 1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362316" y="3905271"/>
            <a:ext cx="6350" cy="1714454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4676764" y="1301743"/>
            <a:ext cx="1219212" cy="6375"/>
          </a:xfrm>
          <a:prstGeom prst="rect">
            <a:avLst/>
          </a:prstGeom>
        </p:spPr>
      </p:pic>
      <p:pic>
        <p:nvPicPr>
          <p:cNvPr id="126" name="picture 12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6035672" y="1301743"/>
            <a:ext cx="1206491" cy="6375"/>
          </a:xfrm>
          <a:prstGeom prst="rect">
            <a:avLst/>
          </a:prstGeom>
        </p:spPr>
      </p:pic>
      <p:pic>
        <p:nvPicPr>
          <p:cNvPr id="128" name="picture 12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387723" y="1301743"/>
            <a:ext cx="1060455" cy="63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box 130"/>
          <p:cNvSpPr/>
          <p:nvPr/>
        </p:nvSpPr>
        <p:spPr>
          <a:xfrm>
            <a:off x="2041508" y="720499"/>
            <a:ext cx="6563359" cy="3347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MSA-HDI ser</a:t>
            </a: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ies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42950" algn="l" rtl="0" eaLnBrk="0">
              <a:lnSpc>
                <a:spcPct val="86000"/>
              </a:lnSpc>
              <a:spcBef>
                <a:spcPts val="250"/>
              </a:spcBef>
              <a:tabLst>
                <a:tab pos="3543300" algn="l"/>
              </a:tabLst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PT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</a:t>
            </a:r>
            <a:r>
              <a:rPr sz="8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</a:t>
            </a:r>
            <a:r>
              <a:rPr sz="8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8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5515" algn="l" rtl="0" eaLnBrk="0">
              <a:lnSpc>
                <a:spcPct val="124000"/>
              </a:lnSpc>
              <a:spcBef>
                <a:spcPts val="245"/>
              </a:spcBef>
              <a:tabLst>
                <a:tab pos="3295650" algn="l"/>
              </a:tabLst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brack</a:t>
            </a:r>
            <a:r>
              <a:rPr sz="800" u="sng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</a:t>
            </a:r>
            <a:r>
              <a:rPr sz="8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660265" algn="l" rtl="0" eaLnBrk="0">
              <a:lnSpc>
                <a:spcPct val="124000"/>
              </a:lnSpc>
              <a:spcBef>
                <a:spcPts val="250"/>
              </a:spcBef>
              <a:tabLst>
                <a:tab pos="5847715" algn="l"/>
              </a:tabLst>
            </a:pPr>
            <a:r>
              <a:rPr sz="8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12850" algn="l" rtl="0" eaLnBrk="0">
              <a:lnSpc>
                <a:spcPct val="123000"/>
              </a:lnSpc>
              <a:spcBef>
                <a:spcPts val="245"/>
              </a:spcBef>
              <a:tabLst>
                <a:tab pos="3447415" algn="l"/>
              </a:tabLst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</a:t>
            </a:r>
            <a:r>
              <a:rPr sz="800" u="sng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r>
              <a:rPr sz="8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33750" algn="l" rtl="0" eaLnBrk="0">
              <a:lnSpc>
                <a:spcPct val="116000"/>
              </a:lnSpc>
              <a:spcBef>
                <a:spcPts val="55"/>
              </a:spcBef>
              <a:tabLst>
                <a:tab pos="5854700" algn="l"/>
              </a:tabLst>
            </a:pPr>
            <a:r>
              <a:rPr sz="9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Heating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32" name="picture 1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578493" y="673127"/>
            <a:ext cx="1155681" cy="3416255"/>
          </a:xfrm>
          <a:prstGeom prst="rect">
            <a:avLst/>
          </a:prstGeom>
        </p:spPr>
      </p:pic>
      <p:sp>
        <p:nvSpPr>
          <p:cNvPr id="134" name="textbox 134"/>
          <p:cNvSpPr/>
          <p:nvPr/>
        </p:nvSpPr>
        <p:spPr>
          <a:xfrm>
            <a:off x="5451447" y="4350688"/>
            <a:ext cx="3043554" cy="8909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77950" algn="l" rtl="0" eaLnBrk="0">
              <a:lnSpc>
                <a:spcPct val="140000"/>
              </a:lnSpc>
              <a:tabLst>
                <a:tab pos="2444750" algn="l"/>
              </a:tabLst>
            </a:pPr>
            <a:r>
              <a:rPr sz="8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8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shiel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3000"/>
              </a:lnSpc>
              <a:spcBef>
                <a:spcPts val="0"/>
              </a:spcBef>
              <a:tabLst>
                <a:tab pos="1352550" algn="l"/>
              </a:tabLst>
            </a:pPr>
            <a:r>
              <a:rPr sz="8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 adjustmen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2460595" y="4411884"/>
            <a:ext cx="629919" cy="7112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5900" algn="l" rtl="0" eaLnBrk="0">
              <a:lnSpc>
                <a:spcPts val="116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8000"/>
              </a:lnSpc>
              <a:spcBef>
                <a:spcPts val="240"/>
              </a:spcBef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Temperature/t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baseline="5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 ustment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05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38" name="picture 1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602517" y="4861982"/>
            <a:ext cx="42558" cy="146117"/>
          </a:xfrm>
          <a:prstGeom prst="rect">
            <a:avLst/>
          </a:prstGeom>
        </p:spPr>
      </p:pic>
      <p:sp>
        <p:nvSpPr>
          <p:cNvPr id="140" name="textbox 140"/>
          <p:cNvSpPr/>
          <p:nvPr/>
        </p:nvSpPr>
        <p:spPr>
          <a:xfrm>
            <a:off x="2219341" y="293204"/>
            <a:ext cx="1791335" cy="2343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7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magnetic</a:t>
            </a:r>
            <a:r>
              <a:rPr sz="1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stirrer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6905625" y="2083465"/>
            <a:ext cx="1712595" cy="1263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tabLst>
                <a:tab pos="1016000" algn="l"/>
              </a:tabLst>
            </a:pPr>
            <a:r>
              <a:rPr sz="800" b="1" strike="sngStrike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800" b="1" kern="0" spc="-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  cl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amp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4" name="textbox 144"/>
          <p:cNvSpPr/>
          <p:nvPr/>
        </p:nvSpPr>
        <p:spPr>
          <a:xfrm>
            <a:off x="3914771" y="4607420"/>
            <a:ext cx="315595" cy="965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UCHENS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46" name="picture 1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33704" y="4540261"/>
            <a:ext cx="1009693" cy="6350"/>
          </a:xfrm>
          <a:prstGeom prst="rect">
            <a:avLst/>
          </a:prstGeom>
        </p:spPr>
      </p:pic>
      <p:pic>
        <p:nvPicPr>
          <p:cNvPr id="148" name="picture 1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152783" y="4864088"/>
            <a:ext cx="425470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0" name="table 150"/>
          <p:cNvGraphicFramePr>
            <a:graphicFrameLocks noGrp="1"/>
          </p:cNvGraphicFramePr>
          <p:nvPr/>
        </p:nvGraphicFramePr>
        <p:xfrm>
          <a:off x="3530587" y="371459"/>
          <a:ext cx="3575050" cy="4914900"/>
        </p:xfrm>
        <a:graphic>
          <a:graphicData uri="http://schemas.openxmlformats.org/drawingml/2006/table">
            <a:tbl>
              <a:tblPr/>
              <a:tblGrid>
                <a:gridCol w="571500"/>
                <a:gridCol w="3003550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m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ode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5570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 displa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screen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55700" algn="l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 mo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92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range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0810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50~1500rpm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55"/>
                        </a:lnSpc>
                        <a:spcBef>
                          <a:spcPts val="0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con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trol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740"/>
                        </a:lnSpc>
                        <a:spcBef>
                          <a:spcPts val="0"/>
                        </a:spcBef>
                      </a:pPr>
                      <a:r>
                        <a:rPr sz="900" kern="0" spc="0" baseline="-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uracy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 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Soil</a:t>
                      </a:r>
                      <a:r>
                        <a:rPr sz="6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2%(unloaded,15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00rpm)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Fonward and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rev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85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erse rotation functio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</a:t>
                      </a:r>
                      <a:r>
                        <a:rPr sz="900" kern="0" spc="-10" baseline="28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have</a:t>
                      </a:r>
                      <a:endParaRPr sz="900" baseline="28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92000"/>
                        </a:lnSpc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ime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08100" algn="l" rtl="0" eaLnBrk="0">
                        <a:lnSpc>
                          <a:spcPct val="104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1~99h59mi</a:t>
                      </a:r>
                      <a:r>
                        <a:rPr sz="60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 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735"/>
                        </a:lnSpc>
                        <a:spcBef>
                          <a:spcPts val="5"/>
                        </a:spcBef>
                      </a:pPr>
                      <a:r>
                        <a:rPr sz="900" kern="0" spc="-1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ange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RT~380℃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precision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03300" algn="l" rtl="0" eaLnBrk="0">
                        <a:lnSpc>
                          <a:spcPct val="93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Disk surface:≤100℃,±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3℃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mix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92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capacity   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20L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Workdisk materi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124000"/>
                        </a:lnSpc>
                        <a:spcBef>
                          <a:spcPts val="5"/>
                        </a:spcBef>
                      </a:pPr>
                      <a:r>
                        <a:rPr sz="900" kern="0" spc="0" baseline="-2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       </a:t>
                      </a:r>
                      <a:r>
                        <a:rPr sz="600" u="sng" kern="0" spc="-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sostatic pres</a:t>
                      </a:r>
                      <a:r>
                        <a:rPr sz="60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sure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graphite+Teflon anti-</a:t>
                      </a:r>
                      <a:r>
                        <a:rPr sz="60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corrosio</a:t>
                      </a:r>
                      <a:r>
                        <a:rPr sz="60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coating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25"/>
                        </a:lnSpc>
                        <a:spcBef>
                          <a:spcPts val="5"/>
                        </a:spcBef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 work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area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0" algn="l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170x170mm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50"/>
                        </a:lnSpc>
                        <a:spcBef>
                          <a:spcPts val="5"/>
                        </a:spcBef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Magnetic</a:t>
                      </a:r>
                      <a:r>
                        <a:rPr sz="5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specific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103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ations and</a:t>
                      </a:r>
                      <a:r>
                        <a:rPr sz="600" u="sng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dime</a:t>
                      </a:r>
                      <a:r>
                        <a:rPr sz="60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nsion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B-type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10*40mm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function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0" algn="l" rtl="0" eaLnBrk="0">
                        <a:lnSpc>
                          <a:spcPct val="92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6-segm</a:t>
                      </a:r>
                      <a:r>
                        <a:rPr sz="6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ent programming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,RS232</a:t>
                      </a:r>
                      <a:r>
                        <a:rPr sz="6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data</a:t>
                      </a:r>
                      <a:r>
                        <a:rPr sz="600" u="sng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rface,skip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detection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voltage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9050" algn="l" rtl="0" eaLnBrk="0">
                        <a:lnSpc>
                          <a:spcPct val="79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AC220V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50Hz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0" algn="l" rtl="0" eaLnBrk="0">
                        <a:lnSpc>
                          <a:spcPts val="43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2240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950W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2715" algn="l" rtl="0" eaLnBrk="0">
                        <a:lnSpc>
                          <a:spcPct val="92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3.2kg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2" name="textbox 152"/>
          <p:cNvSpPr/>
          <p:nvPr/>
        </p:nvSpPr>
        <p:spPr>
          <a:xfrm>
            <a:off x="3709113" y="197328"/>
            <a:ext cx="1769745" cy="88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00"/>
              </a:lnSpc>
            </a:pPr>
            <a:r>
              <a:rPr sz="4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mo</a:t>
            </a:r>
            <a:r>
              <a:rPr sz="4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⁰</a:t>
            </a:r>
            <a:r>
              <a:rPr sz="4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aI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                   LCS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-MSA-HD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3632201" y="5398327"/>
            <a:ext cx="329565" cy="88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0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Product</a:t>
            </a:r>
            <a:r>
              <a:rPr sz="4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size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6" name="textbox 156"/>
          <p:cNvSpPr/>
          <p:nvPr/>
        </p:nvSpPr>
        <p:spPr>
          <a:xfrm>
            <a:off x="5181582" y="5387069"/>
            <a:ext cx="327659" cy="73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290X188X9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0mm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picture 1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514841" y="2047868"/>
            <a:ext cx="2647941" cy="2114560"/>
          </a:xfrm>
          <a:prstGeom prst="rect">
            <a:avLst/>
          </a:prstGeom>
        </p:spPr>
      </p:pic>
      <p:sp>
        <p:nvSpPr>
          <p:cNvPr id="160" name="textbox 160"/>
          <p:cNvSpPr/>
          <p:nvPr/>
        </p:nvSpPr>
        <p:spPr>
          <a:xfrm>
            <a:off x="4533910" y="2646516"/>
            <a:ext cx="1236980" cy="143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Tempered glass worktable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915" algn="l" rtl="0" eaLnBrk="0">
              <a:lnSpc>
                <a:spcPts val="750"/>
              </a:lnSpc>
              <a:spcBef>
                <a:spcPts val="15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kev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cn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圈</a:t>
            </a:r>
            <a:endParaRPr sz="5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0365" algn="l" rtl="0" eaLnBrk="0">
              <a:lnSpc>
                <a:spcPct val="87000"/>
              </a:lnSpc>
              <a:spcBef>
                <a:spcPts val="150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Reduce  k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3000"/>
              </a:lnSpc>
              <a:spcBef>
                <a:spcPts val="5"/>
              </a:spcBef>
            </a:pPr>
            <a:r>
              <a:rPr sz="1300" i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Hri</a:t>
            </a:r>
            <a:r>
              <a:rPr sz="1300" i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800" kern="0" spc="10" baseline="20000" dirty="0">
                <a:solidFill>
                  <a:srgbClr val="357C6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LCHENS</a:t>
            </a:r>
            <a:endParaRPr sz="800" baseline="20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2" name="textbox 162"/>
          <p:cNvSpPr/>
          <p:nvPr/>
        </p:nvSpPr>
        <p:spPr>
          <a:xfrm>
            <a:off x="3525574" y="4251522"/>
            <a:ext cx="1600835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3-hour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portable    lithium    battery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64" name="picture 1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454399" y="3190882"/>
            <a:ext cx="984244" cy="1092201"/>
          </a:xfrm>
          <a:prstGeom prst="rect">
            <a:avLst/>
          </a:prstGeom>
        </p:spPr>
      </p:pic>
      <p:pic>
        <p:nvPicPr>
          <p:cNvPr id="166" name="picture 1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48068" y="1857371"/>
            <a:ext cx="977875" cy="1098544"/>
          </a:xfrm>
          <a:prstGeom prst="rect">
            <a:avLst/>
          </a:prstGeom>
        </p:spPr>
      </p:pic>
      <p:sp>
        <p:nvSpPr>
          <p:cNvPr id="168" name="textbox 168"/>
          <p:cNvSpPr/>
          <p:nvPr/>
        </p:nvSpPr>
        <p:spPr>
          <a:xfrm>
            <a:off x="6553196" y="2509409"/>
            <a:ext cx="599440" cy="16497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SNG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upinum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  <a:spcBef>
                <a:spcPts val="150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OLED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screen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58000"/>
              </a:lnSpc>
              <a:spcBef>
                <a:spcPts val="1250"/>
              </a:spcBef>
            </a:pP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B8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bton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9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interf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0" name="textbox 170"/>
          <p:cNvSpPr/>
          <p:nvPr/>
        </p:nvSpPr>
        <p:spPr>
          <a:xfrm>
            <a:off x="3473467" y="1278144"/>
            <a:ext cx="1333500" cy="4292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16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</a:t>
            </a:r>
            <a:r>
              <a:rPr sz="8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thin</a:t>
            </a:r>
            <a:r>
              <a:rPr sz="8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2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MST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2" name="textbox 172"/>
          <p:cNvSpPr/>
          <p:nvPr/>
        </p:nvSpPr>
        <p:spPr>
          <a:xfrm>
            <a:off x="3543296" y="2933893"/>
            <a:ext cx="877569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13mm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ultra-thin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ody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74" name="picture 1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429000" y="4385508"/>
            <a:ext cx="3784580" cy="6350"/>
          </a:xfrm>
          <a:prstGeom prst="rect">
            <a:avLst/>
          </a:prstGeom>
        </p:spPr>
      </p:pic>
      <p:sp>
        <p:nvSpPr>
          <p:cNvPr id="176" name="rect 176"/>
          <p:cNvSpPr/>
          <p:nvPr/>
        </p:nvSpPr>
        <p:spPr>
          <a:xfrm>
            <a:off x="3498867" y="1400160"/>
            <a:ext cx="50798" cy="101623"/>
          </a:xfrm>
          <a:prstGeom prst="rect">
            <a:avLst/>
          </a:prstGeom>
          <a:solidFill>
            <a:srgbClr val="88A45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8" name="table 178"/>
          <p:cNvGraphicFramePr>
            <a:graphicFrameLocks noGrp="1"/>
          </p:cNvGraphicFramePr>
          <p:nvPr/>
        </p:nvGraphicFramePr>
        <p:xfrm>
          <a:off x="3498863" y="584215"/>
          <a:ext cx="3644265" cy="4533265"/>
        </p:xfrm>
        <a:graphic>
          <a:graphicData uri="http://schemas.openxmlformats.org/drawingml/2006/table">
            <a:tbl>
              <a:tblPr/>
              <a:tblGrid>
                <a:gridCol w="815339"/>
                <a:gridCol w="2828925"/>
              </a:tblGrid>
              <a:tr h="2825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4325" algn="l" rtl="0" eaLnBrk="0">
                        <a:lnSpc>
                          <a:spcPts val="75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363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200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LCS-MST-1P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D4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0340" algn="l" rtl="0" eaLnBrk="0">
                        <a:lnSpc>
                          <a:spcPct val="93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m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ode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0" algn="l" rtl="0" eaLnBrk="0">
                        <a:lnSpc>
                          <a:spcPct val="93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OLED displ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ay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screen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9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mixing ca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93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city(H,O)L        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IL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鼎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C-type 07*20mm(used above 700rpm)+B-type 08*30(used belo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700rpr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0340" algn="l" rtl="0" eaLnBrk="0">
                        <a:lnSpc>
                          <a:spcPts val="75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 mode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015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Click+swipe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50"/>
                        </a:lnSpc>
                        <a:spcBef>
                          <a:spcPts val="5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 type/driving mode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Magnetic Coi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002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range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20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15~1500rpm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 range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Run:1~99min59s,0 normally open Forward and reverse:20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-99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secon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7490" algn="l" rtl="0" eaLnBrk="0">
                        <a:lnSpc>
                          <a:spcPts val="75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Work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disk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0" algn="l" rtl="0" eaLnBrk="0">
                        <a:lnSpc>
                          <a:spcPct val="93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Matarial:Tempered Size:Medi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um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Housing mater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ia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aluminum a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lloy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3840" algn="l" rtl="0" eaLnBrk="0">
                        <a:lnSpc>
                          <a:spcPct val="92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voltage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7200" algn="l" rtl="0" eaLnBrk="0">
                        <a:lnSpc>
                          <a:spcPct val="93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Input 110~240V,output 5V2A/lithium batt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ery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50/60HZ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4325" algn="l" rtl="0" eaLnBrk="0">
                        <a:lnSpc>
                          <a:spcPct val="92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96035" algn="l" rtl="0" eaLnBrk="0">
                        <a:lnSpc>
                          <a:spcPct val="92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0.35kg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90" algn="l" rtl="0" eaLnBrk="0">
                        <a:lnSpc>
                          <a:spcPct val="96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6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e(LXWXH)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81735" algn="l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169*109*13mm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6241</Words>
  <Application>WPS 演示</Application>
  <PresentationFormat/>
  <Paragraphs>664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Arial</vt:lpstr>
      <vt:lpstr>宋体</vt:lpstr>
      <vt:lpstr>Wingdings</vt:lpstr>
      <vt:lpstr>Arial</vt:lpstr>
      <vt:lpstr>SimHei</vt:lpstr>
      <vt:lpstr>Times New Roman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2025-04-24T09:19:30Z</dcterms:created>
  <dcterms:modified xsi:type="dcterms:W3CDTF">2025-04-24T09:19:30Z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2025-04-24T17:13:35Z</vt:filetime>
  </property>
  <property fmtid="{D5CDD505-2E9C-101B-9397-08002B2CF9AE}" pid="4" name="UsrData">
    <vt:lpwstr>680a00baf76c49001f2fa56cwl</vt:lpwstr>
  </property>
  <property fmtid="{D5CDD505-2E9C-101B-9397-08002B2CF9AE}" pid="5" name="ICV">
    <vt:lpwstr>D773CE725F394558962767FD8961A055_12</vt:lpwstr>
  </property>
  <property fmtid="{D5CDD505-2E9C-101B-9397-08002B2CF9AE}" pid="6" name="KSOProductBuildVer">
    <vt:lpwstr>2052-12.1.0.20784</vt:lpwstr>
  </property>
</Properties>
</file>