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5080000" cy="74422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3" Type="http://schemas.openxmlformats.org/officeDocument/2006/relationships/viewProps" Target="viewProps.xml"/><Relationship Id="rId22" Type="http://schemas.openxmlformats.org/officeDocument/2006/relationships/tableStyles" Target="tableStyles.xml"/><Relationship Id="rId21" Type="http://schemas.openxmlformats.org/officeDocument/2006/relationships/presProps" Target="presProps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700" y="1333500"/>
            <a:ext cx="2520950" cy="45148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3549650" y="1428750"/>
            <a:ext cx="927100" cy="4419600"/>
            <a:chOff x="0" y="0"/>
            <a:chExt cx="927100" cy="44196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927100" cy="4419600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-12700" y="-12700"/>
              <a:ext cx="952500" cy="4453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3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34950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3.7cm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0365" algn="l" rtl="0" eaLnBrk="0">
                <a:lnSpc>
                  <a:spcPts val="420"/>
                </a:lnSpc>
                <a:spcBef>
                  <a:spcPts val="181"/>
                </a:spcBef>
                <a:tabLst/>
              </a:pPr>
              <a:r>
                <a:rPr sz="600" kern="0" spc="-1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CT-2</a:t>
              </a:r>
              <a:endParaRPr sz="600" dirty="0">
                <a:latin typeface="Times New Roman"/>
                <a:ea typeface="Times New Roman"/>
                <a:cs typeface="Times New Roman"/>
              </a:endParaRPr>
            </a:p>
            <a:p>
              <a:pPr marL="381000" algn="l" rtl="0" eaLnBrk="0">
                <a:lnSpc>
                  <a:spcPts val="836"/>
                </a:lnSpc>
                <a:tabLst/>
              </a:pPr>
              <a:r>
                <a:rPr sz="6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meter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871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81000" algn="l" rtl="0" eaLnBrk="0">
                <a:lnSpc>
                  <a:spcPct val="92000"/>
                </a:lnSpc>
                <a:tabLst/>
              </a:pPr>
              <a:r>
                <a:rPr sz="300" kern="0" spc="20" dirty="0">
                  <a:solidFill>
                    <a:srgbClr val="206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MOLD</a:t>
              </a:r>
              <a:endParaRPr sz="3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209550" y="2632075"/>
          <a:ext cx="2266950" cy="1513839"/>
        </p:xfrm>
        <a:graphic>
          <a:graphicData uri="http://schemas.openxmlformats.org/drawingml/2006/table">
            <a:tbl>
              <a:tblPr/>
              <a:tblGrid>
                <a:gridCol w="911860"/>
                <a:gridCol w="727709"/>
                <a:gridCol w="627379"/>
              </a:tblGrid>
              <a:tr h="1513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32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CAL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0000"/>
                        </a:lnSpc>
                        <a:spcBef>
                          <a:spcPts val="12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calibration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key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" algn="l" rtl="0" eaLnBrk="0">
                        <a:lnSpc>
                          <a:spcPct val="86000"/>
                        </a:lnSpc>
                        <a:spcBef>
                          <a:spcPts val="58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Data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Hold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Key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ts val="1812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ON/OFF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key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8754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UCHEN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004" algn="l" rtl="0" eaLnBrk="0">
                        <a:lnSpc>
                          <a:spcPts val="1226"/>
                        </a:lnSpc>
                        <a:spcBef>
                          <a:spcPts val="279"/>
                        </a:spcBef>
                        <a:tabLst/>
                      </a:pP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004" algn="l" rtl="0" eaLnBrk="0">
                        <a:lnSpc>
                          <a:spcPct val="69000"/>
                        </a:lnSpc>
                        <a:spcBef>
                          <a:spcPts val="368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CT-2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004" algn="l" rtl="0" eaLnBrk="0">
                        <a:lnSpc>
                          <a:spcPts val="792"/>
                        </a:lnSpc>
                        <a:tabLst/>
                      </a:pPr>
                      <a:r>
                        <a:rPr sz="600" i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meter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1154" algn="l" rtl="0" eaLnBrk="0">
                        <a:lnSpc>
                          <a:spcPct val="92000"/>
                        </a:lnSpc>
                        <a:spcBef>
                          <a:spcPts val="849"/>
                        </a:spcBef>
                        <a:tabLst/>
                      </a:pPr>
                      <a:r>
                        <a:rPr sz="300" kern="0" spc="20" dirty="0">
                          <a:solidFill>
                            <a:srgbClr val="20703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CAL</a:t>
                      </a: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47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84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300" kern="0" spc="20" dirty="0">
                          <a:solidFill>
                            <a:srgbClr val="30703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MOLD</a:t>
                      </a: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67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0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Measured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ct val="81000"/>
                        </a:lnSpc>
                        <a:spcBef>
                          <a:spcPts val="186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9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50506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box 10"/>
          <p:cNvSpPr/>
          <p:nvPr/>
        </p:nvSpPr>
        <p:spPr>
          <a:xfrm>
            <a:off x="1308100" y="3139033"/>
            <a:ext cx="113029" cy="76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9"/>
              </a:lnSpc>
              <a:tabLst/>
            </a:pP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延站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247650" y="4601946"/>
            <a:ext cx="2296160" cy="1340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3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00200" indent="5714" algn="l" rtl="0" eaLnBrk="0">
              <a:lnSpc>
                <a:spcPct val="95000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fixing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74800" algn="l" rtl="0" eaLnBrk="0">
              <a:lnSpc>
                <a:spcPct val="87000"/>
              </a:lnSpc>
              <a:spcBef>
                <a:spcPts val="248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0000"/>
              </a:lnSpc>
              <a:spcBef>
                <a:spcPts val="1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4"/>
              </a:spcBef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black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247650" y="1431684"/>
            <a:ext cx="1985010" cy="761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4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1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1"/>
              </a:spcBef>
              <a:tabLst/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Battery</a:t>
            </a:r>
            <a:r>
              <a:rPr sz="5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compartment</a:t>
            </a:r>
            <a:r>
              <a:rPr sz="5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247650" y="5950864"/>
            <a:ext cx="4605654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2"/>
              </a:lnSpc>
              <a:tabLst/>
            </a:pPr>
            <a:r>
              <a:rPr sz="900" b="1" kern="0" spc="0" baseline="8903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</a:t>
            </a:r>
            <a:r>
              <a:rPr sz="1300" b="1" kern="0" spc="0" baseline="9549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*All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9549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9549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above</a:t>
            </a:r>
            <a:r>
              <a:rPr sz="800" b="1" kern="0" spc="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9549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800" b="1" kern="0" spc="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9549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800" b="1" kern="0" spc="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9549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measured</a:t>
            </a:r>
            <a:r>
              <a:rPr sz="800" b="1" kern="0" spc="7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9549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manually</a:t>
            </a:r>
            <a:endParaRPr sz="1300" baseline="9549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 rot="5400000">
            <a:off x="4530877" y="3519547"/>
            <a:ext cx="560069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114"/>
              </a:lnSpc>
              <a:spcBef>
                <a:spcPts val="1"/>
              </a:spcBef>
              <a:tabLst/>
            </a:pP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18.7c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1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600" y="1784350"/>
            <a:ext cx="4883150" cy="437515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511300" y="1339850"/>
            <a:ext cx="1149350" cy="349250"/>
            <a:chOff x="0" y="0"/>
            <a:chExt cx="1149350" cy="349250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49350" cy="349250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1174750" cy="403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73050" algn="l" rtl="0" eaLnBrk="0">
                <a:lnSpc>
                  <a:spcPct val="81000"/>
                </a:lnSpc>
                <a:spcBef>
                  <a:spcPts val="6"/>
                </a:spcBef>
                <a:tabLst/>
              </a:pPr>
              <a:r>
                <a:rPr sz="1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Real</a:t>
              </a:r>
              <a:r>
                <a:rPr sz="1000" b="1" kern="0" spc="1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shot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622425"/>
            <a:ext cx="5016500" cy="419735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1549383" y="2176721"/>
            <a:ext cx="2582545" cy="1845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7850" algn="l" rtl="0" eaLnBrk="0">
              <a:lnSpc>
                <a:spcPct val="81000"/>
              </a:lnSpc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Detailed</a:t>
            </a:r>
            <a:r>
              <a:rPr sz="1200" b="1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78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 p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rotective case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442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80464" algn="l" rtl="0" eaLnBrk="0">
              <a:lnSpc>
                <a:spcPts val="343"/>
              </a:lnSpc>
              <a:spcBef>
                <a:spcPts val="157"/>
              </a:spcBef>
              <a:tabLst/>
            </a:pPr>
            <a:r>
              <a:rPr sz="5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na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390650" algn="l" rtl="0" eaLnBrk="0">
              <a:lnSpc>
                <a:spcPct val="91000"/>
              </a:lnSpc>
              <a:spcBef>
                <a:spcPts val="16"/>
              </a:spcBef>
              <a:tabLst/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III1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marL="1174750" algn="l" rtl="0" eaLnBrk="0">
              <a:lnSpc>
                <a:spcPts val="253"/>
              </a:lnSpc>
              <a:spcBef>
                <a:spcPts val="161"/>
              </a:spcBef>
              <a:tabLst/>
            </a:pP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EA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再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填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相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注</a:t>
            </a:r>
            <a:endParaRPr sz="2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362200" algn="l" rtl="0" eaLnBrk="0">
              <a:lnSpc>
                <a:spcPct val="92000"/>
              </a:lnSpc>
              <a:spcBef>
                <a:spcPts val="66"/>
              </a:spcBef>
              <a:tabLst/>
            </a:pPr>
            <a:r>
              <a:rPr sz="200" kern="0" spc="20" dirty="0">
                <a:solidFill>
                  <a:srgbClr val="70687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CT-2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36220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200" kern="0" spc="10" dirty="0">
                <a:solidFill>
                  <a:srgbClr val="A08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ete</a:t>
            </a:r>
            <a:endParaRPr sz="2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558775" y="5313338"/>
            <a:ext cx="2922270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87"/>
              </a:lnSpc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Batteries(4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pieces)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7000"/>
              </a:lnSpc>
              <a:spcBef>
                <a:spcPts val="4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 certificate   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User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514608" y="4559410"/>
            <a:ext cx="1185544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1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Pen-type   conductivit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meter/TDS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29565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700" b="1" kern="0" spc="-20" dirty="0">
                <a:solidFill>
                  <a:srgbClr val="6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 manual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771664" y="4363778"/>
            <a:ext cx="613409" cy="347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8915" algn="l" rtl="0" eaLnBrk="0">
              <a:lnSpc>
                <a:spcPct val="76000"/>
              </a:lnSpc>
              <a:tabLst/>
            </a:pPr>
            <a:r>
              <a:rPr sz="900" i="1" kern="0" spc="0" dirty="0">
                <a:solidFill>
                  <a:srgbClr val="2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ucK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0000"/>
              </a:lnSpc>
              <a:spcBef>
                <a:spcPts val="79"/>
              </a:spcBef>
              <a:tabLst/>
            </a:pP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5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36"/>
              </a:spcBef>
              <a:tabLst/>
            </a:pP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certificate.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783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6514" algn="l" rtl="0" eaLnBrk="0">
              <a:lnSpc>
                <a:spcPct val="117000"/>
              </a:lnSpc>
              <a:tabLst/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本</a:t>
            </a:r>
            <a:r>
              <a:rPr sz="2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户</a:t>
            </a:r>
            <a:r>
              <a:rPr sz="2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严</a:t>
            </a:r>
            <a:r>
              <a:rPr sz="2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热</a:t>
            </a:r>
            <a:r>
              <a:rPr sz="2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给</a:t>
            </a:r>
            <a:r>
              <a:rPr sz="200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</a:t>
            </a:r>
            <a:r>
              <a:rPr sz="2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就</a:t>
            </a:r>
            <a:r>
              <a:rPr sz="2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原</a:t>
            </a:r>
            <a:r>
              <a:rPr sz="2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</a:t>
            </a:r>
            <a:r>
              <a:rPr sz="2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作</a:t>
            </a:r>
            <a:r>
              <a:rPr sz="200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曲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00" kern="0" spc="9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胜术要求，釉验治修，准平出厂</a:t>
            </a:r>
            <a:r>
              <a:rPr sz="200" kern="0" spc="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。</a:t>
            </a:r>
            <a:endParaRPr sz="200" dirty="0">
              <a:latin typeface="SimHei"/>
              <a:ea typeface="SimHei"/>
              <a:cs typeface="SimHei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89167" y="4702188"/>
            <a:ext cx="292060" cy="234925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1866877" y="5052582"/>
            <a:ext cx="215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ts val="253"/>
              </a:lnSpc>
              <a:tabLst/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力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附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西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190500" algn="l" rtl="0" eaLnBrk="0">
              <a:lnSpc>
                <a:spcPct val="91000"/>
              </a:lnSpc>
              <a:spcBef>
                <a:spcPts val="217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7"/>
              </a:lnSpc>
              <a:spcBef>
                <a:spcPts val="1"/>
              </a:spcBef>
              <a:tabLst/>
            </a:pP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</a:t>
            </a:r>
            <a:endParaRPr sz="200" dirty="0">
              <a:latin typeface="SimSun"/>
              <a:ea typeface="SimSun"/>
              <a:cs typeface="SimSun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793977" y="5078018"/>
            <a:ext cx="236854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3"/>
              </a:lnSpc>
              <a:tabLst/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上</a:t>
            </a:r>
            <a:r>
              <a:rPr sz="200" kern="0" spc="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0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力</a:t>
            </a:r>
            <a:r>
              <a:rPr sz="200" kern="0" spc="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照</a:t>
            </a:r>
            <a:endParaRPr sz="200" dirty="0">
              <a:latin typeface="SimHei"/>
              <a:ea typeface="SimHei"/>
              <a:cs typeface="SimHei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2075547" y="5052582"/>
            <a:ext cx="47625" cy="126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3"/>
              </a:lnSpc>
              <a:tabLst/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9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26034" algn="l" rtl="0" eaLnBrk="0">
              <a:lnSpc>
                <a:spcPts val="537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|</a:t>
            </a:r>
            <a:endParaRPr sz="2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rot="21600000">
            <a:off x="1936750" y="1282700"/>
            <a:ext cx="1066800" cy="4749800"/>
            <a:chOff x="0" y="0"/>
            <a:chExt cx="1066800" cy="4749800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066800" cy="4749800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1092200" cy="4833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304800" algn="l" rtl="0" eaLnBrk="0">
                <a:lnSpc>
                  <a:spcPct val="79000"/>
                </a:lnSpc>
                <a:spcBef>
                  <a:spcPts val="3"/>
                </a:spcBef>
                <a:tabLst/>
              </a:pPr>
              <a:r>
                <a:rPr sz="2600" kern="0" spc="-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l</a:t>
              </a:r>
              <a:endParaRPr sz="26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06400" algn="l" rtl="0" eaLnBrk="0">
                <a:lnSpc>
                  <a:spcPct val="82000"/>
                </a:lnSpc>
                <a:spcBef>
                  <a:spcPts val="153"/>
                </a:spcBef>
                <a:tabLst/>
              </a:pPr>
              <a:r>
                <a:rPr sz="500" kern="0" spc="20" dirty="0">
                  <a:solidFill>
                    <a:srgbClr val="40804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moM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50850" algn="l" rtl="0" eaLnBrk="0">
                <a:lnSpc>
                  <a:spcPct val="83000"/>
                </a:lnSpc>
                <a:spcBef>
                  <a:spcPts val="151"/>
                </a:spcBef>
                <a:tabLst/>
              </a:pPr>
              <a:r>
                <a:rPr sz="500" kern="0" spc="0" dirty="0">
                  <a:solidFill>
                    <a:srgbClr val="20603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IV</a:t>
              </a:r>
              <a:r>
                <a:rPr sz="500" kern="0" spc="50" dirty="0">
                  <a:solidFill>
                    <a:srgbClr val="20603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3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marL="381000" algn="l" rtl="0" eaLnBrk="0">
                <a:lnSpc>
                  <a:spcPct val="83000"/>
                </a:lnSpc>
                <a:spcBef>
                  <a:spcPts val="1102"/>
                </a:spcBef>
                <a:tabLst/>
              </a:pP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J01</a:t>
              </a:r>
              <a:r>
                <a:rPr sz="500" kern="0" spc="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eu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marL="400050" algn="l" rtl="0" eaLnBrk="0">
                <a:lnSpc>
                  <a:spcPct val="81000"/>
                </a:lnSpc>
                <a:spcBef>
                  <a:spcPts val="291"/>
                </a:spcBef>
                <a:tabLst/>
              </a:pPr>
              <a:r>
                <a:rPr sz="800" b="1" kern="0" spc="10" dirty="0">
                  <a:solidFill>
                    <a:srgbClr val="FFFFFF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Z-10</a:t>
              </a:r>
              <a:endParaRPr sz="800" dirty="0">
                <a:latin typeface="Times New Roman"/>
                <a:ea typeface="Times New Roman"/>
                <a:cs typeface="Times New Roman"/>
              </a:endParaRPr>
            </a:p>
            <a:p>
              <a:pPr marL="323215" algn="l" rtl="0" eaLnBrk="0">
                <a:lnSpc>
                  <a:spcPct val="77000"/>
                </a:lnSpc>
                <a:spcBef>
                  <a:spcPts val="423"/>
                </a:spcBef>
                <a:tabLst/>
              </a:pPr>
              <a:r>
                <a:rPr sz="15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h02</a:t>
              </a:r>
              <a:endParaRPr sz="1500" dirty="0">
                <a:latin typeface="Times New Roman"/>
                <a:ea typeface="Times New Roman"/>
                <a:cs typeface="Times New Roman"/>
              </a:endParaRPr>
            </a:p>
            <a:p>
              <a:pPr marL="272415" algn="l" rtl="0" eaLnBrk="0">
                <a:lnSpc>
                  <a:spcPct val="77000"/>
                </a:lnSpc>
                <a:spcBef>
                  <a:spcPts val="1585"/>
                </a:spcBef>
                <a:tabLst/>
              </a:pPr>
              <a:r>
                <a:rPr sz="15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LE2</a:t>
              </a:r>
              <a:endParaRPr sz="15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254000" algn="l" rtl="0" eaLnBrk="0">
                <a:lnSpc>
                  <a:spcPct val="81000"/>
                </a:lnSpc>
                <a:spcBef>
                  <a:spcPts val="4"/>
                </a:spcBef>
                <a:tabLst/>
              </a:pPr>
              <a:r>
                <a:rPr sz="1900" i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NDn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92083" y="3133719"/>
          <a:ext cx="4889499" cy="1911350"/>
        </p:xfrm>
        <a:graphic>
          <a:graphicData uri="http://schemas.openxmlformats.org/drawingml/2006/table">
            <a:tbl>
              <a:tblPr/>
              <a:tblGrid>
                <a:gridCol w="695325"/>
                <a:gridCol w="1041400"/>
                <a:gridCol w="1047750"/>
                <a:gridCol w="1047750"/>
                <a:gridCol w="1057275"/>
              </a:tblGrid>
              <a:tr h="161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8759" algn="l" rtl="0" eaLnBrk="0">
                        <a:lnSpc>
                          <a:spcPts val="85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06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CT-2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3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CT-20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31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TDS-1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065" algn="l" rtl="0" eaLnBrk="0">
                        <a:lnSpc>
                          <a:spcPts val="85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TDS-10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09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0~2000us/cm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0~20.00ms/cm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84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0~1000ppm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84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066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0~9999ppm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460" algn="l" rtl="0" eaLnBrk="0">
                        <a:lnSpc>
                          <a:spcPts val="85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20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0.01ms/cm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09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114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1ppm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0" algn="l" rtl="0" eaLnBrk="0">
                        <a:lnSpc>
                          <a:spcPts val="85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±2%FS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4400" algn="l" rtl="0" eaLnBrk="0">
                        <a:lnSpc>
                          <a:spcPts val="85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±2%FS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4310" algn="l" rtl="0" eaLnBrk="0">
                        <a:lnSpc>
                          <a:spcPct val="71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Aecuracy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0010" algn="l" rtl="0" eaLnBrk="0">
                        <a:lnSpc>
                          <a:spcPct val="7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352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Conductivity+Tem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perature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Dual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084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TDS+Temperat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Dual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5410" algn="l" rtl="0" eaLnBrk="0">
                        <a:lnSpc>
                          <a:spcPts val="872"/>
                        </a:lnSpc>
                        <a:spcBef>
                          <a:spcPts val="8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calibration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84us/cm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4315" algn="l" rtl="0" eaLnBrk="0">
                        <a:lnSpc>
                          <a:spcPts val="1240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1413us/cm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1413us/cm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2564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12.88ms/cm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40.38ppm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6065" algn="l" rtl="0" eaLnBrk="0">
                        <a:lnSpc>
                          <a:spcPct val="91000"/>
                        </a:lnSpc>
                        <a:spcBef>
                          <a:spcPts val="3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744.7ppm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241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744.7ppm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04165" algn="l" rtl="0" eaLnBrk="0">
                        <a:lnSpc>
                          <a:spcPts val="1237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7447ppm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709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359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7160" algn="l" rtl="0" eaLnBrk="0">
                        <a:lnSpc>
                          <a:spcPct val="7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0-60℃(32-1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40°F)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5260" algn="l" rtl="0" eaLnBrk="0">
                        <a:lnSpc>
                          <a:spcPct val="71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4310" algn="l" rtl="0" eaLnBrk="0">
                        <a:lnSpc>
                          <a:spcPts val="469"/>
                        </a:lnSpc>
                        <a:tabLst/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shutdown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73885" algn="l" rtl="0" eaLnBrk="0">
                        <a:lnSpc>
                          <a:spcPts val="861"/>
                        </a:lnSpc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minutes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304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9009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4769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1.5V</a:t>
                      </a:r>
                      <a:r>
                        <a:rPr sz="1000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Battery(LR44)X4</a:t>
                      </a:r>
                      <a:r>
                        <a:rPr sz="1000" kern="0" spc="15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780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785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φ40×185mm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359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0564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88g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444507" y="2603496"/>
          <a:ext cx="4184650" cy="361315"/>
        </p:xfrm>
        <a:graphic>
          <a:graphicData uri="http://schemas.openxmlformats.org/drawingml/2006/table">
            <a:tbl>
              <a:tblPr/>
              <a:tblGrid>
                <a:gridCol w="4184650"/>
              </a:tblGrid>
              <a:tr h="354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1803377" y="2851163"/>
            <a:ext cx="1460503" cy="203175"/>
            <a:chOff x="0" y="0"/>
            <a:chExt cx="1460503" cy="203175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460503" cy="203175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-12700" y="-12700"/>
              <a:ext cx="1486535" cy="266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374650" algn="l" rtl="0" eaLnBrk="0">
                <a:lnSpc>
                  <a:spcPct val="81000"/>
                </a:lnSpc>
                <a:spcBef>
                  <a:spcPts val="3"/>
                </a:spcBef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Parameter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6" name="textbox 56"/>
          <p:cNvSpPr/>
          <p:nvPr/>
        </p:nvSpPr>
        <p:spPr>
          <a:xfrm>
            <a:off x="1631955" y="2532448"/>
            <a:ext cx="1727835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2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Technical</a:t>
            </a:r>
            <a:r>
              <a:rPr sz="13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 rot="21600000">
            <a:off x="133334" y="2130445"/>
            <a:ext cx="2400294" cy="4013176"/>
            <a:chOff x="0" y="0"/>
            <a:chExt cx="2400294" cy="4013176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400294" cy="4013176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50808" y="271583"/>
              <a:ext cx="2340610" cy="3683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69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63500" algn="l" rtl="0" eaLnBrk="0">
                <a:lnSpc>
                  <a:spcPct val="96000"/>
                </a:lnSpc>
                <a:tabLst/>
              </a:pPr>
              <a:r>
                <a:rPr sz="5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Battery compartmen</a:t>
              </a:r>
              <a:r>
                <a:rPr sz="5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—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111250" algn="l" rtl="0" eaLnBrk="0">
                <a:lnSpc>
                  <a:spcPct val="81000"/>
                </a:lnSpc>
                <a:spcBef>
                  <a:spcPts val="282"/>
                </a:spcBef>
                <a:tabLst/>
              </a:pPr>
              <a:r>
                <a:rPr sz="900" i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uCHEN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784350" algn="l" rtl="0" eaLnBrk="0">
                <a:lnSpc>
                  <a:spcPct val="75000"/>
                </a:lnSpc>
                <a:spcBef>
                  <a:spcPts val="631"/>
                </a:spcBef>
                <a:tabLst/>
              </a:pPr>
              <a:r>
                <a:rPr sz="9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Measured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value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784350" algn="l" rtl="0" eaLnBrk="0">
                <a:lnSpc>
                  <a:spcPct val="89000"/>
                </a:lnSpc>
                <a:spcBef>
                  <a:spcPts val="250"/>
                </a:spcBef>
                <a:tabLst/>
              </a:pPr>
              <a:r>
                <a:rPr sz="6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r>
                <a:rPr sz="6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6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value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38250" algn="l" rtl="0" eaLnBrk="0">
                <a:lnSpc>
                  <a:spcPct val="81000"/>
                </a:lnSpc>
                <a:spcBef>
                  <a:spcPts val="667"/>
                </a:spcBef>
                <a:tabLst/>
              </a:pPr>
              <a:r>
                <a:rPr sz="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CT-2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285115" algn="l" rtl="0" eaLnBrk="0">
                <a:lnSpc>
                  <a:spcPct val="81000"/>
                </a:lnSpc>
                <a:spcBef>
                  <a:spcPts val="917"/>
                </a:spcBef>
                <a:tabLst/>
              </a:pPr>
              <a:r>
                <a:rPr sz="6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CAL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8000"/>
                </a:lnSpc>
                <a:spcBef>
                  <a:spcPts val="69"/>
                </a:spcBef>
                <a:tabLst/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calibration</a:t>
              </a:r>
              <a:r>
                <a:rPr sz="800" b="1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key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4765" algn="l" rtl="0" eaLnBrk="0">
                <a:lnSpc>
                  <a:spcPts val="145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Data</a:t>
              </a:r>
              <a:r>
                <a:rPr sz="800" b="1" kern="0" spc="1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Hold</a:t>
              </a:r>
              <a:r>
                <a:rPr sz="8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Key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32714" algn="l" rtl="0" eaLnBrk="0">
                <a:lnSpc>
                  <a:spcPct val="81000"/>
                </a:lnSpc>
                <a:spcBef>
                  <a:spcPts val="1335"/>
                </a:spcBef>
                <a:tabLst/>
              </a:pPr>
              <a:r>
                <a:rPr sz="6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ON/OFF</a:t>
              </a:r>
              <a:r>
                <a:rPr sz="6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</a:t>
              </a:r>
              <a:r>
                <a:rPr sz="6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key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657350" algn="l" rtl="0" eaLnBrk="0">
                <a:lnSpc>
                  <a:spcPts val="676"/>
                </a:lnSpc>
                <a:spcBef>
                  <a:spcPts val="272"/>
                </a:spcBef>
                <a:tabLst/>
              </a:pP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Electrode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663700" algn="l" rtl="0" eaLnBrk="0">
                <a:lnSpc>
                  <a:spcPts val="1287"/>
                </a:lnSpc>
                <a:tabLst/>
              </a:pP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fixing</a:t>
              </a:r>
              <a:r>
                <a:rPr sz="900" b="1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ring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625600" algn="l" rtl="0" eaLnBrk="0">
                <a:lnSpc>
                  <a:spcPct val="88000"/>
                </a:lnSpc>
                <a:spcBef>
                  <a:spcPts val="244"/>
                </a:spcBef>
                <a:tabLst/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Electrode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0000"/>
                </a:lnSpc>
                <a:spcBef>
                  <a:spcPts val="38"/>
                </a:spcBef>
                <a:tabLst/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protection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cap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3536929" y="1774791"/>
            <a:ext cx="895394" cy="4375177"/>
            <a:chOff x="0" y="0"/>
            <a:chExt cx="895394" cy="4375177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139738"/>
              <a:ext cx="895394" cy="4235438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921385" cy="4409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82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34950" algn="l" rtl="0" eaLnBrk="0">
                <a:lnSpc>
                  <a:spcPct val="83000"/>
                </a:lnSpc>
                <a:tabLst/>
              </a:pPr>
              <a:r>
                <a:rPr sz="13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3.7</a:t>
              </a: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cm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0350" algn="l" rtl="0" eaLnBrk="0">
                <a:lnSpc>
                  <a:spcPct val="81000"/>
                </a:lnSpc>
                <a:spcBef>
                  <a:spcPts val="184"/>
                </a:spcBef>
                <a:tabLst/>
              </a:pPr>
              <a:r>
                <a:rPr sz="6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UCHEN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87350" algn="l" rtl="0" eaLnBrk="0">
                <a:lnSpc>
                  <a:spcPts val="450"/>
                </a:lnSpc>
                <a:spcBef>
                  <a:spcPts val="184"/>
                </a:spcBef>
                <a:tabLst/>
              </a:pPr>
              <a:r>
                <a:rPr sz="6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CT-2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marL="368300" algn="l" rtl="0" eaLnBrk="0">
                <a:lnSpc>
                  <a:spcPts val="836"/>
                </a:lnSpc>
                <a:tabLst/>
              </a:pPr>
              <a:r>
                <a:rPr sz="6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meter</a:t>
              </a:r>
              <a:endParaRPr sz="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701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12750" algn="l" rtl="0" eaLnBrk="0">
                <a:lnSpc>
                  <a:spcPct val="82000"/>
                </a:lnSpc>
                <a:tabLst/>
              </a:pPr>
              <a:r>
                <a:rPr sz="300" kern="0" spc="-10" dirty="0">
                  <a:solidFill>
                    <a:srgbClr val="107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NOLD</a:t>
              </a:r>
              <a:endParaRPr sz="3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0828" y="1038233"/>
            <a:ext cx="1301781" cy="361955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333761" y="1038233"/>
            <a:ext cx="1301731" cy="361955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1771664" y="1280962"/>
            <a:ext cx="1566544" cy="271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31"/>
              </a:lnSpc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specific</a:t>
            </a: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279406" y="6176296"/>
            <a:ext cx="988694" cy="335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1000"/>
              </a:lnSpc>
              <a:tabLst/>
            </a:pPr>
            <a:r>
              <a:rPr sz="600" b="1" kern="0" spc="-3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</a:t>
            </a:r>
            <a:r>
              <a:rPr sz="600" b="1" kern="0" spc="9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3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Black</a:t>
            </a:r>
            <a:endParaRPr sz="600" dirty="0">
              <a:latin typeface="Arial"/>
              <a:ea typeface="Arial"/>
              <a:cs typeface="Arial"/>
            </a:endParaRPr>
          </a:p>
          <a:p>
            <a:pPr marL="69214" algn="l" rtl="0" eaLnBrk="0">
              <a:lnSpc>
                <a:spcPct val="93000"/>
              </a:lnSpc>
              <a:spcBef>
                <a:spcPts val="169"/>
              </a:spcBef>
              <a:tabLst/>
            </a:pPr>
            <a:r>
              <a:rPr sz="500" b="1" kern="0" spc="1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8"/>
              </a:lnSpc>
              <a:spcBef>
                <a:spcPts val="1"/>
              </a:spcBef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(The  picture  s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hows  CT-2)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2692393" y="6333744"/>
            <a:ext cx="212915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800" b="1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800" b="1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b="1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above</a:t>
            </a:r>
            <a:r>
              <a:rPr sz="800" b="1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800" b="1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800" b="1" kern="0" spc="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measured</a:t>
            </a:r>
            <a:r>
              <a:rPr sz="800" b="1" kern="0" spc="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manually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 rot="5400000">
            <a:off x="4512229" y="3846356"/>
            <a:ext cx="571500" cy="353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62"/>
              </a:lnSpc>
              <a:spcBef>
                <a:spcPts val="1"/>
              </a:spcBef>
              <a:tabLst/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8.7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10094" y="2016140"/>
            <a:ext cx="6350" cy="4114787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031979" y="1298576"/>
            <a:ext cx="1244643" cy="6350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1447799" y="3917925"/>
            <a:ext cx="97789" cy="62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00" kern="0" spc="-10" dirty="0">
                <a:solidFill>
                  <a:srgbClr val="2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</a:t>
            </a:r>
            <a:endParaRPr sz="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060450"/>
            <a:ext cx="5016500" cy="532130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720847" y="1658929"/>
            <a:ext cx="3308350" cy="1921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23850" algn="l" rtl="0" eaLnBrk="0">
              <a:lnSpc>
                <a:spcPct val="84000"/>
              </a:lnSpc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Characteristic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555114" indent="-1060450" algn="l" rtl="0" eaLnBrk="0">
              <a:lnSpc>
                <a:spcPct val="100000"/>
              </a:lnSpc>
              <a:spcBef>
                <a:spcPts val="1301"/>
              </a:spcBef>
              <a:tabLst/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High-efficiency</a:t>
            </a:r>
            <a:r>
              <a:rPr sz="1900" b="1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black ele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ctrode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870"/>
              </a:spcBef>
              <a:tabLst/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rode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replaceable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57200" algn="l" rtl="0" eaLnBrk="0">
              <a:lnSpc>
                <a:spcPct val="88000"/>
              </a:lnSpc>
              <a:spcBef>
                <a:spcPts val="189"/>
              </a:spcBef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surface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electroplating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treatment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increases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activity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surface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</a:t>
            </a:r>
            <a:endParaRPr sz="600" dirty="0">
              <a:latin typeface="Arial"/>
              <a:ea typeface="Arial"/>
              <a:cs typeface="Arial"/>
            </a:endParaRPr>
          </a:p>
          <a:p>
            <a:pPr marL="393700" algn="l" rtl="0" eaLnBrk="0">
              <a:lnSpc>
                <a:spcPct val="86000"/>
              </a:lnSpc>
              <a:spcBef>
                <a:spcPts val="730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High-sensitivity platinum black electrode,more accur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 measurement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996314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Electrodeis replac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eable,easier maintenance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349375"/>
            <a:ext cx="5016500" cy="474345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52388" y="1632624"/>
            <a:ext cx="3549015" cy="1077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03"/>
              </a:lnSpc>
              <a:tabLst/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Built-in</a:t>
            </a:r>
            <a:r>
              <a:rPr sz="1400" b="1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buo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yancy,fully</a:t>
            </a:r>
            <a:r>
              <a:rPr sz="14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waterproof</a:t>
            </a:r>
            <a:r>
              <a:rPr sz="14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10"/>
              </a:lnSpc>
              <a:spcBef>
                <a:spcPts val="1366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IP67 waterproof level,can be fully submerged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7000"/>
              </a:lnSpc>
              <a:spcBef>
                <a:spcPts val="15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underwater at 5 meters depth,built-in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buoyancy design,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 that after the co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nductivity meter falls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 the water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5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float</a:t>
            </a:r>
            <a:r>
              <a:rPr sz="5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5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5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rieved  quickly,no   need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worry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falling   into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109"/>
              </a:spcBef>
              <a:tabLst/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5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losi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 92"/>
          <p:cNvSpPr/>
          <p:nvPr/>
        </p:nvSpPr>
        <p:spPr>
          <a:xfrm>
            <a:off x="31750" y="1368425"/>
            <a:ext cx="5016500" cy="4705350"/>
          </a:xfrm>
          <a:prstGeom prst="rect">
            <a:avLst/>
          </a:prstGeom>
          <a:solidFill>
            <a:srgbClr val="EFF0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489070"/>
            <a:ext cx="2393974" cy="4584704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44802" y="3349612"/>
            <a:ext cx="1917707" cy="2666992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733539" y="1619529"/>
            <a:ext cx="3252470" cy="15379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53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94714" indent="-5714" algn="l" rtl="0" eaLnBrk="0">
              <a:lnSpc>
                <a:spcPct val="84000"/>
              </a:lnSpc>
              <a:tabLst/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tempera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ture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compensation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306"/>
              </a:spcBef>
              <a:tabLst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endParaRPr sz="1600" dirty="0">
              <a:latin typeface="Arial"/>
              <a:ea typeface="Arial"/>
              <a:cs typeface="Arial"/>
            </a:endParaRPr>
          </a:p>
          <a:p>
            <a:pPr marL="958850" indent="120014" algn="l" rtl="0" eaLnBrk="0">
              <a:lnSpc>
                <a:spcPct val="115000"/>
              </a:lnSpc>
              <a:spcBef>
                <a:spcPts val="1415"/>
              </a:spcBef>
              <a:tabLst>
                <a:tab pos="2209800" algn="l"/>
              </a:tabLst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automaticall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corrects detection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caused  by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temperature,tempe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rature  units  C/F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freely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174750" algn="l" rtl="0" eaLnBrk="0">
              <a:lnSpc>
                <a:spcPts val="1022"/>
              </a:lnSpc>
              <a:spcBef>
                <a:spcPts val="157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compensation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60°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241425"/>
            <a:ext cx="5016500" cy="495935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107942" y="1687293"/>
            <a:ext cx="2582545" cy="146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8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3000"/>
              </a:lnSpc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calibration,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1000"/>
              </a:lnSpc>
              <a:spcBef>
                <a:spcPts val="430"/>
              </a:spcBef>
              <a:tabLst/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buffer r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ecognition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2000"/>
              </a:lnSpc>
              <a:spcBef>
                <a:spcPts val="280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 the function of au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tomatically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4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identifying the standard buffer s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olution.It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5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 and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 to automatically calibrate the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2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with one</a:t>
            </a:r>
            <a:r>
              <a:rPr sz="9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key.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365250"/>
            <a:ext cx="5016500" cy="471170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120634" y="1660521"/>
            <a:ext cx="3078479" cy="782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2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RAM</a:t>
            </a:r>
            <a:r>
              <a:rPr sz="19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integrate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chipset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6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78000"/>
              </a:lnSpc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Dual-channel</a:t>
            </a:r>
            <a:r>
              <a:rPr sz="8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standard,RAM</a:t>
            </a:r>
            <a:r>
              <a:rPr sz="8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chipset,high</a:t>
            </a:r>
            <a:r>
              <a:rPr sz="8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computing</a:t>
            </a:r>
            <a:r>
              <a:rPr sz="8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eed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Capable of sensing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nanoamp-level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current,accurately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measuring conductivity values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 rot="16200000">
            <a:off x="2194255" y="3496426"/>
            <a:ext cx="686434" cy="169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5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900" kern="0" spc="0" dirty="0">
                <a:solidFill>
                  <a:srgbClr val="00A9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FnCT</a:t>
            </a:r>
            <a:r>
              <a:rPr sz="900" kern="0" spc="40" dirty="0">
                <a:solidFill>
                  <a:srgbClr val="00A9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-A_</a:t>
            </a:r>
            <a:r>
              <a:rPr sz="900" kern="0" spc="0" dirty="0">
                <a:solidFill>
                  <a:srgbClr val="00A9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Ur</a:t>
            </a:r>
            <a:r>
              <a:rPr sz="900" kern="0" spc="40" dirty="0">
                <a:solidFill>
                  <a:srgbClr val="00A9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.5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2241560" y="3711492"/>
            <a:ext cx="1092200" cy="255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3000"/>
              </a:lnSpc>
              <a:tabLst/>
            </a:pPr>
            <a:r>
              <a:rPr sz="1300" kern="0" spc="0" baseline="40067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rnC1-</a:t>
            </a:r>
            <a:r>
              <a:rPr sz="800" kern="0" spc="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</a:t>
            </a:r>
            <a:r>
              <a:rPr sz="2300" i="1" kern="0" spc="-10" baseline="-452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400" i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500" i="1" kern="0" spc="-470" baseline="-4167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强</a:t>
            </a:r>
            <a:r>
              <a:rPr sz="2500" i="1" kern="0" spc="-110" baseline="-4167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重</a:t>
            </a:r>
            <a:endParaRPr sz="2500" baseline="-4167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0"/>
            <a:ext cx="5016500" cy="7442200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1308089" y="885809"/>
            <a:ext cx="3703954" cy="1328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4"/>
              </a:lnSpc>
              <a:tabLst/>
            </a:pPr>
            <a:r>
              <a:rPr sz="2000" b="1" kern="0" spc="0" baseline="3365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CT-2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Conductivity</a:t>
            </a:r>
            <a:endParaRPr sz="1300" dirty="0">
              <a:latin typeface="Arial"/>
              <a:ea typeface="Arial"/>
              <a:cs typeface="Arial"/>
            </a:endParaRPr>
          </a:p>
          <a:p>
            <a:pPr marL="2336164" algn="l" rtl="0" eaLnBrk="0">
              <a:lnSpc>
                <a:spcPct val="81000"/>
              </a:lnSpc>
              <a:spcBef>
                <a:spcPts val="420"/>
              </a:spcBef>
              <a:tabLst/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r>
              <a:rPr sz="1300" b="1" kern="0" spc="3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</a:t>
            </a:r>
            <a:r>
              <a:rPr sz="13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3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Black</a:t>
            </a:r>
            <a:r>
              <a:rPr sz="13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397000" indent="152400" algn="l" rtl="0" eaLnBrk="0">
              <a:lnSpc>
                <a:spcPct val="95000"/>
              </a:lnSpc>
              <a:spcBef>
                <a:spcPts val="1341"/>
              </a:spcBef>
              <a:tabLst>
                <a:tab pos="1549400" algn="l"/>
              </a:tabLst>
            </a:pP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Sensitivity</a:t>
            </a:r>
            <a:r>
              <a:rPr sz="8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Black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Electrode,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 Accurate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Surface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lating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Treatment,Increases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Activity</a:t>
            </a:r>
            <a:r>
              <a:rPr sz="8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092200" algn="l" rtl="0" eaLnBrk="0">
              <a:lnSpc>
                <a:spcPct val="86000"/>
              </a:lnSpc>
              <a:spcBef>
                <a:spcPts val="5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TSMC</a:t>
            </a:r>
            <a:r>
              <a:rPr sz="8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 Can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Replaced,Easier Maintenance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50" y="762006"/>
            <a:ext cx="2368540" cy="1955810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133" y="5613428"/>
            <a:ext cx="2514621" cy="1828771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27005" y="3347785"/>
            <a:ext cx="2341245" cy="1184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2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83000"/>
              </a:lnSpc>
              <a:tabLst/>
            </a:pPr>
            <a:r>
              <a:rPr sz="2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926"/>
              </a:spcBef>
              <a:tabLst/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       Black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72000"/>
              </a:lnSpc>
              <a:spcBef>
                <a:spcPts val="247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sensitivity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platinum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black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endParaRPr sz="8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ts val="1052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  measurement,surface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ating</a:t>
            </a:r>
            <a:endParaRPr sz="8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85000"/>
              </a:lnSpc>
              <a:spcBef>
                <a:spcPts val="55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treatment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increased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activity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surface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replaceable electrode for easier ma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intenance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33775" y="3492475"/>
            <a:ext cx="1308102" cy="1536739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2476491" y="3197256"/>
            <a:ext cx="1143009" cy="1558904"/>
            <a:chOff x="0" y="0"/>
            <a:chExt cx="1143009" cy="1558904"/>
          </a:xfrm>
        </p:grpSpPr>
        <p:pic>
          <p:nvPicPr>
            <p:cNvPr id="124" name="picture 1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9062" y="9512"/>
              <a:ext cx="1123946" cy="1549391"/>
            </a:xfrm>
            <a:prstGeom prst="rect">
              <a:avLst/>
            </a:prstGeom>
          </p:spPr>
        </p:pic>
        <p:sp>
          <p:nvSpPr>
            <p:cNvPr id="126" name="textbox 126"/>
            <p:cNvSpPr/>
            <p:nvPr/>
          </p:nvSpPr>
          <p:spPr>
            <a:xfrm>
              <a:off x="-12700" y="-12700"/>
              <a:ext cx="1169035" cy="16224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69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1000"/>
                </a:lnSpc>
                <a:tabLst/>
              </a:pPr>
              <a:r>
                <a:rPr sz="13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TDS-1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8" name="textbox 128"/>
          <p:cNvSpPr/>
          <p:nvPr/>
        </p:nvSpPr>
        <p:spPr>
          <a:xfrm>
            <a:off x="3048012" y="5609281"/>
            <a:ext cx="1829435" cy="826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4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75664" algn="l" rtl="0" eaLnBrk="0">
              <a:lnSpc>
                <a:spcPct val="81000"/>
              </a:lnSpc>
              <a:tabLst/>
            </a:pP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13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endParaRPr sz="1300" dirty="0">
              <a:latin typeface="Arial"/>
              <a:ea typeface="Arial"/>
              <a:cs typeface="Arial"/>
            </a:endParaRPr>
          </a:p>
          <a:p>
            <a:pPr marL="819150" indent="-806450" algn="l" rtl="0" eaLnBrk="0">
              <a:lnSpc>
                <a:spcPct val="136000"/>
              </a:lnSpc>
              <a:spcBef>
                <a:spcPts val="935"/>
              </a:spcBef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Waterpr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oof Rubber Ring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IP67 Waterproof Level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97815" algn="l" rtl="0" eaLnBrk="0">
              <a:lnSpc>
                <a:spcPct val="88000"/>
              </a:lnSpc>
              <a:spcBef>
                <a:spcPts val="2"/>
              </a:spcBef>
              <a:tabLst/>
            </a:pP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6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Rings</a:t>
            </a:r>
            <a:r>
              <a:rPr sz="6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All</a:t>
            </a:r>
            <a:r>
              <a:rPr sz="6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</a:t>
            </a:r>
            <a:r>
              <a:rPr sz="6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1809747" y="450848"/>
            <a:ext cx="1466874" cy="196846"/>
            <a:chOff x="0" y="0"/>
            <a:chExt cx="1466874" cy="196846"/>
          </a:xfrm>
        </p:grpSpPr>
        <p:pic>
          <p:nvPicPr>
            <p:cNvPr id="130" name="picture 1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466874" cy="196846"/>
            </a:xfrm>
            <a:prstGeom prst="rect">
              <a:avLst/>
            </a:prstGeom>
          </p:spPr>
        </p:pic>
        <p:sp>
          <p:nvSpPr>
            <p:cNvPr id="132" name="textbox 132"/>
            <p:cNvSpPr/>
            <p:nvPr/>
          </p:nvSpPr>
          <p:spPr>
            <a:xfrm>
              <a:off x="-12700" y="-12700"/>
              <a:ext cx="1492885" cy="2571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ct val="86000"/>
                </a:lnSpc>
                <a:spcBef>
                  <a:spcPts val="3"/>
                </a:spcBef>
                <a:tabLst/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Product details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247650"/>
            <a:ext cx="5016500" cy="6946900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88879" y="590577"/>
            <a:ext cx="2950845" cy="1997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1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1000"/>
              </a:lnSpc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spcBef>
                <a:spcPts val="248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Temperature/conduct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ivity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dual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8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 wide-angle</a:t>
            </a:r>
            <a:r>
              <a:rPr sz="8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8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technol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ogy,intuitive</a:t>
            </a:r>
            <a:r>
              <a:rPr sz="8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</a:t>
            </a:r>
            <a:r>
              <a:rPr sz="8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readings.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2000"/>
              </a:lnSpc>
              <a:spcBef>
                <a:spcPts val="483"/>
              </a:spcBef>
              <a:tabLst/>
            </a:pP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 hold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1000"/>
              </a:lnSpc>
              <a:spcBef>
                <a:spcPts val="309"/>
              </a:spcBef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 the"HOLD"butto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 to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 the current data,the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"HOLD"symbol willappear on the screen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,press the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1000"/>
              </a:lnSpc>
              <a:spcBef>
                <a:spcPts val="6"/>
              </a:spcBef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"HOLD"button agai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 to unlock the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mode.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50" y="3073370"/>
            <a:ext cx="2463803" cy="1943117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25724" y="5403847"/>
            <a:ext cx="2622525" cy="1790702"/>
          </a:xfrm>
          <a:prstGeom prst="rect">
            <a:avLst/>
          </a:prstGeom>
        </p:spPr>
      </p:pic>
      <p:graphicFrame>
        <p:nvGraphicFramePr>
          <p:cNvPr id="142" name="table 142"/>
          <p:cNvGraphicFramePr>
            <a:graphicFrameLocks noGrp="1"/>
          </p:cNvGraphicFramePr>
          <p:nvPr/>
        </p:nvGraphicFramePr>
        <p:xfrm>
          <a:off x="57132" y="5773897"/>
          <a:ext cx="4991100" cy="636905"/>
        </p:xfrm>
        <a:graphic>
          <a:graphicData uri="http://schemas.openxmlformats.org/drawingml/2006/table">
            <a:tbl>
              <a:tblPr/>
              <a:tblGrid>
                <a:gridCol w="1807210"/>
                <a:gridCol w="3183889"/>
              </a:tblGrid>
              <a:tr h="1835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r>
                        <a:rPr sz="1000" b="1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supply</a:t>
                      </a:r>
                      <a:r>
                        <a:rPr sz="1000" b="1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battery,battery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714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4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compartment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Removable replace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ment</a:t>
                      </a:r>
                      <a:r>
                        <a:rPr sz="10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LR44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button battery extends</a:t>
                      </a:r>
                      <a:r>
                        <a:rPr sz="10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1254"/>
                        </a:lnSpc>
                        <a:tabLst/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device's li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fespan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44" name="picture 1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81374" y="888987"/>
            <a:ext cx="1441491" cy="1543045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2590808" y="3489099"/>
            <a:ext cx="2372360" cy="657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5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6000"/>
              </a:lnSpc>
              <a:tabLst/>
            </a:pP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r>
              <a:rPr sz="15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</a:t>
            </a:r>
            <a:r>
              <a:rPr sz="1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 cap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spcBef>
                <a:spcPts val="1406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Effectively</a:t>
            </a:r>
            <a:r>
              <a:rPr sz="700" b="1" kern="0" spc="13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protects</a:t>
            </a:r>
            <a:r>
              <a:rPr sz="700" b="1" kern="0" spc="1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platin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um</a:t>
            </a:r>
            <a:r>
              <a:rPr sz="700" b="1" kern="0" spc="13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black</a:t>
            </a:r>
            <a:r>
              <a:rPr sz="700" b="1" kern="0" spc="14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electrodes</a:t>
            </a:r>
            <a:r>
              <a:rPr sz="700" b="1" kern="0" spc="14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from</a:t>
            </a:r>
            <a:r>
              <a:rPr sz="700" b="1" kern="0" spc="14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damage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1399"/>
              </a:lnSpc>
              <a:tabLst/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Extends electro</a:t>
            </a:r>
            <a:r>
              <a:rPr sz="8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 service</a:t>
            </a:r>
            <a:r>
              <a:rPr sz="8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4025878" y="1842765"/>
            <a:ext cx="569594" cy="558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us/cm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066"/>
              </a:lnSpc>
              <a:spcBef>
                <a:spcPts val="35"/>
              </a:spcBef>
              <a:tabLst/>
            </a:pP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31.2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3746510" y="2070066"/>
            <a:ext cx="235584" cy="227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81000"/>
              </a:lnSpc>
              <a:spcBef>
                <a:spcPts val="3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ATC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4260851" y="801596"/>
            <a:ext cx="390525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955675"/>
            <a:ext cx="4762500" cy="5530850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>
            <a:off x="1041400" y="4006047"/>
            <a:ext cx="3099435" cy="2142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03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9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51914" algn="l" rtl="0" eaLnBrk="0">
              <a:lnSpc>
                <a:spcPct val="93000"/>
              </a:lnSpc>
              <a:spcBef>
                <a:spcPts val="248"/>
              </a:spcBef>
              <a:tabLst/>
            </a:pPr>
            <a:r>
              <a:rPr sz="700" b="1" kern="0" spc="0" baseline="37205" dirty="0">
                <a:solidFill>
                  <a:srgbClr val="2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</a:t>
            </a:r>
            <a:r>
              <a:rPr sz="400" b="1" kern="0" spc="0" dirty="0">
                <a:solidFill>
                  <a:srgbClr val="2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b="1" kern="0" spc="0" baseline="37205" dirty="0">
                <a:solidFill>
                  <a:srgbClr val="2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400" b="1" kern="0" spc="10" dirty="0">
                <a:solidFill>
                  <a:srgbClr val="2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</a:t>
            </a:r>
            <a:r>
              <a:rPr sz="400" b="1" kern="0" spc="0" dirty="0">
                <a:solidFill>
                  <a:srgbClr val="2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 LOGO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7000"/>
              </a:lnSpc>
              <a:spcBef>
                <a:spcPts val="157"/>
              </a:spcBef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Electrodes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22500" algn="l" rtl="0" eaLnBrk="0">
              <a:lnSpc>
                <a:spcPct val="82000"/>
              </a:lnSpc>
              <a:spcBef>
                <a:spcPts val="246"/>
              </a:spcBef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endParaRPr sz="800" dirty="0">
              <a:latin typeface="Arial"/>
              <a:ea typeface="Arial"/>
              <a:cs typeface="Arial"/>
            </a:endParaRPr>
          </a:p>
          <a:p>
            <a:pPr marL="2222500" algn="l" rtl="0" eaLnBrk="0">
              <a:lnSpc>
                <a:spcPct val="90000"/>
              </a:lnSpc>
              <a:spcBef>
                <a:spcPts val="1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protective shell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2501915" y="4563002"/>
            <a:ext cx="59689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2482853" y="4504563"/>
            <a:ext cx="67310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500" b="1" kern="0" spc="-20" dirty="0">
                <a:solidFill>
                  <a:srgbClr val="2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62" name="table 162"/>
          <p:cNvGraphicFramePr>
            <a:graphicFrameLocks noGrp="1"/>
          </p:cNvGraphicFramePr>
          <p:nvPr/>
        </p:nvGraphicFramePr>
        <p:xfrm>
          <a:off x="1054098" y="2772760"/>
          <a:ext cx="2941320" cy="1186179"/>
        </p:xfrm>
        <a:graphic>
          <a:graphicData uri="http://schemas.openxmlformats.org/drawingml/2006/table">
            <a:tbl>
              <a:tblPr/>
              <a:tblGrid>
                <a:gridCol w="891539"/>
                <a:gridCol w="2049780"/>
              </a:tblGrid>
              <a:tr h="445134">
                <a:tc>
                  <a:txBody>
                    <a:bodyPr/>
                    <a:lstStyle/>
                    <a:p>
                      <a:pPr marL="6286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Battery.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Cover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1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0525" algn="l" rtl="0" eaLnBrk="0">
                        <a:lnSpc>
                          <a:spcPts val="57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TDS&amp;EC</a:t>
                      </a:r>
                      <a:endParaRPr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80059" algn="l" rtl="0" eaLnBrk="0">
                        <a:lnSpc>
                          <a:spcPts val="485"/>
                        </a:lnSpc>
                        <a:tabLst/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eterihoidl</a:t>
                      </a: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Reading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display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1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96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45"/>
                        </a:lnSpc>
                        <a:tabLst/>
                      </a:pPr>
                      <a:r>
                        <a:rPr sz="1300" kern="0" spc="-40" baseline="1529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</a:t>
                      </a:r>
                      <a:r>
                        <a:rPr sz="1300" kern="0" spc="-30" baseline="1529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</a:t>
                      </a: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—°C/F disp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73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On/Off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2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4" name="textbox 164"/>
          <p:cNvSpPr/>
          <p:nvPr/>
        </p:nvSpPr>
        <p:spPr>
          <a:xfrm>
            <a:off x="1885934" y="1389770"/>
            <a:ext cx="2569210" cy="461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PRODUCT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FEA</a:t>
            </a: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TURES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marL="1821814" algn="l" rtl="0" eaLnBrk="0">
              <a:lnSpc>
                <a:spcPct val="77000"/>
              </a:lnSpc>
              <a:spcBef>
                <a:spcPts val="769"/>
              </a:spcBef>
              <a:tabLst/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VARIOUS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7000"/>
              </a:lnSpc>
              <a:spcBef>
                <a:spcPts val="168"/>
              </a:spcBef>
              <a:tabLst/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LABORATOR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IES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361934" y="1252959"/>
            <a:ext cx="1265555" cy="587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3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" indent="-25400" algn="l" rtl="0" eaLnBrk="0">
              <a:lnSpc>
                <a:spcPct val="84000"/>
              </a:lnSpc>
              <a:tabLst/>
            </a:pPr>
            <a:r>
              <a:rPr sz="2200" b="1" kern="0" spc="-70" dirty="0">
                <a:solidFill>
                  <a:srgbClr val="304048">
                    <a:alpha val="100000"/>
                  </a:srgbClr>
                </a:solidFill>
                <a:latin typeface="Arial"/>
                <a:ea typeface="Arial"/>
                <a:cs typeface="Arial"/>
              </a:rPr>
              <a:t>Analy</a:t>
            </a:r>
            <a:r>
              <a:rPr sz="22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tical</a:t>
            </a:r>
            <a:r>
              <a:rPr sz="22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diagram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3638534" y="1944712"/>
            <a:ext cx="728344" cy="20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8000"/>
              </a:lnSpc>
              <a:tabLst/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      BENCHES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 CLEAN</a:t>
            </a:r>
            <a:r>
              <a:rPr sz="5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BENCH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81100"/>
            <a:ext cx="5080000" cy="5080000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1517650" y="1628775"/>
            <a:ext cx="3195954" cy="268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5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361564" algn="l" rtl="0" eaLnBrk="0">
              <a:lnSpc>
                <a:spcPct val="81000"/>
              </a:lnSpc>
              <a:tabLst/>
            </a:pPr>
            <a:r>
              <a:rPr sz="2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CT-2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290"/>
              </a:spcBef>
              <a:tabLst/>
            </a:pPr>
            <a:r>
              <a:rPr sz="1900" b="1" kern="0" spc="-4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Pen-type Conductivity</a:t>
            </a:r>
            <a:r>
              <a:rPr sz="1900" b="1" kern="0" spc="17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4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</a:t>
            </a:r>
            <a:r>
              <a:rPr sz="1900" kern="0" spc="-4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74015" algn="l" rtl="0" eaLnBrk="0">
              <a:lnSpc>
                <a:spcPct val="82000"/>
              </a:lnSpc>
              <a:spcBef>
                <a:spcPts val="369"/>
              </a:spcBef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Range:0~2000us/cm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74650" algn="l" rtl="0" eaLnBrk="0">
              <a:lnSpc>
                <a:spcPts val="2850"/>
              </a:lnSpc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Resolution:1us/cm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74650" algn="l" rtl="0" eaLnBrk="0">
              <a:lnSpc>
                <a:spcPct val="84000"/>
              </a:lnSpc>
              <a:spcBef>
                <a:spcPts val="371"/>
              </a:spcBef>
              <a:tabLst/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:84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396364" algn="l" rtl="0" eaLnBrk="0">
              <a:lnSpc>
                <a:spcPct val="81000"/>
              </a:lnSpc>
              <a:spcBef>
                <a:spcPts val="813"/>
              </a:spcBef>
              <a:tabLst/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1413us/cm</a:t>
            </a:r>
            <a:endParaRPr sz="1900" dirty="0">
              <a:latin typeface="Arial"/>
              <a:ea typeface="Arial"/>
              <a:cs typeface="Arial"/>
            </a:endParaRPr>
          </a:p>
          <a:p>
            <a:pPr marL="374015" algn="l" rtl="0" eaLnBrk="0">
              <a:lnSpc>
                <a:spcPct val="84000"/>
              </a:lnSpc>
              <a:spcBef>
                <a:spcPts val="139"/>
              </a:spcBef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r>
              <a:rPr sz="1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Display:Conductivity +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92150" y="1873250"/>
            <a:ext cx="7366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81100"/>
            <a:ext cx="5080000" cy="508000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1879599" y="2990850"/>
            <a:ext cx="2834004" cy="1320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1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Resolution:0.01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ms/cm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377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calibration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:1413us/cm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041400" algn="l" rtl="0" eaLnBrk="0">
              <a:lnSpc>
                <a:spcPct val="83000"/>
              </a:lnSpc>
              <a:spcBef>
                <a:spcPts val="889"/>
              </a:spcBef>
              <a:tabLst/>
            </a:pP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12.88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ms</a:t>
            </a: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40"/>
              </a:spcBef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r>
              <a:rPr sz="1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Display:Conductivity +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889000" y="2095677"/>
            <a:ext cx="3766184" cy="838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7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1900" b="1" kern="0" spc="-3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Pen-type Condu</a:t>
            </a:r>
            <a:r>
              <a:rPr sz="1900" b="1" kern="0" spc="-4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ctivity</a:t>
            </a:r>
            <a:r>
              <a:rPr sz="1900" b="1" kern="0" spc="11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4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03300" algn="l" rtl="0" eaLnBrk="0">
              <a:lnSpc>
                <a:spcPct val="81000"/>
              </a:lnSpc>
              <a:spcBef>
                <a:spcPts val="400"/>
              </a:spcBef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range:0~20.00ms/cm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4"/>
              </a:spcBef>
              <a:tabLst/>
            </a:pP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3708399" y="1628775"/>
            <a:ext cx="892810" cy="335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5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CT-20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990600" y="3520440"/>
            <a:ext cx="257809" cy="619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2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3000"/>
              </a:lnSpc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CT-20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i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7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1000"/>
              </a:lnSpc>
              <a:spcBef>
                <a:spcPts val="723"/>
              </a:spcBef>
              <a:tabLst/>
            </a:pPr>
            <a:r>
              <a:rPr sz="400" kern="0" spc="-10" dirty="0">
                <a:solidFill>
                  <a:srgbClr val="2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82000"/>
              </a:lnSpc>
              <a:tabLst/>
            </a:pPr>
            <a:r>
              <a:rPr sz="400" kern="0" spc="-20" dirty="0">
                <a:solidFill>
                  <a:srgbClr val="2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4250" y="4197350"/>
            <a:ext cx="260350" cy="234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81100"/>
            <a:ext cx="5080000" cy="5080000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1854200" y="1631619"/>
            <a:ext cx="2726689" cy="2499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1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6350" algn="l" rtl="0" eaLnBrk="0">
              <a:lnSpc>
                <a:spcPct val="82000"/>
              </a:lnSpc>
              <a:tabLst/>
            </a:pP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TDS-1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226"/>
              </a:spcBef>
              <a:tabLst/>
            </a:pPr>
            <a:r>
              <a:rPr sz="2000" b="1" kern="0" spc="-1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Pen-style TDS</a:t>
            </a:r>
            <a:r>
              <a:rPr sz="2000" b="1" kern="0" spc="18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1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2000"/>
              </a:lnSpc>
              <a:spcBef>
                <a:spcPts val="339"/>
              </a:spcBef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:0~1000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2849"/>
              </a:lnSpc>
              <a:tabLst/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Resolution:1ppm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4000"/>
              </a:lnSpc>
              <a:spcBef>
                <a:spcPts val="340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cal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ibration:40.38ppm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060450" algn="l" rtl="0" eaLnBrk="0">
              <a:lnSpc>
                <a:spcPct val="83000"/>
              </a:lnSpc>
              <a:spcBef>
                <a:spcPts val="647"/>
              </a:spcBef>
              <a:tabLst/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744.7ppm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5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 display:TDS+temperature dual display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92" name="picture 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5150" y="1784350"/>
            <a:ext cx="882650" cy="4292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81100"/>
            <a:ext cx="5080000" cy="5080000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1854200" y="2115058"/>
            <a:ext cx="2726689" cy="2016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7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000" b="1" kern="0" spc="-2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Pen-style</a:t>
            </a:r>
            <a:r>
              <a:rPr sz="2000" b="1" kern="0" spc="13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2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</a:t>
            </a:r>
            <a:r>
              <a:rPr sz="2000" b="1" kern="0" spc="23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3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78000"/>
              </a:lnSpc>
              <a:spcBef>
                <a:spcPts val="332"/>
              </a:spcBef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  range:0~9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999ppm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2850"/>
              </a:lnSpc>
              <a:tabLst/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Resolution:1ppm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77000"/>
              </a:lnSpc>
              <a:spcBef>
                <a:spcPts val="340"/>
              </a:spcBef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cali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bration:744.7 ppm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066800" algn="l" rtl="0" eaLnBrk="0">
              <a:lnSpc>
                <a:spcPts val="2550"/>
              </a:lnSpc>
              <a:tabLst/>
            </a:pP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7447ppm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7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 di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splay:TDS+temperature dual display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4050" y="1816100"/>
            <a:ext cx="889000" cy="4260850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2978150" y="1618919"/>
            <a:ext cx="1155700" cy="348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1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TDS-10</a:t>
            </a:r>
            <a:endParaRPr sz="2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2450" y="1746250"/>
            <a:ext cx="3975100" cy="3949700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647713" y="2720398"/>
            <a:ext cx="1622425" cy="1461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quality tes</a:t>
            </a: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ting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79000"/>
              </a:lnSpc>
              <a:spcBef>
                <a:spcPts val="241"/>
              </a:spcBef>
              <a:tabLst/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TDS value and conduct</a:t>
            </a:r>
            <a:r>
              <a:rPr sz="8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ivity</a:t>
            </a:r>
            <a:endParaRPr sz="800" dirty="0">
              <a:latin typeface="Arial"/>
              <a:ea typeface="Arial"/>
              <a:cs typeface="Arial"/>
            </a:endParaRPr>
          </a:p>
          <a:p>
            <a:pPr marL="50165" algn="l" rtl="0" eaLnBrk="0">
              <a:lnSpc>
                <a:spcPct val="91000"/>
              </a:lnSpc>
              <a:spcBef>
                <a:spcPts val="9"/>
              </a:spcBef>
              <a:tabLst/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 dual switch</a:t>
            </a:r>
            <a:endParaRPr sz="800" dirty="0">
              <a:latin typeface="Arial"/>
              <a:ea typeface="Arial"/>
              <a:cs typeface="Arial"/>
            </a:endParaRPr>
          </a:p>
          <a:p>
            <a:pPr marL="329565" algn="l" rtl="0" eaLnBrk="0">
              <a:lnSpc>
                <a:spcPct val="84000"/>
              </a:lnSpc>
              <a:spcBef>
                <a:spcPts val="1278"/>
              </a:spcBef>
              <a:tabLst/>
            </a:pPr>
            <a:r>
              <a:rPr sz="600" b="1" kern="0" spc="0" dirty="0">
                <a:solidFill>
                  <a:srgbClr val="302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Platinum</a:t>
            </a:r>
            <a:r>
              <a:rPr sz="600" b="1" kern="0" spc="30" dirty="0">
                <a:solidFill>
                  <a:srgbClr val="302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600" b="1" kern="0" spc="0" dirty="0">
                <a:solidFill>
                  <a:srgbClr val="302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plated</a:t>
            </a:r>
            <a:r>
              <a:rPr sz="600" b="1" kern="0" spc="30" dirty="0">
                <a:solidFill>
                  <a:srgbClr val="302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600" b="1" kern="0" spc="0" dirty="0">
                <a:solidFill>
                  <a:srgbClr val="302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probe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1150" algn="l" rtl="0" eaLnBrk="0">
              <a:lnSpc>
                <a:spcPct val="81000"/>
              </a:lnSpc>
              <a:spcBef>
                <a:spcPts val="340"/>
              </a:spcBef>
              <a:tabLst/>
            </a:pPr>
            <a:r>
              <a:rPr sz="1100" b="1" kern="0" spc="-4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1100" b="1" kern="0" spc="10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91465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900" b="1" kern="0" spc="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display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3270246" y="2684645"/>
            <a:ext cx="504825" cy="718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ts val="811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三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</a:t>
            </a:r>
            <a:endParaRPr sz="600" dirty="0">
              <a:latin typeface="SimSun"/>
              <a:ea typeface="SimSun"/>
              <a:cs typeface="SimSun"/>
            </a:endParaRPr>
          </a:p>
          <a:p>
            <a:pPr marL="139700" algn="l" rtl="0" eaLnBrk="0">
              <a:lnSpc>
                <a:spcPts val="3128"/>
              </a:lnSpc>
              <a:spcBef>
                <a:spcPts val="510"/>
              </a:spcBef>
              <a:tabLst>
                <a:tab pos="269240" algn="l"/>
              </a:tabLst>
            </a:pPr>
            <a:r>
              <a:rPr sz="4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400" i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</a:t>
            </a:r>
            <a:r>
              <a:rPr sz="400" i="1" kern="0" spc="-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" i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</a:t>
            </a:r>
            <a:r>
              <a:rPr sz="3500" kern="0" spc="-20" baseline="110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</a:t>
            </a:r>
            <a:endParaRPr sz="3500" baseline="1108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3450357" y="3184407"/>
            <a:ext cx="103504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7000"/>
              </a:lnSpc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</a:t>
            </a:r>
            <a:endParaRPr sz="1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3561605" y="3095747"/>
            <a:ext cx="87630" cy="135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63"/>
              </a:lnSpc>
              <a:tabLst/>
            </a:pPr>
            <a:r>
              <a:rPr sz="700" i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/c</a:t>
            </a:r>
            <a:endParaRPr sz="7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82946" y="2865197"/>
            <a:ext cx="257049" cy="455836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3530615" y="2328441"/>
            <a:ext cx="474344" cy="16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9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TDS&amp;EC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marL="38100" algn="l" rtl="0" eaLnBrk="0">
              <a:lnSpc>
                <a:spcPct val="78000"/>
              </a:lnSpc>
              <a:spcBef>
                <a:spcPts val="3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mferihold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2025-06-26T18:08:06Z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2025-06-26T18:08:09</vt:filetime>
  </property>
  <property fmtid="{D5CDD505-2E9C-101B-9397-08002B2CF9AE}" pid="4" name="UsrData">
    <vt:lpwstr>685d1c03697063001fa2d6b9wl</vt:lpwstr>
  </property>
</Properties>
</file>