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5080000" cy="6978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5" Type="http://schemas.openxmlformats.org/officeDocument/2006/relationships/tableStyles" Target="tableStyles.xml"/><Relationship Id="rId14" Type="http://schemas.openxmlformats.org/officeDocument/2006/relationships/presProps" Target="presProps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3250" y="2346325"/>
            <a:ext cx="1905000" cy="30670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21000" y="4060825"/>
            <a:ext cx="812800" cy="48895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2770084" y="3750564"/>
            <a:ext cx="534034" cy="166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06"/>
              </a:lnSpc>
              <a:tabLst/>
            </a:pPr>
            <a:r>
              <a:rPr sz="900" i="1" kern="0" spc="-10" dirty="0">
                <a:solidFill>
                  <a:srgbClr val="30609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盛</a:t>
            </a:r>
            <a:r>
              <a:rPr sz="900" b="1" i="1" kern="0" spc="0" dirty="0">
                <a:solidFill>
                  <a:srgbClr val="306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DPTOP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949325"/>
            <a:ext cx="5080000" cy="50800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21000" y="4657725"/>
            <a:ext cx="990600" cy="32385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2749550" y="5215235"/>
            <a:ext cx="785494" cy="173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06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8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310515" algn="l" rtl="0" eaLnBrk="0">
              <a:lnSpc>
                <a:spcPts val="521"/>
              </a:lnSpc>
              <a:spcBef>
                <a:spcPts val="2"/>
              </a:spcBef>
              <a:tabLst/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4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        </a:t>
            </a: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巷</a:t>
            </a:r>
            <a:endParaRPr sz="4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949325"/>
            <a:ext cx="5080000" cy="5080000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231900" y="2646076"/>
            <a:ext cx="2136775" cy="3076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7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76400" algn="l" rtl="0" eaLnBrk="0">
              <a:lnSpc>
                <a:spcPct val="85000"/>
              </a:lnSpc>
              <a:tabLst/>
            </a:pPr>
            <a:r>
              <a:rPr sz="300" b="1" i="1" kern="0" spc="30" dirty="0">
                <a:solidFill>
                  <a:srgbClr val="2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DPToP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038350" algn="l" rtl="0" eaLnBrk="0">
              <a:lnSpc>
                <a:spcPts val="235"/>
              </a:lnSpc>
              <a:spcBef>
                <a:spcPts val="99"/>
              </a:spcBef>
              <a:tabLst/>
            </a:pPr>
            <a:r>
              <a:rPr sz="3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77000"/>
              </a:lnSpc>
              <a:spcBef>
                <a:spcPts val="390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754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spcBef>
                <a:spcPts val="1"/>
              </a:spcBef>
              <a:tabLst/>
            </a:pPr>
            <a:r>
              <a:rPr sz="700" kern="0" spc="-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</a:t>
            </a:r>
            <a:r>
              <a:rPr sz="700" kern="0" spc="-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石早文远或</a:t>
            </a:r>
            <a:r>
              <a:rPr sz="700" kern="0" spc="-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</a:t>
            </a:r>
            <a:r>
              <a:rPr sz="500" kern="0" spc="0" baseline="10417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ow</a:t>
            </a:r>
            <a:r>
              <a:rPr sz="500" kern="0" spc="20" baseline="10417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-324A</a:t>
            </a:r>
            <a:endParaRPr sz="500" baseline="10417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949325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266716" y="2292352"/>
          <a:ext cx="4533900" cy="2387600"/>
        </p:xfrm>
        <a:graphic>
          <a:graphicData uri="http://schemas.openxmlformats.org/drawingml/2006/table">
            <a:tbl>
              <a:tblPr/>
              <a:tblGrid>
                <a:gridCol w="4533900"/>
              </a:tblGrid>
              <a:tr h="755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8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Features: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1144"/>
                        </a:lnSpc>
                        <a:spcBef>
                          <a:spcPts val="506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(1).The monochromator is a C-T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type</a:t>
                      </a:r>
                      <a:r>
                        <a:rPr sz="8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monochromator with a1200-line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83000"/>
                        </a:lnSpc>
                        <a:spcBef>
                          <a:spcPts val="127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holographic </a:t>
                      </a: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grating.(2).It automatically switches at 340nm(752),and the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83000"/>
                        </a:lnSpc>
                        <a:spcBef>
                          <a:spcPts val="103"/>
                        </a:spcBef>
                        <a:tabLst/>
                      </a:pPr>
                      <a:r>
                        <a:rPr sz="8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switching wavelength ca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 be set(754\756</a:t>
                      </a:r>
                      <a:r>
                        <a:rPr sz="8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PC).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C4FAC"/>
                    </a:solidFill>
                  </a:tcPr>
                </a:tc>
              </a:tr>
              <a:tr h="1631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8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800" kern="0" spc="-20" dirty="0">
                          <a:solidFill>
                            <a:srgbClr val="20205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Function: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613"/>
                        </a:lnSpc>
                        <a:spcBef>
                          <a:spcPts val="356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30306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1).Automatic       wavelength,quick       and        accurate       w</a:t>
                      </a:r>
                      <a:r>
                        <a:rPr sz="400" kern="0" spc="10" dirty="0">
                          <a:solidFill>
                            <a:srgbClr val="30306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avelength       setting        and</a:t>
                      </a: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613"/>
                        </a:lnSpc>
                        <a:spcBef>
                          <a:spcPts val="326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conversio</a:t>
                      </a:r>
                      <a:r>
                        <a:rPr sz="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ct val="10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(2).4.3-inch  color  touch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screen  with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clear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display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easy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operation(3).Direct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reading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  concentration,setting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of  concentration   factor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concentration,with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1045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direct  reading  fun</a:t>
                      </a:r>
                      <a:r>
                        <a:rPr sz="80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ction,can</a:t>
                      </a:r>
                      <a:r>
                        <a:rPr sz="800" kern="0" spc="2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save</a:t>
                      </a:r>
                      <a:r>
                        <a:rPr sz="800" kern="0" spc="2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  <a:r>
                        <a:rPr sz="800" kern="0" spc="3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80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records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9565" algn="l" rtl="0" eaLnBrk="0">
                        <a:lnSpc>
                          <a:spcPts val="1090"/>
                        </a:lnSpc>
                        <a:spcBef>
                          <a:spcPts val="360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Test records(can save 50 curve param</a:t>
                      </a:r>
                      <a:r>
                        <a:rPr sz="80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eters</a:t>
                      </a:r>
                      <a:r>
                        <a:rPr sz="800" kern="0" spc="3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754/756PC/7230G/723PC)</a:t>
                      </a: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1070"/>
                        </a:lnSpc>
                        <a:spcBef>
                          <a:spcPts val="510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(4).</a:t>
                      </a:r>
                      <a:r>
                        <a:rPr sz="700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USB</a:t>
                      </a:r>
                      <a:r>
                        <a:rPr sz="700" kern="0" spc="3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data</a:t>
                      </a:r>
                      <a:r>
                        <a:rPr sz="700" kern="0" spc="8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interface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4" algn="l" rtl="0" eaLnBrk="0">
                        <a:lnSpc>
                          <a:spcPts val="1336"/>
                        </a:lnSpc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(5).UV-Solution workstation software,equipped with various testing and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spcBef>
                          <a:spcPts val="6"/>
                        </a:spcBef>
                        <a:tabLst>
                          <a:tab pos="126364" algn="l"/>
                          <a:tab pos="4533900" algn="l"/>
                        </a:tabLst>
                      </a:pPr>
                      <a:r>
                        <a:rPr sz="10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r>
                        <a:rPr sz="1000" u="sng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scanning functions(723PC/</a:t>
                      </a:r>
                      <a:r>
                        <a:rPr sz="1000" u="sng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756PC)</a:t>
                      </a:r>
                      <a:r>
                        <a:rPr sz="10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2" name="textbox 22"/>
          <p:cNvSpPr/>
          <p:nvPr/>
        </p:nvSpPr>
        <p:spPr>
          <a:xfrm>
            <a:off x="990584" y="1454143"/>
            <a:ext cx="3103245" cy="39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13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800" b="1" kern="0" spc="-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800" b="1" kern="0" spc="10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800" b="1" kern="0" spc="11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Features/Func</a:t>
            </a:r>
            <a:r>
              <a:rPr sz="1800" b="1" kern="0" spc="-6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tions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800100" algn="l" rtl="0" eaLnBrk="0">
              <a:lnSpc>
                <a:spcPct val="81000"/>
              </a:lnSpc>
              <a:spcBef>
                <a:spcPts val="3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   H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   R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   C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   E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R   I   S   T   1   C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2025665" y="5342708"/>
            <a:ext cx="1176655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81558" y="2292352"/>
            <a:ext cx="6350" cy="23812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8"/>
          <p:cNvGraphicFramePr>
            <a:graphicFrameLocks noGrp="1"/>
          </p:cNvGraphicFramePr>
          <p:nvPr/>
        </p:nvGraphicFramePr>
        <p:xfrm>
          <a:off x="247665" y="57183"/>
          <a:ext cx="4554854" cy="6584315"/>
        </p:xfrm>
        <a:graphic>
          <a:graphicData uri="http://schemas.openxmlformats.org/drawingml/2006/table">
            <a:tbl>
              <a:tblPr/>
              <a:tblGrid>
                <a:gridCol w="1352550"/>
                <a:gridCol w="1073150"/>
                <a:gridCol w="527050"/>
                <a:gridCol w="514350"/>
                <a:gridCol w="1087755"/>
              </a:tblGrid>
              <a:tr h="238125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6075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Technical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parameters(UV</a:t>
                      </a:r>
                      <a:r>
                        <a:rPr sz="1200" kern="0" spc="2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1200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752/754/756PC)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E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E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E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E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EA9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816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100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752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830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754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3854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756PC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Monochromat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2465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CT-type monochromator,1200 lines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736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Monitor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421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1064" indent="-30480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millimeter diffraction grating,4.3-in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(480×272)color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touchscreen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Spectral ban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dwdth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100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4nm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830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4nm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165" algn="l" rtl="0" eaLnBrk="0">
                        <a:lnSpc>
                          <a:spcPts val="130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876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 ran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200~1000nm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190~1000nm(step inter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0.1nm)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4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256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scanning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58165" algn="l" rtl="0" eaLnBrk="0">
                        <a:lnSpc>
                          <a:spcPct val="93000"/>
                        </a:lnSpc>
                        <a:spcBef>
                          <a:spcPts val="1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ts val="121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200~3000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8165" indent="-30480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 movi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 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114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8000nm/min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403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allowab</a:t>
                      </a:r>
                      <a:r>
                        <a:rPr sz="800" kern="0" spc="-10" dirty="0">
                          <a:solidFill>
                            <a:srgbClr val="403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78765" algn="l" rtl="0" eaLnBrk="0">
                        <a:lnSpc>
                          <a:spcPct val="7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±2.0nm(au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tomatic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calibration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8831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upon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startup)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027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6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±1.0nm(au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tomatic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calibration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762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upon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startup)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 repeatability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2465" algn="l" rtl="0" eaLnBrk="0">
                        <a:lnSpc>
                          <a:spcPts val="99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1.0nm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9765" algn="l" rtl="0" eaLnBrk="0">
                        <a:lnSpc>
                          <a:spcPts val="99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0.5nm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95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T:0~200.0%T,A:-0.301~3.000Abs,C:-9999~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9999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929" indent="-163829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allowa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ble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 of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transmitta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nce ratio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0" algn="l" rtl="0" eaLnBrk="0">
                        <a:lnSpc>
                          <a:spcPts val="97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±0.5%T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4965" indent="-126364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Transmission 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atio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9864" algn="l" rtl="0" eaLnBrk="0">
                        <a:lnSpc>
                          <a:spcPts val="99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0.2%T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576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Stray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≤0.5%T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3365" algn="l" rtl="0" eaLnBrk="0">
                        <a:lnSpc>
                          <a:spcPct val="10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≤0.3%T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77"/>
                        </a:lnSpc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≤0.15%T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indent="-304800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>
                          <a:tab pos="247015" algn="l"/>
                        </a:tabLst>
                      </a:pPr>
                      <a:r>
                        <a:rPr sz="8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800" kern="0" spc="-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100%line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noise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0.5%T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956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0.5%T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ts val="121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0%line noise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04800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0.2%T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956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0.2%T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31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0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Baseline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linearity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ts val="127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±0.004A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9565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Baseline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drift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214" algn="l" rtl="0" eaLnBrk="0">
                        <a:lnSpc>
                          <a:spcPts val="1214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±0.002A/h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9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Baseline dark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noise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9565" algn="l" rtl="0" eaLnBrk="0">
                        <a:lnSpc>
                          <a:spcPts val="127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±0.3T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164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UV-Solution softwa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530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196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8600" algn="l" rtl="0" eaLnBrk="0">
                        <a:lnSpc>
                          <a:spcPts val="129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Available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9565" algn="l" rtl="0" eaLnBrk="0">
                        <a:lnSpc>
                          <a:spcPts val="99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0664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USB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7650" algn="l" rtl="0" eaLnBrk="0">
                        <a:lnSpc>
                          <a:spcPts val="121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220V±10%50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90w/110V±1060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90W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24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10.5Kg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146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10.5Kg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10.5Kg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 g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ross 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14.5Kg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146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14.5Kg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15.0Kg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165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18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264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470x380×2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Package Dimensi</a:t>
                      </a:r>
                      <a:r>
                        <a:rPr sz="800" kern="0" spc="-10" dirty="0">
                          <a:solidFill>
                            <a:srgbClr val="502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264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650×539x370mm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30"/>
          <p:cNvGraphicFramePr>
            <a:graphicFrameLocks noGrp="1"/>
          </p:cNvGraphicFramePr>
          <p:nvPr/>
        </p:nvGraphicFramePr>
        <p:xfrm>
          <a:off x="269875" y="212697"/>
          <a:ext cx="4502150" cy="6591300"/>
        </p:xfrm>
        <a:graphic>
          <a:graphicData uri="http://schemas.openxmlformats.org/drawingml/2006/table">
            <a:tbl>
              <a:tblPr/>
              <a:tblGrid>
                <a:gridCol w="1336675"/>
                <a:gridCol w="1593850"/>
                <a:gridCol w="1571625"/>
              </a:tblGrid>
              <a:tr h="2444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Technical</a:t>
                      </a:r>
                      <a:r>
                        <a:rPr sz="12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Parameters(Visible</a:t>
                      </a:r>
                      <a:r>
                        <a:rPr sz="12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12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7230G/723PC)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E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E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EA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0225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420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7230G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150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723PC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690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Monochromator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5492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516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monochromator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,1200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22350" algn="l" rtl="0" eaLnBrk="0">
                        <a:lnSpc>
                          <a:spcPts val="981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holographic grating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942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Monitor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4365" algn="l" rtl="0" eaLnBrk="0">
                        <a:lnSpc>
                          <a:spcPts val="9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4.3-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(480x272)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color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touch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7975" algn="l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Spectral bandwidth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4055" algn="l" rtl="0" eaLnBrk="0">
                        <a:lnSpc>
                          <a:spcPts val="138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4nm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81355" algn="l" rtl="0" eaLnBrk="0">
                        <a:lnSpc>
                          <a:spcPts val="138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2nm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749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 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31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325~1100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step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interval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4040" indent="-336550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scanning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146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200~3000nm/min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0225" indent="-228600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shifting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speed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8100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7490" indent="-31115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allowable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 error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100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±1.0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calibration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upon</a:t>
                      </a:r>
                      <a:r>
                        <a:rPr sz="8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startup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87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13690" algn="l" rtl="0" eaLnBrk="0">
                        <a:lnSpc>
                          <a:spcPct val="90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0" algn="l" rtl="0" eaLnBrk="0">
                        <a:lnSpc>
                          <a:spcPts val="1044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35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3865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T:0~200.0%T,A:-0.301~3.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Abs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,C:-9999~9999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5575" indent="50800" algn="l" rtl="0" eaLnBrk="0">
                        <a:lnSpc>
                          <a:spcPct val="8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 allowable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transmittance error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90650" algn="l" rtl="0" eaLnBrk="0">
                        <a:lnSpc>
                          <a:spcPts val="10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±0.5%T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054" indent="-132714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Transmission ratio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41450" algn="l" rtl="0" eaLnBrk="0">
                        <a:lnSpc>
                          <a:spcPts val="104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0.2%T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0840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Stray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17600" algn="l" rtl="0" eaLnBrk="0">
                        <a:lnSpc>
                          <a:spcPts val="9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≤0.3%T(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</a:t>
                      </a:r>
                      <a:r>
                        <a:rPr sz="800" kern="0" spc="4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3525" indent="-57150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100%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noise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2300" algn="l" rtl="0" eaLnBrk="0">
                        <a:lnSpc>
                          <a:spcPts val="136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0.5%T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5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15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240" indent="-120650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 edge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0%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noise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2300" algn="l" rtl="0" eaLnBrk="0">
                        <a:lnSpc>
                          <a:spcPts val="134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0.2%T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4295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Baseline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5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4515" algn="l" rtl="0" eaLnBrk="0">
                        <a:lnSpc>
                          <a:spcPts val="10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±0.004A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4025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Baseline</a:t>
                      </a:r>
                      <a:r>
                        <a:rPr sz="800" kern="0" spc="7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drif</a:t>
                      </a:r>
                      <a:r>
                        <a:rPr sz="800" kern="0" spc="1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0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16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±0.002A/h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Baseline dark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noise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7715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1665" algn="l" rtl="0" eaLnBrk="0">
                        <a:lnSpc>
                          <a:spcPts val="102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±0.3T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175" algn="l" rtl="0" eaLnBrk="0">
                        <a:lnSpc>
                          <a:spcPts val="104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UV-Solution</a:t>
                      </a:r>
                      <a:r>
                        <a:rPr sz="800" kern="0" spc="9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20" dirty="0">
                          <a:solidFill>
                            <a:srgbClr val="4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software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0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0" algn="l" rtl="0" eaLnBrk="0">
                        <a:lnSpc>
                          <a:spcPts val="104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Available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0375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860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USB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6075" algn="l" rtl="0" eaLnBrk="0">
                        <a:lnSpc>
                          <a:spcPct val="9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Supply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315" algn="l" rtl="0" eaLnBrk="0">
                        <a:lnSpc>
                          <a:spcPts val="98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220V±10%50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         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W/110V±10%60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75W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4190" indent="-76200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10.0Kg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400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10.0Kg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4190" indent="-266700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gross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20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14.0Kg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40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14.5Kg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7040" algn="l" rtl="0" eaLnBrk="0">
                        <a:lnSpc>
                          <a:spcPts val="1047"/>
                        </a:lnSpc>
                        <a:tabLst/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50" algn="l" rtl="0" eaLnBrk="0">
                        <a:lnSpc>
                          <a:spcPts val="1047"/>
                        </a:lnSpc>
                        <a:tabLst/>
                      </a:pP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470x380×2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942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Package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96875" algn="l" rtl="0" eaLnBrk="0">
                        <a:lnSpc>
                          <a:spcPts val="570"/>
                        </a:lnSpc>
                        <a:spcBef>
                          <a:spcPts val="21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4914" algn="l" rtl="0" eaLnBrk="0">
                        <a:lnSpc>
                          <a:spcPts val="104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650x539x370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1298575"/>
            <a:ext cx="4762500" cy="438150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380984" y="2700354"/>
            <a:ext cx="4154804" cy="2554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70050" algn="l" rtl="0" eaLnBrk="0">
              <a:lnSpc>
                <a:spcPct val="84000"/>
              </a:lnSpc>
              <a:tabLst/>
            </a:pPr>
            <a:r>
              <a:rPr sz="11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front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spcBef>
                <a:spcPts val="310"/>
              </a:spcBef>
              <a:tabLst/>
            </a:pP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49600" algn="l" rtl="0" eaLnBrk="0">
              <a:lnSpc>
                <a:spcPts val="1090"/>
              </a:lnSpc>
              <a:spcBef>
                <a:spcPts val="190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754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965450" algn="l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Sample  pull  rack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rod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1911366" y="1717847"/>
            <a:ext cx="1247139" cy="4298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2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kern="0" spc="-30" dirty="0">
                <a:solidFill>
                  <a:srgbClr val="204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b="1" kern="0" spc="-30" dirty="0">
                <a:solidFill>
                  <a:srgbClr val="204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ct val="83000"/>
              </a:lnSpc>
              <a:spcBef>
                <a:spcPts val="4"/>
              </a:spcBef>
              <a:tabLst/>
            </a:pPr>
            <a:r>
              <a:rPr sz="1100" b="1" kern="0" spc="-30" dirty="0">
                <a:solidFill>
                  <a:srgbClr val="204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Introduction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2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BRIEF</a:t>
            </a:r>
            <a:r>
              <a:rPr sz="800" kern="0" spc="1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INTRODUCTI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89084" y="1647824"/>
            <a:ext cx="260365" cy="3556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1222375"/>
            <a:ext cx="4762500" cy="4533900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1155699" y="3863353"/>
            <a:ext cx="2061210" cy="1352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Data communicati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50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518"/>
              </a:spcBef>
              <a:tabLst/>
            </a:pPr>
            <a:r>
              <a:rPr sz="1700" b="1" kern="0" spc="-4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700" b="1" kern="0" spc="9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4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</a:t>
            </a:r>
            <a:r>
              <a:rPr sz="1700" b="1" kern="0" spc="-5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ils</a:t>
            </a:r>
            <a:endParaRPr sz="1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875664" algn="l" rtl="0" eaLnBrk="0">
              <a:lnSpc>
                <a:spcPct val="81000"/>
              </a:lnSpc>
              <a:spcBef>
                <a:spcPts val="6"/>
              </a:spcBef>
              <a:tabLst/>
            </a:pP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3759216" y="3241030"/>
            <a:ext cx="883919" cy="7759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214" algn="l" rtl="0" eaLnBrk="0">
              <a:lnSpc>
                <a:spcPts val="1499"/>
              </a:lnSpc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 outle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Switc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2032000" y="1436780"/>
            <a:ext cx="941705" cy="160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1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1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1130300"/>
            <a:ext cx="4762500" cy="471805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79384" y="3530607"/>
            <a:ext cx="4533900" cy="2171671"/>
            <a:chOff x="0" y="0"/>
            <a:chExt cx="4533900" cy="2171671"/>
          </a:xfrm>
        </p:grpSpPr>
        <p:pic>
          <p:nvPicPr>
            <p:cNvPr id="50" name="picture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533900" cy="2171671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4559300" cy="22009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894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266700" algn="l" rtl="0" eaLnBrk="0">
                <a:lnSpc>
                  <a:spcPts val="1430"/>
                </a:lnSpc>
                <a:tabLst/>
              </a:pP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(2).Sample</a:t>
              </a:r>
              <a:r>
                <a:rPr sz="1000" b="1" kern="0" spc="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Room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146050" algn="l" rtl="0" eaLnBrk="0">
                <a:lnSpc>
                  <a:spcPts val="2283"/>
                </a:lnSpc>
                <a:tabLst/>
              </a:pPr>
              <a:r>
                <a:rPr sz="7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Spacious sample room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2000"/>
                </a:lnSpc>
                <a:tabLst/>
              </a:pPr>
              <a:endParaRPr sz="1100" dirty="0">
                <a:latin typeface="Arial"/>
                <a:ea typeface="Arial"/>
                <a:cs typeface="Arial"/>
              </a:endParaRPr>
            </a:p>
            <a:p>
              <a:pPr marL="139700" algn="l" rtl="0" eaLnBrk="0">
                <a:lnSpc>
                  <a:spcPct val="87000"/>
                </a:lnSpc>
                <a:spcBef>
                  <a:spcPts val="3"/>
                </a:spcBef>
                <a:tabLst/>
              </a:pP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Optional</a:t>
              </a:r>
              <a:r>
                <a:rPr sz="700" b="1" kern="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10cm c</a:t>
              </a:r>
              <a:r>
                <a:rPr sz="7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olorimetric stand</a:t>
              </a:r>
              <a:endParaRPr sz="7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4" name="textbox 54"/>
          <p:cNvSpPr/>
          <p:nvPr/>
        </p:nvSpPr>
        <p:spPr>
          <a:xfrm>
            <a:off x="3111500" y="1225557"/>
            <a:ext cx="1670685" cy="2108835"/>
          </a:xfrm>
          <a:prstGeom prst="rect">
            <a:avLst/>
          </a:prstGeom>
          <a:solidFill>
            <a:srgbClr val="2B4EA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9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ts val="1788"/>
              </a:lnSpc>
              <a:tabLst/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(1).Control</a:t>
            </a:r>
            <a:r>
              <a:rPr sz="1200" b="1" kern="0" spc="1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0" algn="l" rtl="0" eaLnBrk="0">
              <a:lnSpc>
                <a:spcPct val="93000"/>
              </a:lnSpc>
              <a:tabLst/>
            </a:pP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4.3-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inch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touch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       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functions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          </a:t>
            </a:r>
            <a:r>
              <a:rPr sz="8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711200" y="2082779"/>
            <a:ext cx="2165365" cy="1238252"/>
            <a:chOff x="0" y="0"/>
            <a:chExt cx="2165365" cy="1238252"/>
          </a:xfrm>
        </p:grpSpPr>
        <p:pic>
          <p:nvPicPr>
            <p:cNvPr id="56" name="picture 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165365" cy="1238252"/>
            </a:xfrm>
            <a:prstGeom prst="rect">
              <a:avLst/>
            </a:prstGeom>
          </p:spPr>
        </p:pic>
        <p:sp>
          <p:nvSpPr>
            <p:cNvPr id="58" name="textbox 58"/>
            <p:cNvSpPr/>
            <p:nvPr/>
          </p:nvSpPr>
          <p:spPr>
            <a:xfrm>
              <a:off x="-12700" y="-12700"/>
              <a:ext cx="2191385" cy="12814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23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812165" algn="l" rtl="0" eaLnBrk="0">
                <a:lnSpc>
                  <a:spcPct val="86000"/>
                </a:lnSpc>
                <a:tabLst/>
              </a:pPr>
              <a:r>
                <a:rPr sz="7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INITIALIZING</a:t>
              </a: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9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850900" algn="l" rtl="0" eaLnBrk="0">
                <a:lnSpc>
                  <a:spcPts val="1288"/>
                </a:lnSpc>
                <a:spcBef>
                  <a:spcPts val="298"/>
                </a:spcBef>
                <a:tabLst/>
              </a:pPr>
              <a:r>
                <a:rPr sz="900" kern="0" spc="-40" baseline="47046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★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</a:t>
              </a:r>
              <a:r>
                <a:rPr sz="1500" b="1" kern="0" spc="-80" baseline="100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λ0</a:t>
              </a:r>
              <a:endParaRPr sz="1500" baseline="1000" dirty="0">
                <a:latin typeface="SimHei"/>
                <a:ea typeface="SimHei"/>
                <a:cs typeface="SimHei"/>
              </a:endParaRPr>
            </a:p>
            <a:p>
              <a:pPr algn="l" rtl="0" eaLnBrk="0">
                <a:lnSpc>
                  <a:spcPct val="15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510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93700" algn="l" rtl="0" eaLnBrk="0">
                <a:lnSpc>
                  <a:spcPct val="81000"/>
                </a:lnSpc>
                <a:tabLst/>
              </a:pPr>
              <a:r>
                <a:rPr sz="600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TESTING</a:t>
              </a:r>
              <a:endParaRPr sz="6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0" name="textbox 60"/>
          <p:cNvSpPr/>
          <p:nvPr/>
        </p:nvSpPr>
        <p:spPr>
          <a:xfrm>
            <a:off x="577865" y="1338250"/>
            <a:ext cx="1018539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8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300" i="1" kern="0" spc="0" dirty="0">
                <a:solidFill>
                  <a:srgbClr val="207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CPTCP</a:t>
            </a:r>
            <a:endParaRPr sz="23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4000" y="2911464"/>
            <a:ext cx="4565666" cy="217169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254000" y="517523"/>
            <a:ext cx="4533900" cy="2165322"/>
            <a:chOff x="0" y="0"/>
            <a:chExt cx="4533900" cy="2165322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533900" cy="2165322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4559300" cy="22174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921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073400" indent="-38100" algn="l" rtl="0" eaLnBrk="0">
                <a:lnSpc>
                  <a:spcPct val="145000"/>
                </a:lnSpc>
                <a:tabLst/>
              </a:pPr>
              <a:r>
                <a:rPr sz="13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(3).Metal    ba</a:t>
              </a:r>
              <a:r>
                <a:rPr sz="13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</a:t>
              </a:r>
              <a:r>
                <a:rPr sz="13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Metal</a:t>
              </a:r>
              <a:r>
                <a:rPr sz="9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bottom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plate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3073400" algn="l" rtl="0" eaLnBrk="0">
                <a:lnSpc>
                  <a:spcPct val="83000"/>
                </a:lnSpc>
                <a:spcBef>
                  <a:spcPts val="221"/>
                </a:spcBef>
                <a:tabLst/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structure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3073400" algn="l" rtl="0" eaLnBrk="0">
                <a:lnSpc>
                  <a:spcPct val="106000"/>
                </a:lnSpc>
                <a:spcBef>
                  <a:spcPts val="11"/>
                </a:spcBef>
                <a:tabLst/>
              </a:pP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Optical</a:t>
              </a:r>
              <a:r>
                <a:rPr sz="9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path sh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ould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not</a:t>
              </a:r>
              <a:r>
                <a:rPr sz="900" b="1" kern="0" spc="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 offset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8" name="textbox 68"/>
          <p:cNvSpPr/>
          <p:nvPr/>
        </p:nvSpPr>
        <p:spPr>
          <a:xfrm>
            <a:off x="1682765" y="5741468"/>
            <a:ext cx="1394460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4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300" b="1" kern="0" spc="-50" dirty="0">
                <a:solidFill>
                  <a:srgbClr val="204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p</a:t>
            </a:r>
            <a:r>
              <a:rPr sz="1300" b="1" kern="0" spc="-60" dirty="0">
                <a:solidFill>
                  <a:srgbClr val="204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ackaging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2025665" y="6027150"/>
            <a:ext cx="1153160" cy="121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K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G   E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273050" y="127010"/>
          <a:ext cx="4533900" cy="6838315"/>
        </p:xfrm>
        <a:graphic>
          <a:graphicData uri="http://schemas.openxmlformats.org/drawingml/2006/table">
            <a:tbl>
              <a:tblPr/>
              <a:tblGrid>
                <a:gridCol w="2257425"/>
                <a:gridCol w="746125"/>
                <a:gridCol w="1530350"/>
              </a:tblGrid>
              <a:tr h="1711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ts val="1430"/>
                        </a:lnSpc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(1).Ultraviolet</a:t>
                      </a:r>
                      <a:r>
                        <a:rPr sz="10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</a:t>
                      </a:r>
                      <a:r>
                        <a:rPr sz="10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included: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225" algn="l" rtl="0" eaLnBrk="0">
                        <a:lnSpc>
                          <a:spcPts val="136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(2).Visible  light  included: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044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065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8165" y="2038324"/>
            <a:ext cx="4222717" cy="3321069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6400" y="5480054"/>
            <a:ext cx="2705100" cy="1441440"/>
          </a:xfrm>
          <a:prstGeom prst="rect">
            <a:avLst/>
          </a:prstGeom>
        </p:spPr>
      </p:pic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2838466" y="755647"/>
          <a:ext cx="1650364" cy="844550"/>
        </p:xfrm>
        <a:graphic>
          <a:graphicData uri="http://schemas.openxmlformats.org/drawingml/2006/table">
            <a:tbl>
              <a:tblPr/>
              <a:tblGrid>
                <a:gridCol w="1650364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4" algn="l" rtl="0" eaLnBrk="0">
                        <a:lnSpc>
                          <a:spcPct val="8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Visible 7230G723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PC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4" algn="l" rtl="0" eaLnBrk="0">
                        <a:lnSpc>
                          <a:spcPct val="11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 conf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iguration 4 glass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centimeter</a:t>
                      </a: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581008" y="765173"/>
          <a:ext cx="1619250" cy="831850"/>
        </p:xfrm>
        <a:graphic>
          <a:graphicData uri="http://schemas.openxmlformats.org/drawingml/2006/table">
            <a:tbl>
              <a:tblPr/>
              <a:tblGrid>
                <a:gridCol w="1619250"/>
              </a:tblGrid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ts val="92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Ultraviolet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752754756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configuration 4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glass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centimeter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ct val="9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 quartz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centimete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cuvettes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2" name="pictur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41683" y="5537210"/>
            <a:ext cx="819150" cy="12572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2025-08-07T17:36:16Z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2025-08-07T17:36:18</vt:filetime>
  </property>
  <property fmtid="{D5CDD505-2E9C-101B-9397-08002B2CF9AE}" pid="4" name="UsrData">
    <vt:lpwstr>6894738f0d2602001fb28922wl</vt:lpwstr>
  </property>
</Properties>
</file>