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6318250" cy="51435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352550" y="711200"/>
            <a:ext cx="3613150" cy="37211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266825" y="0"/>
            <a:ext cx="3784600" cy="5143500"/>
          </a:xfrm>
          <a:prstGeom prst="rect">
            <a:avLst/>
          </a:prstGeom>
        </p:spPr>
      </p:pic>
      <p:sp>
        <p:nvSpPr>
          <p:cNvPr id="6" name="textbox 6"/>
          <p:cNvSpPr/>
          <p:nvPr/>
        </p:nvSpPr>
        <p:spPr>
          <a:xfrm>
            <a:off x="1565256" y="195699"/>
            <a:ext cx="3188335" cy="13081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7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Infr</a:t>
            </a:r>
            <a:r>
              <a:rPr sz="17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ared</a:t>
            </a:r>
            <a:r>
              <a:rPr sz="17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inoculation ri</a:t>
            </a:r>
            <a:r>
              <a:rPr sz="17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ng sterilize</a:t>
            </a:r>
            <a:r>
              <a:rPr sz="17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00100" algn="l" rtl="0" eaLnBrk="0">
              <a:lnSpc>
                <a:spcPts val="1090"/>
              </a:lnSpc>
              <a:spcBef>
                <a:spcPts val="250"/>
              </a:spcBef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operating temperature can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reach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25500" algn="l" rtl="0" eaLnBrk="0">
              <a:lnSpc>
                <a:spcPts val="965"/>
              </a:lnSpc>
              <a:spcBef>
                <a:spcPts val="40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over 900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 rapid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sterilization.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91515" algn="l" rtl="0" eaLnBrk="0">
              <a:lnSpc>
                <a:spcPts val="1635"/>
              </a:lnSpc>
              <a:spcBef>
                <a:spcPts val="0"/>
              </a:spcBef>
            </a:pPr>
            <a:r>
              <a:rPr sz="900" kern="0" spc="0" baseline="-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Smallin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baseline="-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size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</a:t>
            </a:r>
            <a:r>
              <a:rPr sz="900" kern="0" spc="0" baseline="32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Lightweight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</a:t>
            </a:r>
            <a:r>
              <a:rPr sz="10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open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flames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8"/>
          <p:cNvGraphicFramePr>
            <a:graphicFrameLocks noGrp="1"/>
          </p:cNvGraphicFramePr>
          <p:nvPr/>
        </p:nvGraphicFramePr>
        <p:xfrm>
          <a:off x="1641459" y="625486"/>
          <a:ext cx="2959099" cy="3364864"/>
        </p:xfrm>
        <a:graphic>
          <a:graphicData uri="http://schemas.openxmlformats.org/drawingml/2006/table">
            <a:tbl>
              <a:tblPr/>
              <a:tblGrid>
                <a:gridCol w="260984"/>
                <a:gridCol w="2180589"/>
                <a:gridCol w="517525"/>
              </a:tblGrid>
              <a:tr h="1361439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8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160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 Safe and</a:t>
                      </a:r>
                      <a:r>
                        <a:rPr sz="8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re</a:t>
                      </a:r>
                      <a:r>
                        <a:rPr sz="8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liable</a:t>
                      </a: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0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9400" algn="l" rtl="0" eaLnBrk="0">
                        <a:lnSpc>
                          <a:spcPts val="1145"/>
                        </a:lnSpc>
                        <a:spcBef>
                          <a:spcPts val="0"/>
                        </a:spcBef>
                      </a:pPr>
                      <a:r>
                        <a:rPr sz="800" b="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No open flames,not afraid of wind,no pollu</a:t>
                      </a:r>
                      <a:r>
                        <a:rPr sz="800" b="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tion.</a:t>
                      </a: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23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32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lang="en-US" sz="8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</a:t>
                      </a:r>
                      <a:endParaRPr lang="en-US" sz="800" b="1" kern="0" spc="-30" dirty="0">
                        <a:solidFill>
                          <a:srgbClr val="000000">
                            <a:alpha val="100000"/>
                          </a:srgbClr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3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" algn="l" rtl="0" eaLnBrk="0">
                        <a:lnSpc>
                          <a:spcPts val="1000"/>
                        </a:lnSpc>
                        <a:spcBef>
                          <a:spcPts val="5"/>
                        </a:spcBef>
                      </a:pPr>
                      <a:r>
                        <a:rPr lang="en-US"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The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center temperature can reach 900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℃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(for theJtyp</a:t>
                      </a:r>
                      <a:r>
                        <a:rPr sz="8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e).</a:t>
                      </a: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" algn="l" rtl="0" eaLnBrk="0">
                        <a:lnSpc>
                          <a:spcPct val="128000"/>
                        </a:lnSpc>
                        <a:spcBef>
                          <a:spcPts val="5"/>
                        </a:spcBef>
                      </a:pP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The</a:t>
                      </a:r>
                      <a:r>
                        <a:rPr sz="800" b="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heating speed</a:t>
                      </a:r>
                      <a:r>
                        <a:rPr sz="800" b="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is wery fast,and</a:t>
                      </a:r>
                      <a:r>
                        <a:rPr sz="800" b="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it can replace alcohol lamps.Thesterilization</a:t>
                      </a:r>
                      <a:r>
                        <a:rPr sz="800" b="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</a:t>
                      </a:r>
                      <a:r>
                        <a:rPr sz="800" b="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more        </a:t>
                      </a: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thorough</a:t>
                      </a: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1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9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1600" algn="l" rtl="0" eaLnBrk="0">
                        <a:lnSpc>
                          <a:spcPts val="1635"/>
                        </a:lnSpc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</a:t>
                      </a: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765" algn="l" rtl="0" eaLnBrk="0">
                        <a:lnSpc>
                          <a:spcPct val="80000"/>
                        </a:lnSpc>
                      </a:pPr>
                      <a:r>
                        <a:rPr sz="8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Fast sterilization speed</a:t>
                      </a: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" algn="l" rtl="0" eaLnBrk="0">
                        <a:lnSpc>
                          <a:spcPts val="615"/>
                        </a:lnSpc>
                      </a:pP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At the highest temperature,sterifization can</a:t>
                      </a: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becompleted</a:t>
                      </a:r>
                      <a:r>
                        <a:rPr sz="8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in asfast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as3seconds.</a:t>
                      </a: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textbox 10"/>
          <p:cNvSpPr/>
          <p:nvPr/>
        </p:nvSpPr>
        <p:spPr>
          <a:xfrm>
            <a:off x="1908175" y="4119880"/>
            <a:ext cx="2273300" cy="5568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8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r>
              <a:rPr sz="8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ringis</a:t>
            </a:r>
            <a:r>
              <a:rPr sz="8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made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ofhigh-quality95ceramic</a:t>
            </a:r>
            <a:r>
              <a:rPr sz="8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material.</a:t>
            </a:r>
            <a:endParaRPr sz="800" b="1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5"/>
              </a:lnSpc>
              <a:spcBef>
                <a:spcPts val="1220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 has a high operating temerature,excellent c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orrosion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resistance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wearresistance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45"/>
              </a:lnSpc>
              <a:spcBef>
                <a:spcPts val="0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prone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cracking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long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service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life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;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textbox 12"/>
          <p:cNvSpPr/>
          <p:nvPr/>
        </p:nvSpPr>
        <p:spPr>
          <a:xfrm>
            <a:off x="2555866" y="320662"/>
            <a:ext cx="1904364" cy="2743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20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 features</a:t>
            </a:r>
            <a:endParaRPr sz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124317" y="4333887"/>
            <a:ext cx="311157" cy="34288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143378" y="1349398"/>
            <a:ext cx="279401" cy="323805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137013" y="3355987"/>
            <a:ext cx="298461" cy="298434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181464" y="2327299"/>
            <a:ext cx="203195" cy="355565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679580" y="4327545"/>
            <a:ext cx="184134" cy="203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54065" y="1479550"/>
            <a:ext cx="4298937" cy="3333750"/>
          </a:xfrm>
          <a:prstGeom prst="rect">
            <a:avLst/>
          </a:prstGeom>
        </p:spPr>
      </p:pic>
      <p:sp>
        <p:nvSpPr>
          <p:cNvPr id="26" name="textbox 26"/>
          <p:cNvSpPr/>
          <p:nvPr/>
        </p:nvSpPr>
        <p:spPr>
          <a:xfrm>
            <a:off x="95278" y="1538922"/>
            <a:ext cx="6082029" cy="33261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51815" algn="l" rtl="0" eaLnBrk="0">
              <a:lnSpc>
                <a:spcPts val="885"/>
              </a:lnSpc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</a:t>
            </a:r>
            <a:r>
              <a:rPr sz="8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8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outer</a:t>
            </a:r>
            <a:r>
              <a:rPr sz="8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</a:t>
            </a:r>
            <a:r>
              <a:rPr sz="8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58165" algn="l" rtl="0" eaLnBrk="0">
              <a:lnSpc>
                <a:spcPts val="885"/>
              </a:lnSpc>
              <a:spcBef>
                <a:spcPts val="115"/>
              </a:spcBef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container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34365" algn="l" rtl="0" eaLnBrk="0">
              <a:lnSpc>
                <a:spcPts val="830"/>
              </a:lnSpc>
              <a:spcBef>
                <a:spcPts val="190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Ceramic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heatingelement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844415" indent="5715" algn="l" rtl="0" eaLnBrk="0">
              <a:lnSpc>
                <a:spcPct val="136000"/>
              </a:lnSpc>
              <a:spcBef>
                <a:spcPts val="10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</a:t>
            </a:r>
            <a:r>
              <a:rPr sz="8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8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outer</a:t>
            </a:r>
            <a:r>
              <a:rPr sz="8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</a:t>
            </a:r>
            <a:r>
              <a:rPr sz="8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container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295"/>
              </a:lnSpc>
              <a:spcBef>
                <a:spcPts val="825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 external cov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4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5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869815" algn="l" rtl="0" eaLnBrk="0">
              <a:lnSpc>
                <a:spcPct val="85000"/>
              </a:lnSpc>
              <a:spcBef>
                <a:spcPts val="365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Connecting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rod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61415" algn="l" rtl="0" eaLnBrk="0">
              <a:lnSpc>
                <a:spcPct val="80000"/>
              </a:lnSpc>
              <a:spcBef>
                <a:spcPts val="445"/>
              </a:spcBef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Bodyof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67765" algn="l" rtl="0" eaLnBrk="0">
              <a:lnSpc>
                <a:spcPts val="845"/>
              </a:lnSpc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aircraft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29615" algn="l" rtl="0" eaLnBrk="0">
              <a:lnSpc>
                <a:spcPts val="885"/>
              </a:lnSpc>
              <a:spcBef>
                <a:spcPts val="985"/>
              </a:spcBef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Indicator  light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745"/>
              </a:lnSpc>
              <a:spcBef>
                <a:spcPts val="370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Two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level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                </a:t>
            </a:r>
            <a:endParaRPr sz="800" kern="0" spc="2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745"/>
              </a:lnSpc>
              <a:spcBef>
                <a:spcPts val="370"/>
              </a:spcBef>
            </a:pP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adjustment swit</a:t>
            </a:r>
            <a:r>
              <a:rPr sz="8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 base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31215" algn="l" rtl="0" eaLnBrk="0">
              <a:lnSpc>
                <a:spcPts val="840"/>
              </a:lnSpc>
              <a:spcBef>
                <a:spcPts val="1230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Rubber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bottomed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18515" algn="l" rtl="0" eaLnBrk="0">
              <a:lnSpc>
                <a:spcPts val="840"/>
              </a:lnSpc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feet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" name="textbox 28"/>
          <p:cNvSpPr/>
          <p:nvPr/>
        </p:nvSpPr>
        <p:spPr>
          <a:xfrm>
            <a:off x="2197107" y="263175"/>
            <a:ext cx="3641090" cy="3543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3000"/>
              </a:lnSpc>
            </a:pPr>
            <a:r>
              <a:rPr sz="26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Technical Specifications</a:t>
            </a:r>
            <a:endParaRPr sz="2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table 30"/>
          <p:cNvGraphicFramePr>
            <a:graphicFrameLocks noGrp="1"/>
          </p:cNvGraphicFramePr>
          <p:nvPr/>
        </p:nvGraphicFramePr>
        <p:xfrm>
          <a:off x="536585" y="85741"/>
          <a:ext cx="5250815" cy="4940300"/>
        </p:xfrm>
        <a:graphic>
          <a:graphicData uri="http://schemas.openxmlformats.org/drawingml/2006/table">
            <a:tbl>
              <a:tblPr/>
              <a:tblGrid>
                <a:gridCol w="1634489"/>
                <a:gridCol w="1803400"/>
                <a:gridCol w="1812925"/>
              </a:tblGrid>
              <a:tr h="3714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2440" algn="l" rtl="0" eaLnBrk="0">
                        <a:lnSpc>
                          <a:spcPts val="1045"/>
                        </a:lnSpc>
                      </a:pPr>
                      <a:r>
                        <a:rPr sz="800" kern="0" spc="20" dirty="0">
                          <a:solidFill>
                            <a:srgbClr val="60302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800" kern="0" spc="0" dirty="0">
                          <a:solidFill>
                            <a:srgbClr val="60302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r>
                        <a:rPr sz="800" kern="0" spc="20" dirty="0">
                          <a:solidFill>
                            <a:srgbClr val="60302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28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54685" algn="l" rtl="0" eaLnBrk="0">
                        <a:lnSpc>
                          <a:spcPts val="1045"/>
                        </a:lnSpc>
                      </a:pPr>
                      <a:r>
                        <a:rPr sz="800" kern="0" spc="0" dirty="0">
                          <a:solidFill>
                            <a:srgbClr val="30101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</a:t>
                      </a:r>
                      <a:r>
                        <a:rPr sz="800" kern="0" spc="30" dirty="0">
                          <a:solidFill>
                            <a:srgbClr val="30101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800" kern="0" spc="0" dirty="0">
                          <a:solidFill>
                            <a:srgbClr val="30101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HM</a:t>
                      </a:r>
                      <a:r>
                        <a:rPr sz="800" kern="0" spc="30" dirty="0">
                          <a:solidFill>
                            <a:srgbClr val="30101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-900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28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35000" algn="l" rtl="0" eaLnBrk="0">
                        <a:lnSpc>
                          <a:spcPct val="82000"/>
                        </a:lnSpc>
                      </a:pPr>
                      <a:r>
                        <a:rPr sz="800" kern="0" spc="0" dirty="0">
                          <a:solidFill>
                            <a:srgbClr val="40201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</a:t>
                      </a:r>
                      <a:r>
                        <a:rPr sz="800" kern="0" spc="30" dirty="0">
                          <a:solidFill>
                            <a:srgbClr val="40201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800" kern="0" spc="0" dirty="0">
                          <a:solidFill>
                            <a:srgbClr val="40201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HM</a:t>
                      </a:r>
                      <a:r>
                        <a:rPr sz="800" kern="0" spc="30" dirty="0">
                          <a:solidFill>
                            <a:srgbClr val="40201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-900L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28D"/>
                    </a:solidFill>
                  </a:tcPr>
                </a:tc>
              </a:tr>
              <a:tr h="3873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9944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4465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220V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69925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Frequency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95450" algn="l" rtl="0" eaLnBrk="0">
                        <a:lnSpc>
                          <a:spcPct val="82000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6294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150W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250W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650"/>
                        </a:lnSpc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 maximum temperature</a:t>
                      </a:r>
                      <a:r>
                        <a:rPr sz="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centr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al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07340" algn="l" rtl="0" eaLnBrk="0">
                        <a:lnSpc>
                          <a:spcPts val="1085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area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03250" algn="l" rtl="0" eaLnBrk="0">
                        <a:lnSpc>
                          <a:spcPts val="103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900℃±50℃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03250" algn="l" rtl="0" eaLnBrk="0">
                        <a:lnSpc>
                          <a:spcPts val="103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820℃±50℃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07695" algn="l" rtl="0" eaLnBrk="0">
                        <a:lnSpc>
                          <a:spcPct val="98000"/>
                        </a:lnSpc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Low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04950" algn="l" rtl="0" eaLnBrk="0">
                        <a:lnSpc>
                          <a:spcPts val="103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350℃±25℃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4790" algn="l" rtl="0" eaLnBrk="0">
                        <a:lnSpc>
                          <a:spcPct val="154000"/>
                        </a:lnSpc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 outerdiameter of the</a:t>
                      </a:r>
                      <a:r>
                        <a:rPr sz="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largestdisinfection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item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11200" algn="l" rtl="0" eaLnBrk="0">
                        <a:lnSpc>
                          <a:spcPts val="1025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φ14</a:t>
                      </a:r>
                      <a:r>
                        <a:rPr sz="8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11200" algn="l" rtl="0" eaLnBrk="0">
                        <a:lnSpc>
                          <a:spcPts val="1025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φ35</a:t>
                      </a:r>
                      <a:r>
                        <a:rPr sz="80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Totalleng</a:t>
                      </a: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 ofthe heatingzone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2635" algn="l" rtl="0" eaLnBrk="0">
                        <a:lnSpc>
                          <a:spcPts val="1045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150mm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8350" algn="l" rtl="0" eaLnBrk="0">
                        <a:lnSpc>
                          <a:spcPts val="1045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0579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Heating-up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70050" algn="l" rtl="0" eaLnBrk="0">
                        <a:lnSpc>
                          <a:spcPts val="1055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12min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Environmentaltemperatu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44650" algn="l" rtl="0" eaLnBrk="0">
                        <a:lnSpc>
                          <a:spcPts val="1040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5-40℃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88645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Fuse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04950" algn="l" rtl="0" eaLnBrk="0">
                        <a:lnSpc>
                          <a:spcPct val="83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250V3A5×20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Dimension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 of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shape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5750" algn="l" rtl="0" eaLnBrk="0">
                        <a:lnSpc>
                          <a:spcPts val="1045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170×140×185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2100" algn="l" rtl="0" eaLnBrk="0">
                        <a:lnSpc>
                          <a:spcPts val="1045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100×140×200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5374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263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0.9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835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1.1kg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628775" y="82550"/>
            <a:ext cx="3060700" cy="4978400"/>
          </a:xfrm>
          <a:prstGeom prst="rect">
            <a:avLst/>
          </a:prstGeom>
        </p:spPr>
      </p:pic>
      <p:sp>
        <p:nvSpPr>
          <p:cNvPr id="34" name="textbox 34"/>
          <p:cNvSpPr/>
          <p:nvPr/>
        </p:nvSpPr>
        <p:spPr>
          <a:xfrm>
            <a:off x="2003437" y="251948"/>
            <a:ext cx="2127250" cy="11544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4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1000"/>
              </a:lnSpc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Placed</a:t>
            </a:r>
            <a:r>
              <a:rPr sz="1200" kern="0" spc="2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12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2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suitable</a:t>
            </a:r>
            <a:r>
              <a:rPr sz="1200" kern="0" spc="2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locati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on,it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has</a:t>
            </a:r>
            <a:r>
              <a:rPr sz="12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2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compact</a:t>
            </a:r>
            <a:r>
              <a:rPr sz="12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struct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ure</a:t>
            </a:r>
            <a:r>
              <a:rPr sz="12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2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 to</a:t>
            </a:r>
            <a:r>
              <a:rPr sz="12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carry.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0650" algn="l" rtl="0" eaLnBrk="0">
              <a:lnSpc>
                <a:spcPct val="112000"/>
              </a:lnSpc>
              <a:spcBef>
                <a:spcPts val="19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Aluminumconnectingrod/heating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body    outercover,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corrosion-resistant,with an exquisite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appearanceof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0650" algn="l" rtl="0" eaLnBrk="0">
              <a:lnSpc>
                <a:spcPts val="805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powder-coated sheet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metal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body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,and asturdy structure.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" name="textbox 40"/>
          <p:cNvSpPr/>
          <p:nvPr/>
        </p:nvSpPr>
        <p:spPr>
          <a:xfrm rot="5400000">
            <a:off x="3687635" y="3290155"/>
            <a:ext cx="109220" cy="3105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1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870"/>
              </a:lnSpc>
            </a:pP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e</a:t>
            </a:r>
            <a:endParaRPr sz="1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460500" y="152400"/>
            <a:ext cx="3397250" cy="4838700"/>
          </a:xfrm>
          <a:prstGeom prst="rect">
            <a:avLst/>
          </a:prstGeom>
        </p:spPr>
      </p:pic>
      <p:sp>
        <p:nvSpPr>
          <p:cNvPr id="44" name="textbox 44"/>
          <p:cNvSpPr/>
          <p:nvPr/>
        </p:nvSpPr>
        <p:spPr>
          <a:xfrm>
            <a:off x="1936766" y="223804"/>
            <a:ext cx="2284729" cy="1139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1915" algn="l" rtl="0" eaLnBrk="0">
              <a:lnSpc>
                <a:spcPct val="103000"/>
              </a:lnSpc>
            </a:pP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Infrared</a:t>
            </a:r>
            <a:r>
              <a:rPr sz="12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 cera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mic tube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 95 porcelain</a:t>
            </a:r>
            <a:r>
              <a:rPr sz="12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material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1915" algn="l" rtl="0" eaLnBrk="0">
              <a:lnSpc>
                <a:spcPct val="80000"/>
              </a:lnSpc>
              <a:spcBef>
                <a:spcPts val="585"/>
              </a:spcBef>
            </a:pP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integrated molding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16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   heatingtemperature,rapid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   rise,no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open   flame,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31000"/>
              </a:lnSpc>
              <a:spcBef>
                <a:spcPts val="5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corrosion-resistant,good   wearresistance,not    prone    to   cracking,long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service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life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114549" y="1527195"/>
            <a:ext cx="2146303" cy="3473433"/>
          </a:xfrm>
          <a:prstGeom prst="rect">
            <a:avLst/>
          </a:prstGeom>
        </p:spPr>
      </p:pic>
      <p:sp>
        <p:nvSpPr>
          <p:cNvPr id="48" name="textbox 48"/>
          <p:cNvSpPr/>
          <p:nvPr/>
        </p:nvSpPr>
        <p:spPr>
          <a:xfrm>
            <a:off x="2241544" y="198327"/>
            <a:ext cx="1975485" cy="11258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4" rIns="0" bIns="0"/>
          <a:lstStyle/>
          <a:p>
            <a:pPr marL="349250" algn="l" rtl="0" eaLnBrk="0">
              <a:lnSpc>
                <a:spcPct val="133000"/>
              </a:lnSpc>
            </a:pP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fastertemperature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</a:t>
            </a:r>
            <a:r>
              <a:rPr sz="10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rise</a:t>
            </a:r>
            <a:r>
              <a:rPr sz="10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leads to</a:t>
            </a:r>
            <a:r>
              <a:rPr sz="10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49250" algn="l" rtl="0" eaLnBrk="0">
              <a:lnSpc>
                <a:spcPct val="84000"/>
              </a:lnSpc>
              <a:spcBef>
                <a:spcPts val="345"/>
              </a:spcBef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thorough s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terilization.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0"/>
              </a:lnSpc>
              <a:spcBef>
                <a:spcPts val="19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Thecentertemperature can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reac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 900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(forsmall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0000"/>
              </a:lnSpc>
              <a:spcBef>
                <a:spcPts val="5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diameters).Thesterilization speed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 very fast.At the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highest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temperature,itcan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besteri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lized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aslittle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as3seconds.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276350" y="149225"/>
            <a:ext cx="3765550" cy="4845050"/>
          </a:xfrm>
          <a:prstGeom prst="rect">
            <a:avLst/>
          </a:prstGeom>
        </p:spPr>
      </p:pic>
      <p:sp>
        <p:nvSpPr>
          <p:cNvPr id="52" name="textbox 52"/>
          <p:cNvSpPr/>
          <p:nvPr/>
        </p:nvSpPr>
        <p:spPr>
          <a:xfrm>
            <a:off x="1454149" y="1431670"/>
            <a:ext cx="1313814" cy="34474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400"/>
              </a:lnSpc>
              <a:spcBef>
                <a:spcPts val="1380"/>
              </a:spcBef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/</a:t>
            </a:r>
            <a:endParaRPr sz="11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  <a:spcBef>
                <a:spcPts val="280"/>
              </a:spcBef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 externa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 cover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  <a:spcBef>
                <a:spcPts val="1085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Aluminum    material,with    sur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face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  <a:spcBef>
                <a:spcPts val="85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oxidation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treatment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forc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orrosion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  <a:spcBef>
                <a:spcPts val="125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resistance,and     a     refnedap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pearance.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  <a:spcBef>
                <a:spcPts val="335"/>
              </a:spcBef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400"/>
              </a:lnSpc>
              <a:spcBef>
                <a:spcPts val="1330"/>
              </a:spcBef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/</a:t>
            </a:r>
            <a:endParaRPr sz="11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270"/>
              </a:spcBef>
            </a:pP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Ceramic</a:t>
            </a:r>
            <a:r>
              <a:rPr sz="900" b="1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 element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5000"/>
              </a:lnSpc>
              <a:spcBef>
                <a:spcPts val="0"/>
              </a:spcBef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High-quality 95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porcelain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material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molded</a:t>
            </a:r>
            <a:r>
              <a:rPr sz="6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 one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piece.It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has a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  temperature,quick  hea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ting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 and a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long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service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ife.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4" name="picture 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844814" y="3101992"/>
            <a:ext cx="2152652" cy="1854200"/>
          </a:xfrm>
          <a:prstGeom prst="rect">
            <a:avLst/>
          </a:prstGeom>
        </p:spPr>
      </p:pic>
      <p:pic>
        <p:nvPicPr>
          <p:cNvPr id="56" name="picture 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825760" y="1133497"/>
            <a:ext cx="2178031" cy="1809722"/>
          </a:xfrm>
          <a:prstGeom prst="rect">
            <a:avLst/>
          </a:prstGeom>
        </p:spPr>
      </p:pic>
      <p:sp>
        <p:nvSpPr>
          <p:cNvPr id="58" name="textbox 58"/>
          <p:cNvSpPr/>
          <p:nvPr/>
        </p:nvSpPr>
        <p:spPr>
          <a:xfrm>
            <a:off x="2584454" y="250342"/>
            <a:ext cx="2193925" cy="2584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9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Details p</a:t>
            </a:r>
            <a:r>
              <a:rPr sz="19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resentation</a:t>
            </a:r>
            <a:endParaRPr sz="1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73125" y="114300"/>
            <a:ext cx="4572000" cy="4914900"/>
          </a:xfrm>
          <a:prstGeom prst="rect">
            <a:avLst/>
          </a:prstGeom>
        </p:spPr>
      </p:pic>
      <p:pic>
        <p:nvPicPr>
          <p:cNvPr id="62" name="picture 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492390" y="2698751"/>
            <a:ext cx="2851144" cy="2235198"/>
          </a:xfrm>
          <a:prstGeom prst="rect">
            <a:avLst/>
          </a:prstGeom>
        </p:spPr>
      </p:pic>
      <p:sp>
        <p:nvSpPr>
          <p:cNvPr id="64" name="textbox 64"/>
          <p:cNvSpPr/>
          <p:nvPr/>
        </p:nvSpPr>
        <p:spPr>
          <a:xfrm>
            <a:off x="1044585" y="476219"/>
            <a:ext cx="2489200" cy="14960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13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165" algn="l" rtl="0" eaLnBrk="0">
              <a:lnSpc>
                <a:spcPct val="97000"/>
              </a:lnSpc>
              <a:spcBef>
                <a:spcPts val="185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/</a:t>
            </a:r>
            <a:endParaRPr sz="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0000"/>
              </a:lnSpc>
              <a:spcBef>
                <a:spcPts val="520"/>
              </a:spcBef>
            </a:pPr>
            <a:r>
              <a:rPr sz="17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Aluminum con</a:t>
            </a:r>
            <a:r>
              <a:rPr sz="17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necting rod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113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Surface    oxidation    treat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ment,with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7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corrosion-resistant   appearance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and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exquisite   design,and   reliabl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   structure.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6" name="textbox 66"/>
          <p:cNvSpPr/>
          <p:nvPr/>
        </p:nvSpPr>
        <p:spPr>
          <a:xfrm>
            <a:off x="1044585" y="3111441"/>
            <a:ext cx="1432560" cy="16802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13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04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645"/>
              </a:lnSpc>
              <a:spcBef>
                <a:spcPts val="390"/>
              </a:spcBef>
            </a:pP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/</a:t>
            </a:r>
            <a:endParaRPr sz="13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18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   adjustment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switch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30000"/>
              </a:lnSpc>
              <a:spcBef>
                <a:spcPts val="190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settings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</a:t>
            </a:r>
            <a:r>
              <a:rPr sz="6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low</a:t>
            </a:r>
            <a:r>
              <a:rPr sz="6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perature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  and  high  temperatur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mode.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gears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clearly</a:t>
            </a:r>
            <a:r>
              <a:rPr sz="6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marked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4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  to  switch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between.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11175" y="180975"/>
            <a:ext cx="5295900" cy="4781550"/>
          </a:xfrm>
          <a:prstGeom prst="rect">
            <a:avLst/>
          </a:prstGeom>
        </p:spPr>
      </p:pic>
      <p:pic>
        <p:nvPicPr>
          <p:cNvPr id="70" name="picture 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482707" y="1431924"/>
            <a:ext cx="1022373" cy="2070124"/>
          </a:xfrm>
          <a:prstGeom prst="rect">
            <a:avLst/>
          </a:prstGeom>
        </p:spPr>
      </p:pic>
      <p:pic>
        <p:nvPicPr>
          <p:cNvPr id="72" name="picture 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152769" y="2892448"/>
            <a:ext cx="2336816" cy="507991"/>
          </a:xfrm>
          <a:prstGeom prst="rect">
            <a:avLst/>
          </a:prstGeom>
        </p:spPr>
      </p:pic>
      <p:sp>
        <p:nvSpPr>
          <p:cNvPr id="74" name="textbox 74"/>
          <p:cNvSpPr/>
          <p:nvPr/>
        </p:nvSpPr>
        <p:spPr>
          <a:xfrm>
            <a:off x="2365385" y="293428"/>
            <a:ext cx="2087245" cy="3816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29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</a:t>
            </a:r>
            <a:r>
              <a:rPr sz="2900" b="1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king</a:t>
            </a:r>
            <a:r>
              <a:rPr sz="2900" b="1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900" b="1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Lis</a:t>
            </a:r>
            <a:r>
              <a:rPr sz="29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endParaRPr sz="2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76" name="picture 7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244996" y="3876682"/>
            <a:ext cx="761974" cy="768347"/>
          </a:xfrm>
          <a:prstGeom prst="rect">
            <a:avLst/>
          </a:prstGeom>
        </p:spPr>
      </p:pic>
      <p:sp>
        <p:nvSpPr>
          <p:cNvPr id="78" name="textbox 78"/>
          <p:cNvSpPr/>
          <p:nvPr/>
        </p:nvSpPr>
        <p:spPr>
          <a:xfrm>
            <a:off x="2784450" y="2477787"/>
            <a:ext cx="2355214" cy="250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770"/>
              </a:lnSpc>
            </a:pPr>
            <a:r>
              <a:rPr sz="2000" b="1" kern="0" spc="-20" baseline="-4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Host</a:t>
            </a: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000" b="1" kern="0" spc="-20" baseline="-4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machine</a:t>
            </a: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13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2000" kern="0" spc="-30" baseline="9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r>
              <a:rPr sz="13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2000" kern="0" spc="-30" baseline="9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cord</a:t>
            </a:r>
            <a:endParaRPr sz="2000" baseline="9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0" name="textbox 80"/>
          <p:cNvSpPr/>
          <p:nvPr/>
        </p:nvSpPr>
        <p:spPr>
          <a:xfrm>
            <a:off x="2936866" y="4143368"/>
            <a:ext cx="1111885" cy="2711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4000"/>
              </a:lnSpc>
              <a:spcBef>
                <a:spcPts val="5"/>
              </a:spcBef>
            </a:pP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Instructio</a:t>
            </a:r>
            <a:r>
              <a:rPr sz="8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 manual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82" name="picture 8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949566" y="4156068"/>
            <a:ext cx="215913" cy="222246"/>
          </a:xfrm>
          <a:prstGeom prst="rect">
            <a:avLst/>
          </a:prstGeom>
        </p:spPr>
      </p:pic>
      <p:sp>
        <p:nvSpPr>
          <p:cNvPr id="84" name="textbox 84"/>
          <p:cNvSpPr/>
          <p:nvPr/>
        </p:nvSpPr>
        <p:spPr>
          <a:xfrm>
            <a:off x="1597003" y="3858578"/>
            <a:ext cx="776605" cy="3422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47700" algn="l" rtl="0" eaLnBrk="0">
              <a:lnSpc>
                <a:spcPts val="280"/>
              </a:lnSpc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sunne</a:t>
            </a:r>
            <a:endParaRPr sz="4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2700" algn="l" rtl="0" eaLnBrk="0">
              <a:lnSpc>
                <a:spcPct val="77000"/>
              </a:lnSpc>
              <a:spcBef>
                <a:spcPts val="1040"/>
              </a:spcBef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infaed  gpecesedin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ctien</a:t>
            </a:r>
            <a:endParaRPr sz="4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33350" algn="l" rtl="0" eaLnBrk="0">
              <a:lnSpc>
                <a:spcPts val="800"/>
              </a:lnSpc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Ukaginstucie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ns5</a:t>
            </a:r>
            <a:endParaRPr sz="4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86" name="textbox 86"/>
          <p:cNvSpPr/>
          <p:nvPr/>
        </p:nvSpPr>
        <p:spPr>
          <a:xfrm>
            <a:off x="4251308" y="3668943"/>
            <a:ext cx="1347469" cy="1898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95"/>
              </a:lnSpc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Certificate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Conf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ormity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3062</Words>
  <Application>WPS 演示</Application>
  <PresentationFormat/>
  <Paragraphs>225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1" baseType="lpstr">
      <vt:lpstr>Arial</vt:lpstr>
      <vt:lpstr>宋体</vt:lpstr>
      <vt:lpstr>Wingdings</vt:lpstr>
      <vt:lpstr>Arial</vt:lpstr>
      <vt:lpstr>SimHei</vt:lpstr>
      <vt:lpstr>Times New Roman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2025-06-21T08:38:26Z</dcterms:created>
  <dcterms:modified xsi:type="dcterms:W3CDTF">2025-06-21T08:38:26Z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2025-06-21T16:33:15Z</vt:filetime>
  </property>
  <property fmtid="{D5CDD505-2E9C-101B-9397-08002B2CF9AE}" pid="4" name="UsrData">
    <vt:lpwstr>68566e48027b9d001ff5942fwl</vt:lpwstr>
  </property>
  <property fmtid="{D5CDD505-2E9C-101B-9397-08002B2CF9AE}" pid="5" name="ICV">
    <vt:lpwstr>39AA43D55E0D4A53B440378527C2241D_12</vt:lpwstr>
  </property>
  <property fmtid="{D5CDD505-2E9C-101B-9397-08002B2CF9AE}" pid="6" name="KSOProductBuildVer">
    <vt:lpwstr>2052-12.1.0.21541</vt:lpwstr>
  </property>
</Properties>
</file>