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8401050" cy="130048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9" Type="http://schemas.openxmlformats.org/officeDocument/2006/relationships/viewProps" Target="viewProps.xml"/><Relationship Id="rId28" Type="http://schemas.openxmlformats.org/officeDocument/2006/relationships/tableStyles" Target="tableStyles.xml"/><Relationship Id="rId27" Type="http://schemas.openxmlformats.org/officeDocument/2006/relationships/presProps" Target="presProps.xml"/><Relationship Id="rId26" Type="http://schemas.openxmlformats.org/officeDocument/2006/relationships/slide" Target="slides/slide25.xml"/><Relationship Id="rId25" Type="http://schemas.openxmlformats.org/officeDocument/2006/relationships/slide" Target="slides/slide24.xml"/><Relationship Id="rId24" Type="http://schemas.openxmlformats.org/officeDocument/2006/relationships/slide" Target="slides/slide23.xml"/><Relationship Id="rId23" Type="http://schemas.openxmlformats.org/officeDocument/2006/relationships/slide" Target="slides/slide22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4302099" y="2930531"/>
            <a:ext cx="3346475" cy="3638548"/>
            <a:chOff x="0" y="0"/>
            <a:chExt cx="3346475" cy="363854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346475" cy="3638548"/>
            </a:xfrm>
            <a:prstGeom prst="rect">
              <a:avLst/>
            </a:prstGeom>
          </p:spPr>
        </p:pic>
        <p:sp>
          <p:nvSpPr>
            <p:cNvPr id="6" name="textbox 6"/>
            <p:cNvSpPr/>
            <p:nvPr/>
          </p:nvSpPr>
          <p:spPr>
            <a:xfrm>
              <a:off x="-12700" y="-12700"/>
              <a:ext cx="3372484" cy="36690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27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39700" algn="l" rtl="0" eaLnBrk="0">
                <a:lnSpc>
                  <a:spcPct val="81000"/>
                </a:lnSpc>
                <a:tabLst/>
              </a:pPr>
              <a:r>
                <a:rPr sz="1800" b="1" kern="0" spc="-40" dirty="0">
                  <a:solidFill>
                    <a:srgbClr val="2070A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Stepper motor drive</a:t>
              </a:r>
              <a:endParaRPr sz="1800" dirty="0">
                <a:latin typeface="Arial"/>
                <a:ea typeface="Arial"/>
                <a:cs typeface="Arial"/>
              </a:endParaRPr>
            </a:p>
            <a:p>
              <a:pPr marL="139700" algn="l" rtl="0" eaLnBrk="0">
                <a:lnSpc>
                  <a:spcPts val="1294"/>
                </a:lnSpc>
                <a:spcBef>
                  <a:spcPts val="587"/>
                </a:spcBef>
                <a:tabLst/>
              </a:pPr>
              <a:r>
                <a:rPr sz="9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128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times</a:t>
              </a:r>
              <a:r>
                <a:rPr sz="9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finer</a:t>
              </a:r>
              <a:r>
                <a:rPr sz="9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segmentation</a:t>
              </a:r>
              <a:r>
                <a:rPr sz="9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high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139700" algn="l" rtl="0" eaLnBrk="0">
                <a:lnSpc>
                  <a:spcPct val="91000"/>
                </a:lnSpc>
                <a:spcBef>
                  <a:spcPts val="115"/>
                </a:spcBef>
                <a:tabLst/>
              </a:pPr>
              <a:r>
                <a:rPr sz="9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precision,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600" dirty="0">
                <a:latin typeface="Arial"/>
                <a:ea typeface="Arial"/>
                <a:cs typeface="Arial"/>
              </a:endParaRPr>
            </a:p>
            <a:p>
              <a:pPr marL="139700" algn="l" rtl="0" eaLnBrk="0">
                <a:lnSpc>
                  <a:spcPct val="85000"/>
                </a:lnSpc>
                <a:tabLst/>
              </a:pP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Low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vibration,ultra-qui</a:t>
              </a: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et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 rot="21600000">
            <a:off x="739749" y="5495934"/>
            <a:ext cx="3340151" cy="3638549"/>
            <a:chOff x="0" y="0"/>
            <a:chExt cx="3340151" cy="3638549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340151" cy="3638549"/>
            </a:xfrm>
            <a:prstGeom prst="rect">
              <a:avLst/>
            </a:prstGeom>
          </p:spPr>
        </p:pic>
        <p:sp>
          <p:nvSpPr>
            <p:cNvPr id="10" name="textbox 10"/>
            <p:cNvSpPr/>
            <p:nvPr/>
          </p:nvSpPr>
          <p:spPr>
            <a:xfrm>
              <a:off x="-12700" y="-12700"/>
              <a:ext cx="3366134" cy="36906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82550" algn="l" rtl="0" eaLnBrk="0">
                <a:lnSpc>
                  <a:spcPct val="81000"/>
                </a:lnSpc>
                <a:spcBef>
                  <a:spcPts val="5"/>
                </a:spcBef>
                <a:tabLst/>
              </a:pPr>
              <a:r>
                <a:rPr sz="1600" b="1" kern="0" spc="-60" dirty="0">
                  <a:solidFill>
                    <a:srgbClr val="2060A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Compatible with</a:t>
              </a:r>
              <a:endParaRPr sz="1600" dirty="0">
                <a:latin typeface="Arial"/>
                <a:ea typeface="Arial"/>
                <a:cs typeface="Arial"/>
              </a:endParaRPr>
            </a:p>
            <a:p>
              <a:pPr marL="82550" algn="l" rtl="0" eaLnBrk="0">
                <a:lnSpc>
                  <a:spcPct val="80000"/>
                </a:lnSpc>
                <a:spcBef>
                  <a:spcPts val="14"/>
                </a:spcBef>
                <a:tabLst/>
              </a:pPr>
              <a:r>
                <a:rPr sz="1600" b="1" kern="0" spc="-60" dirty="0">
                  <a:solidFill>
                    <a:srgbClr val="2060A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multiple p</a:t>
              </a:r>
              <a:r>
                <a:rPr sz="1600" b="1" kern="0" spc="-70" dirty="0">
                  <a:solidFill>
                    <a:srgbClr val="2060A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ump</a:t>
              </a:r>
              <a:r>
                <a:rPr sz="1600" b="1" kern="0" spc="70" dirty="0">
                  <a:solidFill>
                    <a:srgbClr val="2060A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600" b="1" kern="0" spc="-70" dirty="0">
                  <a:solidFill>
                    <a:srgbClr val="2060A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heads</a:t>
              </a:r>
              <a:endParaRPr sz="1600" dirty="0">
                <a:latin typeface="Arial"/>
                <a:ea typeface="Arial"/>
                <a:cs typeface="Arial"/>
              </a:endParaRPr>
            </a:p>
            <a:p>
              <a:pPr marL="82550" algn="l" rtl="0" eaLnBrk="0">
                <a:lnSpc>
                  <a:spcPct val="86000"/>
                </a:lnSpc>
                <a:spcBef>
                  <a:spcPts val="591"/>
                </a:spcBef>
                <a:tabLst/>
              </a:pP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Supports</a:t>
              </a:r>
              <a:r>
                <a:rPr sz="900" b="1" kern="0" spc="2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various  pump  he</a:t>
              </a: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ad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82550" algn="l" rtl="0" eaLnBrk="0">
                <a:lnSpc>
                  <a:spcPts val="1294"/>
                </a:lnSpc>
                <a:spcBef>
                  <a:spcPts val="336"/>
                </a:spcBef>
                <a:tabLst/>
              </a:pPr>
              <a:r>
                <a:rPr sz="9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options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876300" algn="l" rtl="0" eaLnBrk="0">
                <a:lnSpc>
                  <a:spcPct val="81000"/>
                </a:lnSpc>
                <a:spcBef>
                  <a:spcPts val="281"/>
                </a:spcBef>
                <a:tabLst/>
              </a:pPr>
              <a:r>
                <a:rPr sz="9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DG Series</a:t>
              </a:r>
              <a:r>
                <a:rPr sz="900" b="1" kern="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Pump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42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876300" algn="l" rtl="0" eaLnBrk="0">
                <a:lnSpc>
                  <a:spcPct val="81000"/>
                </a:lnSpc>
                <a:spcBef>
                  <a:spcPts val="2"/>
                </a:spcBef>
                <a:tabLst/>
              </a:pPr>
              <a:r>
                <a:rPr sz="900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Head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739749" y="2930530"/>
            <a:ext cx="3340151" cy="2330486"/>
            <a:chOff x="0" y="0"/>
            <a:chExt cx="3340151" cy="2330486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340151" cy="2330486"/>
            </a:xfrm>
            <a:prstGeom prst="rect">
              <a:avLst/>
            </a:prstGeom>
          </p:spPr>
        </p:pic>
        <p:sp>
          <p:nvSpPr>
            <p:cNvPr id="14" name="textbox 14"/>
            <p:cNvSpPr/>
            <p:nvPr/>
          </p:nvSpPr>
          <p:spPr>
            <a:xfrm>
              <a:off x="114325" y="268485"/>
              <a:ext cx="2473960" cy="12687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58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66000"/>
                </a:lnSpc>
                <a:tabLst/>
              </a:pPr>
              <a:r>
                <a:rPr sz="2800" b="1" kern="0" spc="-40" dirty="0">
                  <a:solidFill>
                    <a:srgbClr val="306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LED</a:t>
              </a:r>
              <a:r>
                <a:rPr sz="2800" b="1" kern="0" spc="290" dirty="0">
                  <a:solidFill>
                    <a:srgbClr val="306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b="1" kern="0" spc="-40" baseline="4735" dirty="0">
                  <a:solidFill>
                    <a:srgbClr val="2070B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display</a:t>
              </a:r>
              <a:endParaRPr sz="2200" baseline="4735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226"/>
                </a:lnSpc>
                <a:tabLst/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Energy saving and envir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onmental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92000"/>
                </a:lnSpc>
                <a:spcBef>
                  <a:spcPts val="83"/>
                </a:spcBef>
                <a:tabLst/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protection,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long</a:t>
              </a:r>
              <a:r>
                <a:rPr sz="900" kern="0" spc="1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lifespan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4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ts val="1176"/>
                </a:lnSpc>
                <a:spcBef>
                  <a:spcPts val="271"/>
                </a:spcBef>
                <a:tabLst/>
              </a:pP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▲</a:t>
              </a:r>
              <a:endParaRPr sz="900" dirty="0">
                <a:latin typeface="SimHei"/>
                <a:ea typeface="SimHei"/>
                <a:cs typeface="SimHei"/>
              </a:endParaRPr>
            </a:p>
            <a:p>
              <a:pPr marL="958850" algn="l" rtl="0" eaLnBrk="0">
                <a:lnSpc>
                  <a:spcPts val="1976"/>
                </a:lnSpc>
                <a:spcBef>
                  <a:spcPts val="170"/>
                </a:spcBef>
                <a:tabLst/>
              </a:pPr>
              <a:r>
                <a:rPr sz="1400" kern="0" spc="0" dirty="0">
                  <a:solidFill>
                    <a:srgbClr val="70D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208</a:t>
              </a:r>
              <a:endParaRPr sz="14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69875" y="2311410"/>
              <a:ext cx="3181350" cy="635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 rot="21600000">
            <a:off x="790575" y="9375784"/>
            <a:ext cx="3232175" cy="2260615"/>
            <a:chOff x="0" y="0"/>
            <a:chExt cx="3232175" cy="2260615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3232175" cy="2260615"/>
            </a:xfrm>
            <a:prstGeom prst="rect">
              <a:avLst/>
            </a:prstGeom>
          </p:spPr>
        </p:pic>
        <p:sp>
          <p:nvSpPr>
            <p:cNvPr id="20" name="textbox 20"/>
            <p:cNvSpPr/>
            <p:nvPr/>
          </p:nvSpPr>
          <p:spPr>
            <a:xfrm>
              <a:off x="-12700" y="-12700"/>
              <a:ext cx="3258184" cy="22866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88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88900" algn="l" rtl="0" eaLnBrk="0">
                <a:lnSpc>
                  <a:spcPct val="84000"/>
                </a:lnSpc>
                <a:tabLst/>
              </a:pPr>
              <a:r>
                <a:rPr sz="1400" b="1" kern="0" spc="-50" dirty="0">
                  <a:solidFill>
                    <a:srgbClr val="2070A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One-key deflation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marL="88900" algn="l" rtl="0" eaLnBrk="0">
                <a:lnSpc>
                  <a:spcPct val="112000"/>
                </a:lnSpc>
                <a:spcBef>
                  <a:spcPts val="1156"/>
                </a:spcBef>
                <a:tabLst/>
              </a:pPr>
              <a:r>
                <a:rPr sz="14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With full speed button,quickly fill</a:t>
              </a:r>
              <a:r>
                <a:rPr sz="14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</a:t>
              </a:r>
              <a:r>
                <a:rPr sz="14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and drain t</a:t>
              </a:r>
              <a:r>
                <a:rPr sz="14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he</a:t>
              </a:r>
              <a:r>
                <a:rPr sz="1400" b="1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4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pipeline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1784350" algn="l" rtl="0" eaLnBrk="0">
                <a:lnSpc>
                  <a:spcPts val="1294"/>
                </a:lnSpc>
                <a:spcBef>
                  <a:spcPts val="1"/>
                </a:spcBef>
                <a:tabLst/>
              </a:pPr>
              <a:r>
                <a:rPr sz="900" kern="0" spc="10" dirty="0">
                  <a:solidFill>
                    <a:srgbClr val="3060A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Full  speed</a:t>
              </a:r>
              <a:r>
                <a:rPr sz="900" kern="0" spc="50" dirty="0">
                  <a:solidFill>
                    <a:srgbClr val="3060A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900" kern="0" spc="10" dirty="0">
                  <a:solidFill>
                    <a:srgbClr val="3060A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state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22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371975" y="9388437"/>
            <a:ext cx="3219450" cy="2254231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4365650" y="6816763"/>
            <a:ext cx="3225774" cy="2235196"/>
            <a:chOff x="0" y="0"/>
            <a:chExt cx="3225774" cy="2235196"/>
          </a:xfrm>
        </p:grpSpPr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3225774" cy="2235196"/>
            </a:xfrm>
            <a:prstGeom prst="rect">
              <a:avLst/>
            </a:prstGeom>
          </p:spPr>
        </p:pic>
        <p:sp>
          <p:nvSpPr>
            <p:cNvPr id="26" name="textbox 26"/>
            <p:cNvSpPr/>
            <p:nvPr/>
          </p:nvSpPr>
          <p:spPr>
            <a:xfrm>
              <a:off x="-12700" y="-12700"/>
              <a:ext cx="3251200" cy="22872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75564" algn="l" rtl="0" eaLnBrk="0">
                <a:lnSpc>
                  <a:spcPct val="83000"/>
                </a:lnSpc>
                <a:spcBef>
                  <a:spcPts val="1"/>
                </a:spcBef>
                <a:tabLst/>
              </a:pPr>
              <a:r>
                <a:rPr sz="1400" b="1" kern="0" spc="-50" dirty="0">
                  <a:solidFill>
                    <a:srgbClr val="2070B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Forward and</a:t>
              </a:r>
              <a:r>
                <a:rPr sz="1400" b="1" kern="0" spc="80" dirty="0">
                  <a:solidFill>
                    <a:srgbClr val="2070B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400" b="1" kern="0" spc="-50" dirty="0">
                  <a:solidFill>
                    <a:srgbClr val="2070B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reverse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marL="75564" algn="l" rtl="0" eaLnBrk="0">
                <a:lnSpc>
                  <a:spcPct val="83000"/>
                </a:lnSpc>
                <a:spcBef>
                  <a:spcPts val="296"/>
                </a:spcBef>
                <a:tabLst/>
              </a:pPr>
              <a:r>
                <a:rPr sz="1400" b="1" kern="0" spc="-30" dirty="0">
                  <a:solidFill>
                    <a:srgbClr val="207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rotation opti</a:t>
              </a:r>
              <a:r>
                <a:rPr sz="1400" b="1" kern="0" spc="-40" dirty="0">
                  <a:solidFill>
                    <a:srgbClr val="207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onal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marL="75564" algn="l" rtl="0" eaLnBrk="0">
                <a:lnSpc>
                  <a:spcPct val="99000"/>
                </a:lnSpc>
                <a:spcBef>
                  <a:spcPts val="625"/>
                </a:spcBef>
                <a:tabLst/>
              </a:pP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Adjust for</a:t>
              </a:r>
              <a:r>
                <a:rPr sz="13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ward and reverse</a:t>
              </a:r>
              <a:r>
                <a:rPr sz="1300" b="1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rotation</a:t>
              </a:r>
              <a:r>
                <a:rPr sz="13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</a:t>
              </a:r>
              <a:r>
                <a:rPr sz="1400" b="1" kern="0" spc="-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using the forward/reverse button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6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932814" algn="l" rtl="0" eaLnBrk="0">
                <a:lnSpc>
                  <a:spcPct val="89000"/>
                </a:lnSpc>
                <a:spcBef>
                  <a:spcPts val="1"/>
                </a:spcBef>
                <a:tabLst/>
              </a:pPr>
              <a:r>
                <a:rPr sz="900" b="1" kern="0" spc="-10" dirty="0">
                  <a:solidFill>
                    <a:srgbClr val="20A0C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Reverse</a:t>
              </a:r>
              <a:r>
                <a:rPr sz="900" b="1" kern="0" spc="20" dirty="0">
                  <a:solidFill>
                    <a:srgbClr val="20A0C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</a:t>
              </a:r>
              <a:r>
                <a:rPr sz="900" b="1" kern="0" spc="-10" dirty="0">
                  <a:solidFill>
                    <a:srgbClr val="20A0C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Forward</a:t>
              </a:r>
              <a:r>
                <a:rPr sz="900" b="1" kern="0" spc="60" dirty="0">
                  <a:solidFill>
                    <a:srgbClr val="20A0C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b="1" kern="0" spc="-10" dirty="0">
                  <a:solidFill>
                    <a:srgbClr val="20A0C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rotation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8" name="textbox 28"/>
          <p:cNvSpPr/>
          <p:nvPr/>
        </p:nvSpPr>
        <p:spPr>
          <a:xfrm>
            <a:off x="4416425" y="9963161"/>
            <a:ext cx="2722245" cy="5181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0000"/>
              </a:lnSpc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Allow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peristaltic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pump's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speed,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start/stop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status,and    rotat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    direction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via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external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765149" y="1759336"/>
            <a:ext cx="4444365" cy="271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7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 analysis grasping advan</a:t>
            </a: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tages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4416424" y="9538354"/>
            <a:ext cx="1345564" cy="4368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1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tabLst/>
            </a:pPr>
            <a:r>
              <a:rPr sz="1400" b="1" kern="0" spc="-20" dirty="0">
                <a:solidFill>
                  <a:srgbClr val="207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External control</a:t>
            </a:r>
            <a:r>
              <a:rPr sz="1400" b="1" kern="0" spc="20" dirty="0">
                <a:solidFill>
                  <a:srgbClr val="207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20" dirty="0">
                <a:solidFill>
                  <a:srgbClr val="207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6537300" y="1661936"/>
            <a:ext cx="878839" cy="4368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ts val="1088"/>
              </a:lnSpc>
              <a:tabLst/>
            </a:pPr>
            <a:r>
              <a:rPr sz="1400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endParaRPr sz="1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149"/>
              </a:lnSpc>
              <a:tabLst/>
            </a:pPr>
            <a:r>
              <a:rPr sz="1400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400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EATURE</a:t>
            </a:r>
            <a:r>
              <a:rPr sz="1400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6213449" y="9665705"/>
            <a:ext cx="924560" cy="2241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600" b="1" kern="0" spc="-50" dirty="0">
                <a:solidFill>
                  <a:srgbClr val="207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(Optional)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1679549" y="3082056"/>
            <a:ext cx="574675" cy="198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400" b="1" kern="0" spc="0" dirty="0">
                <a:solidFill>
                  <a:srgbClr val="207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</a:t>
            </a:r>
            <a:endParaRPr sz="1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table 40"/>
          <p:cNvGraphicFramePr>
            <a:graphicFrameLocks noGrp="1"/>
          </p:cNvGraphicFramePr>
          <p:nvPr/>
        </p:nvGraphicFramePr>
        <p:xfrm>
          <a:off x="774674" y="930315"/>
          <a:ext cx="6838950" cy="11080115"/>
        </p:xfrm>
        <a:graphic>
          <a:graphicData uri="http://schemas.openxmlformats.org/drawingml/2006/table">
            <a:tbl>
              <a:tblPr/>
              <a:tblGrid>
                <a:gridCol w="1330325"/>
                <a:gridCol w="1377950"/>
                <a:gridCol w="1377950"/>
                <a:gridCol w="1377950"/>
                <a:gridCol w="1374775"/>
              </a:tblGrid>
              <a:tr h="619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1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6094" algn="l" rtl="0" eaLnBrk="0">
                        <a:lnSpc>
                          <a:spcPts val="1246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ct val="8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4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4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4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r>
                        <a:rPr sz="14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YZ</a:t>
                      </a:r>
                      <a:r>
                        <a:rPr sz="14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15A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4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4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4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r>
                        <a:rPr sz="14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YZ</a:t>
                      </a:r>
                      <a:r>
                        <a:rPr sz="14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</a:t>
                      </a:r>
                      <a:r>
                        <a:rPr sz="14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BSN</a:t>
                      </a:r>
                      <a:r>
                        <a:rPr sz="14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4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4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r>
                        <a:rPr sz="14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YZ</a:t>
                      </a:r>
                      <a:r>
                        <a:rPr sz="14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25A|</a:t>
                      </a:r>
                      <a:r>
                        <a:rPr sz="14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4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4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4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r>
                        <a:rPr sz="14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YZ</a:t>
                      </a:r>
                      <a:r>
                        <a:rPr sz="14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25B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15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257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 m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41550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3-digit</a:t>
                      </a: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1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 speed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10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ange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39314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0.1~200rpm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9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557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 resol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ution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9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0.1rpm(speed≤100rpm)11rpm(speed&gt;1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00rpm)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42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257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 range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19300" algn="l" rtl="0" eaLnBrk="0">
                        <a:lnSpc>
                          <a:spcPts val="124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seconds</a:t>
                      </a: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 99</a:t>
                      </a: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hours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43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797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 accu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racy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09800" algn="l" rtl="0" eaLnBrk="0">
                        <a:lnSpc>
                          <a:spcPts val="122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≤20</a:t>
                      </a:r>
                      <a:r>
                        <a:rPr sz="10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milliseconds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6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2440" indent="-34861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r>
                        <a:rPr sz="10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adjustment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4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6350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Manual:stepped adjustmentCom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munication: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34614" algn="l" rtl="0" eaLnBrk="0">
                        <a:lnSpc>
                          <a:spcPct val="89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continuous adjustment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3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8440" indent="-202564" algn="l" rtl="0" eaLnBrk="0">
                        <a:lnSpc>
                          <a:spcPct val="10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Internally controllab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function</a:t>
                      </a:r>
                      <a:r>
                        <a:rPr sz="10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ems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84300" algn="l" rtl="0" eaLnBrk="0">
                        <a:lnSpc>
                          <a:spcPct val="9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Speed,start/stop,forward/reverse,full s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peed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4825" indent="-203200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External</a:t>
                      </a:r>
                      <a:r>
                        <a:rPr sz="10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9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8430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0-10KHz,0-5V,0-10V,4-20mA,RS485,foot s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witch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6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8440" indent="-20256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External controllable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function</a:t>
                      </a:r>
                      <a:r>
                        <a:rPr sz="10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ems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2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205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Start/stop control,direction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control,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pum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 head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291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2xYZ15A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65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2xYZ15B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01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2xYZ25A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65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2xYZ25B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 specifications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6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0200" algn="l" rtl="0" eaLnBrk="0">
                        <a:lnSpc>
                          <a:spcPts val="122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13#、14#、19#、16#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、25#、17#、18#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0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6964" algn="l" rtl="0" eaLnBrk="0">
                        <a:lnSpc>
                          <a:spcPts val="1223"/>
                        </a:lnSpc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15#、24#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80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607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 range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85800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0.007-825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0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0.17-590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7190" indent="-158114" algn="l" rtl="0" eaLnBrk="0">
                        <a:lnSpc>
                          <a:spcPct val="11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 of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r>
                        <a:rPr sz="10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rollers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17800" algn="l" rtl="0" eaLnBrk="0">
                        <a:lnSpc>
                          <a:spcPts val="124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1325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Working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432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Environment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9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905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0-40℃,humidity&lt;80%no condensa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Protection rating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255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IP31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11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84"/>
                        </a:lnSpc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 voltage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2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805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AC100V~AC250V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50Hz/60Hz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DC100V~DC275V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indent="63500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consump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during</a:t>
                      </a:r>
                      <a:r>
                        <a:rPr sz="10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standby mode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7914" algn="l" rtl="0" eaLnBrk="0">
                        <a:lnSpc>
                          <a:spcPts val="124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&lt;15W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7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82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Normal</a:t>
                      </a:r>
                      <a:r>
                        <a:rPr sz="10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load 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0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2550" algn="l" rtl="0" eaLnBrk="0">
                        <a:lnSpc>
                          <a:spcPts val="1246"/>
                        </a:lnSpc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&lt;30W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907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Starting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1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7914" algn="l" rtl="0" eaLnBrk="0">
                        <a:lnSpc>
                          <a:spcPts val="1246"/>
                        </a:lnSpc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&lt;55W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672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 Weight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53664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3KG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2575" algn="l" rtl="0" eaLnBrk="0">
                        <a:lnSpc>
                          <a:spcPts val="124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S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ize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77825" algn="l" rtl="0" eaLnBrk="0">
                        <a:lnSpc>
                          <a:spcPct val="96000"/>
                        </a:lnSpc>
                        <a:spcBef>
                          <a:spcPts val="19"/>
                        </a:spcBef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36750" algn="l" rtl="0" eaLnBrk="0">
                        <a:lnSpc>
                          <a:spcPts val="124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360×142×148mm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table 42"/>
          <p:cNvGraphicFramePr>
            <a:graphicFrameLocks noGrp="1"/>
          </p:cNvGraphicFramePr>
          <p:nvPr/>
        </p:nvGraphicFramePr>
        <p:xfrm>
          <a:off x="774674" y="901754"/>
          <a:ext cx="6832600" cy="11061065"/>
        </p:xfrm>
        <a:graphic>
          <a:graphicData uri="http://schemas.openxmlformats.org/drawingml/2006/table">
            <a:tbl>
              <a:tblPr/>
              <a:tblGrid>
                <a:gridCol w="1330325"/>
                <a:gridCol w="889000"/>
                <a:gridCol w="908050"/>
                <a:gridCol w="914400"/>
                <a:gridCol w="908050"/>
                <a:gridCol w="908050"/>
                <a:gridCol w="974725"/>
              </a:tblGrid>
              <a:tr h="612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4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4825" algn="l" rtl="0" eaLnBrk="0">
                        <a:lnSpc>
                          <a:spcPts val="1246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SN-RBT-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41300" algn="l" rtl="0" eaLnBrk="0">
                        <a:lnSpc>
                          <a:spcPct val="79000"/>
                        </a:lnSpc>
                        <a:spcBef>
                          <a:spcPts val="134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DG61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214" indent="-100964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SN-RBT-</a:t>
                      </a:r>
                      <a:r>
                        <a:rPr sz="16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DG101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SN-RBT-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54000" algn="l" rtl="0" eaLnBrk="0">
                        <a:lnSpc>
                          <a:spcPct val="78000"/>
                        </a:lnSpc>
                        <a:spcBef>
                          <a:spcPts val="153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DG62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214" indent="-101600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SN-RBT-</a:t>
                      </a:r>
                      <a:r>
                        <a:rPr sz="16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DG102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SN-RBT-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47650" algn="l" rtl="0" eaLnBrk="0">
                        <a:lnSpc>
                          <a:spcPct val="78000"/>
                        </a:lnSpc>
                        <a:spcBef>
                          <a:spcPts val="153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DG63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1140" indent="-101600" algn="l" rtl="0" eaLnBrk="0">
                        <a:lnSpc>
                          <a:spcPct val="9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6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SN-RBT-</a:t>
                      </a:r>
                      <a:r>
                        <a:rPr sz="16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6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DG103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257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 m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4155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3-digit</a:t>
                      </a: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42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 speed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10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ange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39314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0.1～200rpm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5575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 resol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ution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6995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0.1rpm(rotational</a:t>
                      </a:r>
                      <a:r>
                        <a:rPr sz="10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peed</a:t>
                      </a:r>
                      <a:r>
                        <a:rPr sz="10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10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100rpm)11rpm(rotational</a:t>
                      </a:r>
                      <a:r>
                        <a:rPr sz="10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speed&gt;100rpm)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84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257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 range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19300" algn="l" rtl="0" eaLnBrk="0">
                        <a:lnSpc>
                          <a:spcPts val="124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seconds</a:t>
                      </a: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 99</a:t>
                      </a: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hours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797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 accu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racy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4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09800" algn="l" rtl="0" eaLnBrk="0">
                        <a:lnSpc>
                          <a:spcPts val="1227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≤20</a:t>
                      </a:r>
                      <a:r>
                        <a:rPr sz="10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milliseconds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2440" indent="-348615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r>
                        <a:rPr sz="10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adjustment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0" algn="l" rtl="0" eaLnBrk="0">
                        <a:lnSpc>
                          <a:spcPct val="8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Manual:step a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djustment</a:t>
                      </a:r>
                      <a:r>
                        <a:rPr sz="9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Communication: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41600" algn="l" rtl="0" eaLnBrk="0">
                        <a:lnSpc>
                          <a:spcPct val="94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continuous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adjustmen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8440" indent="-202564" algn="l" rtl="0" eaLnBrk="0">
                        <a:lnSpc>
                          <a:spcPct val="10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Internally controllab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function</a:t>
                      </a:r>
                      <a:r>
                        <a:rPr sz="10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ems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15414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Speed,start/stop,forward/reverse,ful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lspeed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xternal control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8430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0-10KHz,0-5V,0-10V,4-20mA,RS485,foot s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witch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6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8440" indent="-20256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External controllable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function</a:t>
                      </a:r>
                      <a:r>
                        <a:rPr sz="10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ems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2050" algn="l" rtl="0" eaLnBrk="0">
                        <a:lnSpc>
                          <a:spcPct val="9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Start/stop control,direction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control,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5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98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pum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 head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92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0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DG61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0" algn="l" rtl="0" eaLnBrk="0">
                        <a:lnSpc>
                          <a:spcPct val="8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</a:t>
                      </a: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101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115" algn="l" rtl="0" eaLnBrk="0">
                        <a:lnSpc>
                          <a:spcPct val="8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</a:t>
                      </a: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62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0" algn="l" rtl="0" eaLnBrk="0">
                        <a:lnSpc>
                          <a:spcPct val="8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</a:t>
                      </a: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102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92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850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DG63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ct val="8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</a:t>
                      </a: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103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 spec</a:t>
                      </a:r>
                      <a:r>
                        <a:rPr sz="9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ifications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32964" indent="-1186814" algn="l" rtl="0" eaLnBrk="0">
                        <a:lnSpc>
                          <a:spcPct val="10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500" kern="0" spc="30" baseline="-138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1×1、2×1、3×1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400" kern="0" spc="0" baseline="37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Wall</a:t>
                      </a:r>
                      <a:r>
                        <a:rPr sz="900" kern="0" spc="4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baseline="37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thickness</a:t>
                      </a:r>
                      <a:r>
                        <a:rPr sz="900" kern="0" spc="3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30" baseline="37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0.8~1</a:t>
                      </a:r>
                      <a:r>
                        <a:rPr sz="1400" kern="0" spc="0" baseline="37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1400" kern="0" spc="30" baseline="37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1400" kern="0" spc="0" baseline="37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900" kern="0" spc="4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baseline="37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diameter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≤3.17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7345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indent="-127000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0.0061-75</a:t>
                      </a:r>
                      <a:r>
                        <a:rPr sz="13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13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indent="-133350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0.0061-54</a:t>
                      </a: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13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indent="-127000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0.0061-75</a:t>
                      </a: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13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indent="-133350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0.0061-54</a:t>
                      </a: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13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214" indent="-133350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0.0061-75</a:t>
                      </a: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13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8600" indent="-133350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0.0061-54</a:t>
                      </a: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13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3540" indent="-164464" algn="l" rtl="0" eaLnBrk="0">
                        <a:lnSpc>
                          <a:spcPct val="10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 of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r>
                        <a:rPr sz="10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rollers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0050" algn="l" rtl="0" eaLnBrk="0">
                        <a:lnSpc>
                          <a:spcPts val="167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8300" algn="l" rtl="0" eaLnBrk="0">
                        <a:lnSpc>
                          <a:spcPts val="167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0" algn="l" rtl="0" eaLnBrk="0">
                        <a:lnSpc>
                          <a:spcPts val="167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8300" algn="l" rtl="0" eaLnBrk="0">
                        <a:lnSpc>
                          <a:spcPts val="167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5765" algn="l" rtl="0" eaLnBrk="0">
                        <a:lnSpc>
                          <a:spcPts val="167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0050" algn="l" rtl="0" eaLnBrk="0">
                        <a:lnSpc>
                          <a:spcPts val="167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132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Working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432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Environment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730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0-40℃,humidity &lt;80%no condensa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Protection rating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67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2550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IP31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8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 voltage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70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AC100V~AC250V 50Hz/60Hz or DC100V~DC27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5V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02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indent="63500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consump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during</a:t>
                      </a:r>
                      <a:r>
                        <a:rPr sz="10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standby mode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255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&lt;11W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3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825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Normal</a:t>
                      </a:r>
                      <a:r>
                        <a:rPr sz="10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load 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2550" algn="l" rtl="0" eaLnBrk="0">
                        <a:lnSpc>
                          <a:spcPts val="124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&lt;20W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6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907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Starting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2550" algn="l" rtl="0" eaLnBrk="0">
                        <a:lnSpc>
                          <a:spcPts val="12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&lt;40W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82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672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 Weight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94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90800" algn="l" rtl="0" eaLnBrk="0">
                        <a:lnSpc>
                          <a:spcPts val="1242"/>
                        </a:lnSpc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2.4KG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2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2575" algn="l" rtl="0" eaLnBrk="0">
                        <a:lnSpc>
                          <a:spcPts val="1246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S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ize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77825" algn="l" rtl="0" eaLnBrk="0">
                        <a:lnSpc>
                          <a:spcPct val="96000"/>
                        </a:lnSpc>
                        <a:spcBef>
                          <a:spcPts val="69"/>
                        </a:spcBef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5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92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0" algn="l" rtl="0" eaLnBrk="0">
                        <a:lnSpc>
                          <a:spcPts val="1246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250×142×148mm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5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92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7965" algn="l" rtl="0" eaLnBrk="0">
                        <a:lnSpc>
                          <a:spcPts val="1246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260×142×148mm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5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92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8615" algn="l" rtl="0" eaLnBrk="0">
                        <a:lnSpc>
                          <a:spcPts val="1246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270×142×148mm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able 44"/>
          <p:cNvGraphicFramePr>
            <a:graphicFrameLocks noGrp="1"/>
          </p:cNvGraphicFramePr>
          <p:nvPr/>
        </p:nvGraphicFramePr>
        <p:xfrm>
          <a:off x="762025" y="888994"/>
          <a:ext cx="6844665" cy="11067415"/>
        </p:xfrm>
        <a:graphic>
          <a:graphicData uri="http://schemas.openxmlformats.org/drawingml/2006/table">
            <a:tbl>
              <a:tblPr/>
              <a:tblGrid>
                <a:gridCol w="1323339"/>
                <a:gridCol w="1422400"/>
                <a:gridCol w="1409700"/>
                <a:gridCol w="1409700"/>
                <a:gridCol w="1279525"/>
              </a:tblGrid>
              <a:tr h="619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9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4190" algn="l" rtl="0" eaLnBrk="0">
                        <a:lnSpc>
                          <a:spcPts val="1246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6234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SN-RBT-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08634" algn="l" rtl="0" eaLnBrk="0">
                        <a:lnSpc>
                          <a:spcPct val="78000"/>
                        </a:lnSpc>
                        <a:spcBef>
                          <a:spcPts val="152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DG64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9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0" algn="l" rtl="0" eaLnBrk="0">
                        <a:lnSpc>
                          <a:spcPts val="1108"/>
                        </a:lnSpc>
                        <a:tabLst/>
                      </a:pPr>
                      <a:r>
                        <a:rPr sz="1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SN-RBT-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50850" algn="l" rtl="0" eaLnBrk="0">
                        <a:lnSpc>
                          <a:spcPts val="2046"/>
                        </a:lnSpc>
                        <a:tabLst/>
                      </a:pPr>
                      <a:r>
                        <a:rPr sz="1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DG104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0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SN-RBT-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01650" algn="l" rtl="0" eaLnBrk="0">
                        <a:lnSpc>
                          <a:spcPct val="78000"/>
                        </a:lnSpc>
                        <a:spcBef>
                          <a:spcPts val="152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DG66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4340" indent="-50165" algn="l" rtl="0" eaLnBrk="0">
                        <a:lnSpc>
                          <a:spcPct val="9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6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SN-RBT-</a:t>
                      </a:r>
                      <a:r>
                        <a:rPr sz="16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6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DG106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194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 m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1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47900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3-digit</a:t>
                      </a: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8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 s</a:t>
                      </a:r>
                      <a:r>
                        <a:rPr sz="10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peed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2650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0.1~200rpm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557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 resol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ution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700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0.1rpm(speed≤100rpm)1rpm(speed&gt;1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00rpm)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9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1940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 range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5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5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25650" algn="l" rtl="0" eaLnBrk="0">
                        <a:lnSpc>
                          <a:spcPts val="1242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seconds</a:t>
                      </a: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 99</a:t>
                      </a: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hours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0040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 accu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racy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9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16150" algn="l" rtl="0" eaLnBrk="0">
                        <a:lnSpc>
                          <a:spcPts val="1227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≤20</a:t>
                      </a:r>
                      <a:r>
                        <a:rPr sz="10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milliseconds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6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1805" indent="-348615" algn="l" rtl="0" eaLnBrk="0">
                        <a:lnSpc>
                          <a:spcPct val="113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r>
                        <a:rPr sz="10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adjustment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2700" algn="l" rtl="0" eaLnBrk="0">
                        <a:lnSpc>
                          <a:spcPct val="76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step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adjustmentt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Communication</a:t>
                      </a:r>
                      <a:r>
                        <a:rPr sz="1300" kern="0" spc="7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1300" baseline="4006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47950" algn="l" rtl="0" eaLnBrk="0">
                        <a:lnSpc>
                          <a:spcPct val="8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continuous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adjustment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7654" indent="-272415" algn="l" rtl="0" eaLnBrk="0">
                        <a:lnSpc>
                          <a:spcPct val="107000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Internally contr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ollable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function</a:t>
                      </a:r>
                      <a:r>
                        <a:rPr sz="10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ems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065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Speed,start/stop,forward/reverse,full s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peed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ternal control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8585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0-10KHz,0-5V,0-10V,4-20mA,RS485,foot s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witch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6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7804" indent="-202564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External controllabl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function</a:t>
                      </a:r>
                      <a:r>
                        <a:rPr sz="10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ems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840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Start-stop control,direction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control,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35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98"/>
                        </a:lnSpc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pump head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7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5940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DG64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600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DG104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7850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DG66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884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DG106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3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28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83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1×1,2×1,3×1 wall thickness 0.8~1mm,inner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diameter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≤3.17mm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734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45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0.0061-75ml/min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734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0.0061-54ml/min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734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0.0061-75ml/min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0.0061-54ml/min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60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9890" indent="-171450" algn="l" rtl="0" eaLnBrk="0">
                        <a:lnSpc>
                          <a:spcPct val="110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 of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r>
                        <a:rPr sz="10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rollers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39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80084" algn="l" rtl="0" eaLnBrk="0">
                        <a:lnSpc>
                          <a:spcPts val="1246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4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15950" algn="l" rtl="0" eaLnBrk="0">
                        <a:lnSpc>
                          <a:spcPts val="1745"/>
                        </a:lnSpc>
                        <a:tabLst/>
                      </a:pPr>
                      <a:r>
                        <a:rPr sz="14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39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3100" algn="l" rtl="0" eaLnBrk="0">
                        <a:lnSpc>
                          <a:spcPts val="1246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4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6100" algn="l" rtl="0" eaLnBrk="0">
                        <a:lnSpc>
                          <a:spcPts val="1745"/>
                        </a:lnSpc>
                        <a:tabLst/>
                      </a:pPr>
                      <a:r>
                        <a:rPr sz="14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132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Working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3690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Environment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9540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0-40℃,humidity&lt;80%no condensa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Protection rat</a:t>
                      </a:r>
                      <a:r>
                        <a:rPr sz="10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2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8900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IP31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3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14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84"/>
                        </a:lnSpc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 vol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34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075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AC100V~AC250V50Hz/60Hz     or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DC100V~DC275V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082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Standby 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42239" algn="l" rtl="0" eaLnBrk="0">
                        <a:lnSpc>
                          <a:spcPct val="88000"/>
                        </a:lnSpc>
                        <a:spcBef>
                          <a:spcPts val="30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consumption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during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0894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stopping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8900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&lt;11W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3690" indent="-1905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Normal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load power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consumption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99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8900" algn="l" rtl="0" eaLnBrk="0">
                        <a:lnSpc>
                          <a:spcPts val="1246"/>
                        </a:lnSpc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&lt;20W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8440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Starting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8900" algn="l" rtl="0" eaLnBrk="0">
                        <a:lnSpc>
                          <a:spcPts val="1246"/>
                        </a:lnSpc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&lt;40W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2440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 Weight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6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1285" algn="l" rtl="0" eaLnBrk="0">
                        <a:lnSpc>
                          <a:spcPts val="1242"/>
                        </a:lnSpc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2.4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3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1940" algn="l" rtl="0" eaLnBrk="0">
                        <a:lnSpc>
                          <a:spcPts val="1246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S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ize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77190" algn="l" rtl="0" eaLnBrk="0">
                        <a:lnSpc>
                          <a:spcPct val="96000"/>
                        </a:lnSpc>
                        <a:spcBef>
                          <a:spcPts val="170"/>
                        </a:spcBef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9150" algn="l" rtl="0" eaLnBrk="0">
                        <a:lnSpc>
                          <a:spcPts val="124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280×142×148mm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1684" algn="l" rtl="0" eaLnBrk="0">
                        <a:lnSpc>
                          <a:spcPts val="124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300×142×148mm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8401050" cy="13004800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16022" y="6902426"/>
            <a:ext cx="6775446" cy="5149901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68360" y="4146579"/>
            <a:ext cx="6858029" cy="1625600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1238216" y="1784855"/>
            <a:ext cx="5586729" cy="2011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5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400" b="1" kern="0" spc="-70" dirty="0">
                <a:solidFill>
                  <a:srgbClr val="2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 integration</a:t>
            </a:r>
            <a:r>
              <a:rPr sz="2400" b="1" kern="0" spc="10" dirty="0">
                <a:solidFill>
                  <a:srgbClr val="2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2400" b="1" kern="0" spc="-70" dirty="0">
                <a:solidFill>
                  <a:srgbClr val="2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2400" b="1" kern="0" spc="80" dirty="0">
                <a:solidFill>
                  <a:srgbClr val="2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400" b="1" kern="0" spc="-70" dirty="0">
                <a:solidFill>
                  <a:srgbClr val="2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2400" b="1" kern="0" spc="110" dirty="0">
                <a:solidFill>
                  <a:srgbClr val="2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400" b="1" kern="0" spc="-80" dirty="0">
                <a:solidFill>
                  <a:srgbClr val="2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operate</a:t>
            </a:r>
            <a:endParaRPr sz="2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774700" algn="l" rtl="0" eaLnBrk="0">
              <a:lnSpc>
                <a:spcPct val="82000"/>
              </a:lnSpc>
              <a:spcBef>
                <a:spcPts val="940"/>
              </a:spcBef>
              <a:tabLst/>
            </a:pPr>
            <a:r>
              <a:rPr sz="31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Meeting di</a:t>
            </a:r>
            <a:r>
              <a:rPr sz="31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</a:t>
            </a:r>
            <a:r>
              <a:rPr sz="3100" b="1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1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endParaRPr sz="3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56565" algn="l" rtl="0" eaLnBrk="0">
              <a:lnSpc>
                <a:spcPts val="1872"/>
              </a:lnSpc>
              <a:spcBef>
                <a:spcPts val="461"/>
              </a:spcBef>
              <a:tabLst/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Combines</a:t>
            </a:r>
            <a:r>
              <a:rPr sz="15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speed</a:t>
            </a:r>
            <a:r>
              <a:rPr sz="15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regulation,forward</a:t>
            </a: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5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revers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5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rotation,</a:t>
            </a:r>
            <a:endParaRPr sz="1500" dirty="0">
              <a:latin typeface="Arial"/>
              <a:ea typeface="Arial"/>
              <a:cs typeface="Arial"/>
            </a:endParaRPr>
          </a:p>
          <a:p>
            <a:pPr marL="571500" algn="l" rtl="0" eaLnBrk="0">
              <a:lnSpc>
                <a:spcPct val="93000"/>
              </a:lnSpc>
              <a:spcBef>
                <a:spcPts val="9"/>
              </a:spcBef>
              <a:tabLst/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timing,power-off</a:t>
            </a:r>
            <a:r>
              <a:rPr sz="1500" kern="0" spc="3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mory</a:t>
            </a:r>
            <a:r>
              <a:rPr sz="1500" kern="0" spc="3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500" kern="0" spc="3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500" kern="0" spc="2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functions,easy</a:t>
            </a:r>
            <a:r>
              <a:rPr sz="1500" kern="0" spc="3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sz="1500" dirty="0">
              <a:latin typeface="Arial"/>
              <a:ea typeface="Arial"/>
              <a:cs typeface="Arial"/>
            </a:endParaRPr>
          </a:p>
          <a:p>
            <a:pPr marL="1485900" algn="l" rtl="0" eaLnBrk="0">
              <a:lnSpc>
                <a:spcPts val="1855"/>
              </a:lnSpc>
              <a:tabLst/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operate,more</a:t>
            </a:r>
            <a:r>
              <a:rPr sz="15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convenient</a:t>
            </a:r>
            <a:r>
              <a:rPr sz="15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500" kern="0" spc="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e.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3702076" y="4392565"/>
            <a:ext cx="3735070" cy="1108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32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6850" algn="l" rtl="0" eaLnBrk="0">
              <a:lnSpc>
                <a:spcPct val="82000"/>
              </a:lnSpc>
              <a:tabLst/>
            </a:pPr>
            <a:r>
              <a:rPr sz="6700" kern="0" spc="-20" dirty="0">
                <a:solidFill>
                  <a:srgbClr val="307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endParaRPr sz="6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429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Forward rotation               </a:t>
            </a:r>
            <a:r>
              <a:rPr sz="2300" kern="0" spc="-10" baseline="-679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Timer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   outage    m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emory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1250986" y="5283406"/>
            <a:ext cx="2031364" cy="198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Speed regulation            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Reverse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0525" y="2917825"/>
            <a:ext cx="7620000" cy="7169150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1463675" y="4987800"/>
            <a:ext cx="5429250" cy="4032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01600" algn="l" rtl="0" eaLnBrk="0">
              <a:lnSpc>
                <a:spcPts val="1416"/>
              </a:lnSpc>
              <a:tabLst/>
            </a:pPr>
            <a:r>
              <a:rPr sz="1400" b="1" kern="0" spc="-40" baseline="-695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Drive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40" baseline="-695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motor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</a:t>
            </a:r>
            <a:r>
              <a:rPr sz="1800" b="1" kern="0" spc="-40" baseline="616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Soft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-40" baseline="616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</a:t>
            </a:r>
            <a:endParaRPr sz="1800" baseline="6165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559300" algn="l" rtl="0" eaLnBrk="0">
              <a:lnSpc>
                <a:spcPts val="749"/>
              </a:lnSpc>
              <a:spcBef>
                <a:spcPts val="157"/>
              </a:spcBef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end-driven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pum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endParaRPr sz="500" dirty="0">
              <a:latin typeface="Arial"/>
              <a:ea typeface="Arial"/>
              <a:cs typeface="Arial"/>
            </a:endParaRPr>
          </a:p>
          <a:p>
            <a:pPr marL="4578350" algn="l" rtl="0" eaLnBrk="0">
              <a:lnSpc>
                <a:spcPts val="1022"/>
              </a:lnSpc>
              <a:spcBef>
                <a:spcPts val="143"/>
              </a:spcBef>
              <a:tabLst/>
            </a:pPr>
            <a:r>
              <a:rPr sz="700" kern="0" spc="10" dirty="0">
                <a:solidFill>
                  <a:srgbClr val="604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700" kern="0" spc="90" dirty="0">
                <a:solidFill>
                  <a:srgbClr val="604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604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spcBef>
                <a:spcPts val="431"/>
              </a:spcBef>
              <a:tabLst/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568450" algn="l" rtl="0" eaLnBrk="0">
              <a:lnSpc>
                <a:spcPct val="81000"/>
              </a:lnSpc>
              <a:spcBef>
                <a:spcPts val="301"/>
              </a:spcBef>
              <a:tabLst/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 of Quality/Warranty Card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113"/>
              </a:spcBef>
              <a:tabLst/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Pump</a:t>
            </a:r>
            <a:r>
              <a:rPr sz="11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987425" y="3753657"/>
            <a:ext cx="2538095" cy="276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7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nstrument</a:t>
            </a:r>
            <a:r>
              <a:rPr sz="20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 displa</a:t>
            </a:r>
            <a:r>
              <a:rPr sz="20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6689698" y="3689684"/>
            <a:ext cx="661034" cy="409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872"/>
              </a:lnSpc>
              <a:tabLst/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DETAIL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50"/>
              </a:lnSpc>
              <a:tabLst/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68" name="table 68"/>
          <p:cNvGraphicFramePr>
            <a:graphicFrameLocks noGrp="1"/>
          </p:cNvGraphicFramePr>
          <p:nvPr/>
        </p:nvGraphicFramePr>
        <p:xfrm>
          <a:off x="1841500" y="5788025"/>
          <a:ext cx="1934844" cy="1758950"/>
        </p:xfrm>
        <a:graphic>
          <a:graphicData uri="http://schemas.openxmlformats.org/drawingml/2006/table">
            <a:tbl>
              <a:tblPr/>
              <a:tblGrid>
                <a:gridCol w="798194"/>
                <a:gridCol w="1136650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98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 3-digit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0.1~200</a:t>
                      </a:r>
                      <a:r>
                        <a:rPr sz="1300" kern="0" spc="-1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endParaRPr sz="1300" baseline="-4006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6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8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110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&gt;100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800" kern="0" spc="-10" dirty="0">
                          <a:solidFill>
                            <a:srgbClr val="204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13#、14#、19#、16#、</a:t>
                      </a:r>
                      <a:r>
                        <a:rPr sz="800" kern="0" spc="0" dirty="0">
                          <a:solidFill>
                            <a:srgbClr val="204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kern="0" spc="0" baseline="156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300" kern="0" spc="0" baseline="-8013" dirty="0">
                          <a:solidFill>
                            <a:srgbClr val="3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25#、17#、</a:t>
                      </a:r>
                      <a:r>
                        <a:rPr sz="1300" kern="0" spc="-10" baseline="-8013" dirty="0">
                          <a:solidFill>
                            <a:srgbClr val="3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18#</a:t>
                      </a:r>
                      <a:endParaRPr sz="1300" baseline="-801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98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      </a:t>
                      </a:r>
                      <a:r>
                        <a:rPr sz="8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0.007-825</a:t>
                      </a:r>
                      <a:r>
                        <a:rPr sz="8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8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034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114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4" algn="l" rtl="0" eaLnBrk="0">
                        <a:lnSpc>
                          <a:spcPts val="104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290×142×14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0" name="table 70"/>
          <p:cNvGraphicFramePr>
            <a:graphicFrameLocks noGrp="1"/>
          </p:cNvGraphicFramePr>
          <p:nvPr/>
        </p:nvGraphicFramePr>
        <p:xfrm>
          <a:off x="1847850" y="47466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0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YZ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15A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74" name="table 74"/>
          <p:cNvGraphicFramePr>
            <a:graphicFrameLocks noGrp="1"/>
          </p:cNvGraphicFramePr>
          <p:nvPr/>
        </p:nvGraphicFramePr>
        <p:xfrm>
          <a:off x="1847850" y="5788025"/>
          <a:ext cx="1930400" cy="1765300"/>
        </p:xfrm>
        <a:graphic>
          <a:graphicData uri="http://schemas.openxmlformats.org/drawingml/2006/table">
            <a:tbl>
              <a:tblPr/>
              <a:tblGrid>
                <a:gridCol w="801369"/>
                <a:gridCol w="1129030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98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 3-digit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0.1~200</a:t>
                      </a:r>
                      <a:r>
                        <a:rPr sz="1300" kern="0" spc="-1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endParaRPr sz="1300" baseline="-4006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6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10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0.1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1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300" kern="0" spc="-1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1rpm(speed&gt;100rpm)</a:t>
                      </a:r>
                      <a:endParaRPr sz="1300" baseline="4006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800" kern="0" spc="-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13#、14#、19#、16#、</a:t>
                      </a:r>
                      <a:r>
                        <a:rPr sz="800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kern="0" spc="0" baseline="156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300" kern="0" spc="0" baseline="-8013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25#</a:t>
                      </a:r>
                      <a:r>
                        <a:rPr sz="1300" kern="0" spc="-10" baseline="-8013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、17#、18#</a:t>
                      </a:r>
                      <a:endParaRPr sz="1300" baseline="-801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98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8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0.007-825</a:t>
                      </a:r>
                      <a:r>
                        <a:rPr sz="8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8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01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118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019" algn="l" rtl="0" eaLnBrk="0">
                        <a:lnSpc>
                          <a:spcPts val="104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290×142×14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6" name="table 76"/>
          <p:cNvGraphicFramePr>
            <a:graphicFrameLocks noGrp="1"/>
          </p:cNvGraphicFramePr>
          <p:nvPr/>
        </p:nvGraphicFramePr>
        <p:xfrm>
          <a:off x="1847850" y="47466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YZ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15B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80" name="table 80"/>
          <p:cNvGraphicFramePr>
            <a:graphicFrameLocks noGrp="1"/>
          </p:cNvGraphicFramePr>
          <p:nvPr/>
        </p:nvGraphicFramePr>
        <p:xfrm>
          <a:off x="1841500" y="5788025"/>
          <a:ext cx="1930400" cy="1758950"/>
        </p:xfrm>
        <a:graphic>
          <a:graphicData uri="http://schemas.openxmlformats.org/drawingml/2006/table">
            <a:tbl>
              <a:tblPr/>
              <a:tblGrid>
                <a:gridCol w="775334"/>
                <a:gridCol w="115506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 3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-digit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94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0" baseline="922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0" baseline="922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200" kern="0" spc="2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0.1～200</a:t>
                      </a:r>
                      <a:r>
                        <a:rPr sz="12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endParaRPr sz="1200" baseline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71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 r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pm(speed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 rpm)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ts val="951"/>
                        </a:lnSpc>
                        <a:spcBef>
                          <a:spcPts val="12"/>
                        </a:spcBef>
                        <a:tabLst/>
                      </a:pPr>
                      <a:r>
                        <a:rPr sz="1200" kern="0" spc="0" baseline="-243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r>
                        <a:rPr sz="1200" kern="0" spc="10" baseline="-243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200" kern="0" spc="1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7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1200" kern="0" spc="1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1200" kern="0" spc="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1200" kern="0" spc="1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&gt;100</a:t>
                      </a:r>
                      <a:r>
                        <a:rPr sz="7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1200" kern="0" spc="1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1200" baseline="624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3995" algn="l" rtl="0" eaLnBrk="0">
                        <a:lnSpc>
                          <a:spcPts val="110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0" baseline="-864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ifications: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200" kern="0" spc="0" baseline="14499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1200" kern="0" spc="-10" baseline="14499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5#、24#</a:t>
                      </a:r>
                      <a:endParaRPr sz="1200" baseline="14499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99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0" baseline="-10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0" baseline="-10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8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0.17-590ml/min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4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115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705" algn="l" rtl="0" eaLnBrk="0">
                        <a:lnSpc>
                          <a:spcPts val="99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290×142×148mm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2" name="textbox 82"/>
          <p:cNvSpPr/>
          <p:nvPr/>
        </p:nvSpPr>
        <p:spPr>
          <a:xfrm>
            <a:off x="1876425" y="6820972"/>
            <a:ext cx="184150" cy="11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spec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1876425" y="6742639"/>
            <a:ext cx="189229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Hose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86" name="table 86"/>
          <p:cNvGraphicFramePr>
            <a:graphicFrameLocks noGrp="1"/>
          </p:cNvGraphicFramePr>
          <p:nvPr/>
        </p:nvGraphicFramePr>
        <p:xfrm>
          <a:off x="1847850" y="47466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0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YZ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25A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90" name="table 90"/>
          <p:cNvGraphicFramePr>
            <a:graphicFrameLocks noGrp="1"/>
          </p:cNvGraphicFramePr>
          <p:nvPr/>
        </p:nvGraphicFramePr>
        <p:xfrm>
          <a:off x="1841500" y="5788025"/>
          <a:ext cx="1930400" cy="1758950"/>
        </p:xfrm>
        <a:graphic>
          <a:graphicData uri="http://schemas.openxmlformats.org/drawingml/2006/table">
            <a:tbl>
              <a:tblPr/>
              <a:tblGrid>
                <a:gridCol w="775334"/>
                <a:gridCol w="115506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21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10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3-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digit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0354" algn="l" rtl="0" eaLnBrk="0">
                        <a:lnSpc>
                          <a:spcPts val="148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-10" baseline="283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1200" kern="0" spc="-10" baseline="-368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200" kern="0" spc="-10" baseline="283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able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10" baseline="283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800" kern="0" spc="-20" baseline="-717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0.1~200rpm</a:t>
                      </a:r>
                      <a:endParaRPr sz="1800" baseline="-717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0.1rpm(speeds  100rpm)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ts val="951"/>
                        </a:lnSpc>
                        <a:spcBef>
                          <a:spcPts val="62"/>
                        </a:spcBef>
                        <a:tabLst/>
                      </a:pPr>
                      <a:r>
                        <a:rPr sz="1200" kern="0" spc="0" baseline="-243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r>
                        <a:rPr sz="1200" kern="0" spc="20" baseline="-243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200" kern="0" spc="2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1200" kern="0" spc="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1200" kern="0" spc="2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1200" kern="0" spc="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1200" kern="0" spc="2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&gt;100</a:t>
                      </a:r>
                      <a:r>
                        <a:rPr sz="1200" kern="0" spc="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1200" kern="0" spc="2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1200" baseline="624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8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0" baseline="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</a:t>
                      </a:r>
                      <a:r>
                        <a:rPr sz="600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15#、24#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99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0" baseline="-10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0" baseline="-10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8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0.17-590ml/min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4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115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705" algn="l" rtl="0" eaLnBrk="0">
                        <a:lnSpc>
                          <a:spcPts val="99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290×142×148mm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2" name="textbox 92"/>
          <p:cNvSpPr/>
          <p:nvPr/>
        </p:nvSpPr>
        <p:spPr>
          <a:xfrm>
            <a:off x="2024913" y="6249314"/>
            <a:ext cx="121920" cy="137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ge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2023998" y="6148120"/>
            <a:ext cx="125095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us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pic>
        <p:nvPicPr>
          <p:cNvPr id="96" name="picture 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84375" y="6160820"/>
            <a:ext cx="49987" cy="186842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1870075" y="6249314"/>
            <a:ext cx="124460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1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1870075" y="6148120"/>
            <a:ext cx="126364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Ad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102" name="table 102"/>
          <p:cNvGraphicFramePr>
            <a:graphicFrameLocks noGrp="1"/>
          </p:cNvGraphicFramePr>
          <p:nvPr/>
        </p:nvGraphicFramePr>
        <p:xfrm>
          <a:off x="1847850" y="47466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YZ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25B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" name="textbox 104"/>
          <p:cNvSpPr/>
          <p:nvPr/>
        </p:nvSpPr>
        <p:spPr>
          <a:xfrm>
            <a:off x="1870075" y="6814622"/>
            <a:ext cx="638175" cy="11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specifications:</a:t>
            </a:r>
            <a:endParaRPr sz="6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108" name="table 108"/>
          <p:cNvGraphicFramePr>
            <a:graphicFrameLocks noGrp="1"/>
          </p:cNvGraphicFramePr>
          <p:nvPr/>
        </p:nvGraphicFramePr>
        <p:xfrm>
          <a:off x="1841500" y="5788025"/>
          <a:ext cx="1934844" cy="1758950"/>
        </p:xfrm>
        <a:graphic>
          <a:graphicData uri="http://schemas.openxmlformats.org/drawingml/2006/table">
            <a:tbl>
              <a:tblPr/>
              <a:tblGrid>
                <a:gridCol w="798194"/>
                <a:gridCol w="1136650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98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 3-digit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0.1~200</a:t>
                      </a:r>
                      <a:r>
                        <a:rPr sz="1300" kern="0" spc="-1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endParaRPr sz="1300" baseline="-4006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6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8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110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&gt;100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800" kern="0" spc="-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13#、14#、19#、16#、</a:t>
                      </a:r>
                      <a:r>
                        <a:rPr sz="800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kern="0" spc="0" baseline="156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300" kern="0" spc="0" baseline="-8013" dirty="0">
                          <a:solidFill>
                            <a:srgbClr val="3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25#、17#、</a:t>
                      </a:r>
                      <a:r>
                        <a:rPr sz="1300" kern="0" spc="-10" baseline="-8013" dirty="0">
                          <a:solidFill>
                            <a:srgbClr val="3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18#</a:t>
                      </a:r>
                      <a:endParaRPr sz="1300" baseline="-801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98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      </a:t>
                      </a:r>
                      <a:r>
                        <a:rPr sz="8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0.007-825</a:t>
                      </a:r>
                      <a:r>
                        <a:rPr sz="8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8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034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114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4" algn="l" rtl="0" eaLnBrk="0">
                        <a:lnSpc>
                          <a:spcPts val="104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360×142×1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48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0" name="table 110"/>
          <p:cNvGraphicFramePr>
            <a:graphicFrameLocks noGrp="1"/>
          </p:cNvGraphicFramePr>
          <p:nvPr/>
        </p:nvGraphicFramePr>
        <p:xfrm>
          <a:off x="1847850" y="474027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YZ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15A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874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114" name="table 114"/>
          <p:cNvGraphicFramePr>
            <a:graphicFrameLocks noGrp="1"/>
          </p:cNvGraphicFramePr>
          <p:nvPr/>
        </p:nvGraphicFramePr>
        <p:xfrm>
          <a:off x="1841500" y="5788025"/>
          <a:ext cx="1934844" cy="1758950"/>
        </p:xfrm>
        <a:graphic>
          <a:graphicData uri="http://schemas.openxmlformats.org/drawingml/2006/table">
            <a:tbl>
              <a:tblPr/>
              <a:tblGrid>
                <a:gridCol w="798194"/>
                <a:gridCol w="1136650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98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 3-digit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0.1~200</a:t>
                      </a:r>
                      <a:r>
                        <a:rPr sz="1300" kern="0" spc="-1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endParaRPr sz="1300" baseline="-4006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6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8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110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&gt;100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800" kern="0" spc="-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13#、14#、19#、16#、</a:t>
                      </a:r>
                      <a:r>
                        <a:rPr sz="800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kern="0" spc="0" baseline="156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300" kern="0" spc="0" baseline="-8013" dirty="0">
                          <a:solidFill>
                            <a:srgbClr val="3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25#、17#、</a:t>
                      </a:r>
                      <a:r>
                        <a:rPr sz="1300" kern="0" spc="-10" baseline="-8013" dirty="0">
                          <a:solidFill>
                            <a:srgbClr val="3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18#</a:t>
                      </a:r>
                      <a:endParaRPr sz="1300" baseline="-801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98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      </a:t>
                      </a:r>
                      <a:r>
                        <a:rPr sz="8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0.007-825</a:t>
                      </a:r>
                      <a:r>
                        <a:rPr sz="8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8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034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114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4" algn="l" rtl="0" eaLnBrk="0">
                        <a:lnSpc>
                          <a:spcPts val="104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360×142×1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48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6" name="table 116"/>
          <p:cNvGraphicFramePr>
            <a:graphicFrameLocks noGrp="1"/>
          </p:cNvGraphicFramePr>
          <p:nvPr/>
        </p:nvGraphicFramePr>
        <p:xfrm>
          <a:off x="1847850" y="47466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5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YZ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15B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874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120" name="table 120"/>
          <p:cNvGraphicFramePr>
            <a:graphicFrameLocks noGrp="1"/>
          </p:cNvGraphicFramePr>
          <p:nvPr/>
        </p:nvGraphicFramePr>
        <p:xfrm>
          <a:off x="1841500" y="5788025"/>
          <a:ext cx="1930400" cy="1758950"/>
        </p:xfrm>
        <a:graphic>
          <a:graphicData uri="http://schemas.openxmlformats.org/drawingml/2006/table">
            <a:tbl>
              <a:tblPr/>
              <a:tblGrid>
                <a:gridCol w="775334"/>
                <a:gridCol w="115506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21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10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3-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digit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0354" algn="l" rtl="0" eaLnBrk="0">
                        <a:lnSpc>
                          <a:spcPts val="148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-10" baseline="283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1200" kern="0" spc="-10" baseline="-368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200" kern="0" spc="-10" baseline="283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able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10" baseline="283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800" kern="0" spc="-20" baseline="-717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0.1~200rpm</a:t>
                      </a:r>
                      <a:endParaRPr sz="1800" baseline="-717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0.1rpm(speeds  100rpm)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ts val="951"/>
                        </a:lnSpc>
                        <a:spcBef>
                          <a:spcPts val="62"/>
                        </a:spcBef>
                        <a:tabLst/>
                      </a:pPr>
                      <a:r>
                        <a:rPr sz="1200" kern="0" spc="0" baseline="-243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r>
                        <a:rPr sz="1200" kern="0" spc="20" baseline="-243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200" kern="0" spc="2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1200" kern="0" spc="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1200" kern="0" spc="2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1200" kern="0" spc="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1200" kern="0" spc="2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&gt;100</a:t>
                      </a:r>
                      <a:r>
                        <a:rPr sz="1200" kern="0" spc="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1200" kern="0" spc="2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1200" baseline="624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8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0" baseline="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</a:t>
                      </a:r>
                      <a:r>
                        <a:rPr sz="600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15#、24#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99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0" baseline="-10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0" baseline="-10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8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0.17-590ml/min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4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115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705" algn="l" rtl="0" eaLnBrk="0">
                        <a:lnSpc>
                          <a:spcPts val="99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360×142×148mm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2" name="textbox 122"/>
          <p:cNvSpPr/>
          <p:nvPr/>
        </p:nvSpPr>
        <p:spPr>
          <a:xfrm>
            <a:off x="2024913" y="6249314"/>
            <a:ext cx="121920" cy="137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ge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124" name="textbox 124"/>
          <p:cNvSpPr/>
          <p:nvPr/>
        </p:nvSpPr>
        <p:spPr>
          <a:xfrm>
            <a:off x="2023998" y="6148120"/>
            <a:ext cx="125095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us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pic>
        <p:nvPicPr>
          <p:cNvPr id="126" name="picture 1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84375" y="6160820"/>
            <a:ext cx="49987" cy="186842"/>
          </a:xfrm>
          <a:prstGeom prst="rect">
            <a:avLst/>
          </a:prstGeom>
        </p:spPr>
      </p:pic>
      <p:sp>
        <p:nvSpPr>
          <p:cNvPr id="128" name="textbox 128"/>
          <p:cNvSpPr/>
          <p:nvPr/>
        </p:nvSpPr>
        <p:spPr>
          <a:xfrm>
            <a:off x="1870075" y="6249314"/>
            <a:ext cx="124460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1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1870075" y="6148120"/>
            <a:ext cx="126364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Ad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/>
        </p:nvGraphicFramePr>
        <p:xfrm>
          <a:off x="1847850" y="47466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YZ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25A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4" name="textbox 134"/>
          <p:cNvSpPr/>
          <p:nvPr/>
        </p:nvSpPr>
        <p:spPr>
          <a:xfrm>
            <a:off x="1870075" y="6814622"/>
            <a:ext cx="638175" cy="11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specifications:</a:t>
            </a:r>
            <a:endParaRPr sz="6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138" name="table 138"/>
          <p:cNvGraphicFramePr>
            <a:graphicFrameLocks noGrp="1"/>
          </p:cNvGraphicFramePr>
          <p:nvPr/>
        </p:nvGraphicFramePr>
        <p:xfrm>
          <a:off x="1841500" y="5788025"/>
          <a:ext cx="1930400" cy="1758950"/>
        </p:xfrm>
        <a:graphic>
          <a:graphicData uri="http://schemas.openxmlformats.org/drawingml/2006/table">
            <a:tbl>
              <a:tblPr/>
              <a:tblGrid>
                <a:gridCol w="775334"/>
                <a:gridCol w="115506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21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10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3-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digit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0354" algn="l" rtl="0" eaLnBrk="0">
                        <a:lnSpc>
                          <a:spcPts val="148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-10" baseline="283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1200" kern="0" spc="-10" baseline="-368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200" kern="0" spc="-10" baseline="283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able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10" baseline="283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800" kern="0" spc="-20" baseline="-717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0.1~200rpm</a:t>
                      </a:r>
                      <a:endParaRPr sz="1800" baseline="-717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0.1rpm(speeds  100rpm)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ts val="951"/>
                        </a:lnSpc>
                        <a:spcBef>
                          <a:spcPts val="62"/>
                        </a:spcBef>
                        <a:tabLst/>
                      </a:pPr>
                      <a:r>
                        <a:rPr sz="1200" kern="0" spc="0" baseline="-243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r>
                        <a:rPr sz="1200" kern="0" spc="20" baseline="-243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200" kern="0" spc="2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1200" kern="0" spc="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1200" kern="0" spc="2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1200" kern="0" spc="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1200" kern="0" spc="2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&gt;100</a:t>
                      </a:r>
                      <a:r>
                        <a:rPr sz="1200" kern="0" spc="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1200" kern="0" spc="20" baseline="62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1200" baseline="624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3995" algn="l" rtl="0" eaLnBrk="0">
                        <a:lnSpc>
                          <a:spcPts val="110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0" baseline="-864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ifications: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200" kern="0" spc="0" baseline="14499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1200" kern="0" spc="-10" baseline="14499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5#、24#</a:t>
                      </a:r>
                      <a:endParaRPr sz="1200" baseline="14499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99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0" baseline="-10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0" baseline="-104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8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0.17-590ml/min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4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115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705" algn="l" rtl="0" eaLnBrk="0">
                        <a:lnSpc>
                          <a:spcPts val="99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360×142×148mm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0" name="textbox 140"/>
          <p:cNvSpPr/>
          <p:nvPr/>
        </p:nvSpPr>
        <p:spPr>
          <a:xfrm>
            <a:off x="1876425" y="6820972"/>
            <a:ext cx="184150" cy="11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spec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1876425" y="6742639"/>
            <a:ext cx="189229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Hose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144" name="textbox 144"/>
          <p:cNvSpPr/>
          <p:nvPr/>
        </p:nvSpPr>
        <p:spPr>
          <a:xfrm>
            <a:off x="2024913" y="6249314"/>
            <a:ext cx="121920" cy="137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ge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2023998" y="6148120"/>
            <a:ext cx="125095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us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pic>
        <p:nvPicPr>
          <p:cNvPr id="148" name="picture 1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84375" y="6160820"/>
            <a:ext cx="49987" cy="186842"/>
          </a:xfrm>
          <a:prstGeom prst="rect">
            <a:avLst/>
          </a:prstGeom>
        </p:spPr>
      </p:pic>
      <p:sp>
        <p:nvSpPr>
          <p:cNvPr id="150" name="textbox 150"/>
          <p:cNvSpPr/>
          <p:nvPr/>
        </p:nvSpPr>
        <p:spPr>
          <a:xfrm>
            <a:off x="1870075" y="6249314"/>
            <a:ext cx="124460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1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1870075" y="6148120"/>
            <a:ext cx="126364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Ad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154" name="table 154"/>
          <p:cNvGraphicFramePr>
            <a:graphicFrameLocks noGrp="1"/>
          </p:cNvGraphicFramePr>
          <p:nvPr/>
        </p:nvGraphicFramePr>
        <p:xfrm>
          <a:off x="1847850" y="47466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YZ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25B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1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sp>
        <p:nvSpPr>
          <p:cNvPr id="158" name="textbox 158"/>
          <p:cNvSpPr/>
          <p:nvPr/>
        </p:nvSpPr>
        <p:spPr>
          <a:xfrm>
            <a:off x="3768725" y="6522358"/>
            <a:ext cx="282575" cy="1022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04"/>
              </a:lnSpc>
              <a:tabLst/>
            </a:pP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00</a:t>
            </a:r>
            <a:r>
              <a:rPr sz="500" kern="0" spc="1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rpm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</a:t>
            </a:r>
            <a:endParaRPr sz="500" dirty="0">
              <a:latin typeface="SimSun"/>
              <a:ea typeface="SimSun"/>
              <a:cs typeface="SimSun"/>
            </a:endParaRPr>
          </a:p>
        </p:txBody>
      </p:sp>
      <p:pic>
        <p:nvPicPr>
          <p:cNvPr id="160" name="picture 1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10025" y="6515100"/>
            <a:ext cx="2514600" cy="1739900"/>
          </a:xfrm>
          <a:prstGeom prst="rect">
            <a:avLst/>
          </a:prstGeom>
        </p:spPr>
      </p:pic>
      <p:graphicFrame>
        <p:nvGraphicFramePr>
          <p:cNvPr id="162" name="table 162"/>
          <p:cNvGraphicFramePr>
            <a:graphicFrameLocks noGrp="1"/>
          </p:cNvGraphicFramePr>
          <p:nvPr/>
        </p:nvGraphicFramePr>
        <p:xfrm>
          <a:off x="1847850" y="5788025"/>
          <a:ext cx="1930400" cy="1765300"/>
        </p:xfrm>
        <a:graphic>
          <a:graphicData uri="http://schemas.openxmlformats.org/drawingml/2006/table">
            <a:tbl>
              <a:tblPr/>
              <a:tblGrid>
                <a:gridCol w="650875"/>
                <a:gridCol w="111125"/>
                <a:gridCol w="1168400"/>
              </a:tblGrid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31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600" kern="0" spc="-20" baseline="271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1000" kern="0" spc="3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mode:LED </a:t>
                      </a:r>
                      <a:r>
                        <a:rPr sz="1600" kern="0" spc="-20" baseline="922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3-digit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20" baseline="922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1600" baseline="9227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89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100" kern="0" spc="3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0.1～200</a:t>
                      </a:r>
                      <a:r>
                        <a:rPr sz="11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endParaRPr sz="1100" baseline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8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ts val="844"/>
                        </a:lnSpc>
                        <a:spcBef>
                          <a:spcPts val="169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speeds</a:t>
                      </a:r>
                      <a:r>
                        <a:rPr sz="7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50" algn="l" rtl="0" eaLnBrk="0">
                        <a:lnSpc>
                          <a:spcPts val="6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 rpm(rotational speed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greater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than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244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20" dirty="0">
                          <a:solidFill>
                            <a:srgbClr val="3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</a:t>
                      </a:r>
                      <a:r>
                        <a:rPr sz="700" kern="0" spc="20" dirty="0">
                          <a:solidFill>
                            <a:srgbClr val="3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3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specifications:wallthickne</a:t>
                      </a:r>
                      <a:r>
                        <a:rPr sz="700" b="1" kern="0" spc="10" dirty="0">
                          <a:solidFill>
                            <a:srgbClr val="3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99000"/>
                        </a:lnSpc>
                        <a:spcBef>
                          <a:spcPts val="196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0.8~1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diameter</a:t>
                      </a:r>
                      <a:r>
                        <a:rPr sz="700" kern="0" spc="1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≤3.17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        </a:t>
                      </a:r>
                      <a:r>
                        <a:rPr sz="7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0.0061-75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7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601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135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250×142×14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4" name="table 164"/>
          <p:cNvGraphicFramePr>
            <a:graphicFrameLocks noGrp="1"/>
          </p:cNvGraphicFramePr>
          <p:nvPr/>
        </p:nvGraphicFramePr>
        <p:xfrm>
          <a:off x="1847850" y="47466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90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61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1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168" name="table 168"/>
          <p:cNvGraphicFramePr>
            <a:graphicFrameLocks noGrp="1"/>
          </p:cNvGraphicFramePr>
          <p:nvPr/>
        </p:nvGraphicFramePr>
        <p:xfrm>
          <a:off x="1847850" y="5788025"/>
          <a:ext cx="1930400" cy="1765300"/>
        </p:xfrm>
        <a:graphic>
          <a:graphicData uri="http://schemas.openxmlformats.org/drawingml/2006/table">
            <a:tbl>
              <a:tblPr/>
              <a:tblGrid>
                <a:gridCol w="663575"/>
                <a:gridCol w="101600"/>
                <a:gridCol w="1165225"/>
              </a:tblGrid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21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10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mode:LED 3-digit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tube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89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100" kern="0" spc="3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0.1～200</a:t>
                      </a:r>
                      <a:r>
                        <a:rPr sz="11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endParaRPr sz="1100" baseline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8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ts val="844"/>
                        </a:lnSpc>
                        <a:spcBef>
                          <a:spcPts val="169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speeds</a:t>
                      </a:r>
                      <a:r>
                        <a:rPr sz="7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ts val="6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 rpm(rotational speed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greater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than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2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 specifica</a:t>
                      </a:r>
                      <a:r>
                        <a:rPr sz="700" kern="0" spc="20" dirty="0">
                          <a:solidFill>
                            <a:srgbClr val="2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tions:wallthickness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99000"/>
                        </a:lnSpc>
                        <a:spcBef>
                          <a:spcPts val="186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0.8~1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diameter</a:t>
                      </a:r>
                      <a:r>
                        <a:rPr sz="700" kern="0" spc="1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≤3.17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        </a:t>
                      </a:r>
                      <a:r>
                        <a:rPr sz="7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0.0061-54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7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601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135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250×142×14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0" name="table 170"/>
          <p:cNvGraphicFramePr>
            <a:graphicFrameLocks noGrp="1"/>
          </p:cNvGraphicFramePr>
          <p:nvPr/>
        </p:nvGraphicFramePr>
        <p:xfrm>
          <a:off x="1847850" y="47466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5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101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874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2" name="textbox 172"/>
          <p:cNvSpPr/>
          <p:nvPr/>
        </p:nvSpPr>
        <p:spPr>
          <a:xfrm>
            <a:off x="3768725" y="6522275"/>
            <a:ext cx="287020" cy="96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9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l0o</a:t>
            </a:r>
            <a:r>
              <a:rPr sz="500" kern="0" spc="1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rpm)</a:t>
            </a:r>
            <a:endParaRPr sz="5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1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sp>
        <p:nvSpPr>
          <p:cNvPr id="176" name="textbox 176"/>
          <p:cNvSpPr/>
          <p:nvPr/>
        </p:nvSpPr>
        <p:spPr>
          <a:xfrm>
            <a:off x="3768725" y="6522275"/>
            <a:ext cx="287020" cy="96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9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l0o</a:t>
            </a:r>
            <a:r>
              <a:rPr sz="500" kern="0" spc="1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rpm)</a:t>
            </a:r>
            <a:endParaRPr sz="500" dirty="0">
              <a:latin typeface="SimSun"/>
              <a:ea typeface="SimSun"/>
              <a:cs typeface="SimSun"/>
            </a:endParaRPr>
          </a:p>
        </p:txBody>
      </p:sp>
      <p:pic>
        <p:nvPicPr>
          <p:cNvPr id="178" name="picture 1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10025" y="6515100"/>
            <a:ext cx="2514600" cy="1739900"/>
          </a:xfrm>
          <a:prstGeom prst="rect">
            <a:avLst/>
          </a:prstGeom>
        </p:spPr>
      </p:pic>
      <p:graphicFrame>
        <p:nvGraphicFramePr>
          <p:cNvPr id="180" name="table 180"/>
          <p:cNvGraphicFramePr>
            <a:graphicFrameLocks noGrp="1"/>
          </p:cNvGraphicFramePr>
          <p:nvPr/>
        </p:nvGraphicFramePr>
        <p:xfrm>
          <a:off x="1847850" y="5788025"/>
          <a:ext cx="1930400" cy="1765300"/>
        </p:xfrm>
        <a:graphic>
          <a:graphicData uri="http://schemas.openxmlformats.org/drawingml/2006/table">
            <a:tbl>
              <a:tblPr/>
              <a:tblGrid>
                <a:gridCol w="663575"/>
                <a:gridCol w="98425"/>
                <a:gridCol w="1168400"/>
              </a:tblGrid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21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10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mode:LED 3-digit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tube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89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100" kern="0" spc="3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0.1～200</a:t>
                      </a:r>
                      <a:r>
                        <a:rPr sz="11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endParaRPr sz="1100" baseline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8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ts val="844"/>
                        </a:lnSpc>
                        <a:spcBef>
                          <a:spcPts val="169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speeds</a:t>
                      </a:r>
                      <a:r>
                        <a:rPr sz="7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ts val="6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 rpm(rotational speed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greater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than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2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 specifica</a:t>
                      </a:r>
                      <a:r>
                        <a:rPr sz="700" kern="0" spc="20" dirty="0">
                          <a:solidFill>
                            <a:srgbClr val="2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tions:wallthickness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9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0.8~1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diameter</a:t>
                      </a:r>
                      <a:r>
                        <a:rPr sz="700" kern="0" spc="1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≤3.17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868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0.0061-75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7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5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667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129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92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260×142×14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2" name="table 182"/>
          <p:cNvGraphicFramePr>
            <a:graphicFrameLocks noGrp="1"/>
          </p:cNvGraphicFramePr>
          <p:nvPr/>
        </p:nvGraphicFramePr>
        <p:xfrm>
          <a:off x="1847850" y="47466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SN-RBT-DG6</a:t>
                      </a:r>
                      <a:r>
                        <a:rPr sz="1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icture 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186" name="table 186"/>
          <p:cNvGraphicFramePr>
            <a:graphicFrameLocks noGrp="1"/>
          </p:cNvGraphicFramePr>
          <p:nvPr/>
        </p:nvGraphicFramePr>
        <p:xfrm>
          <a:off x="1847850" y="5788025"/>
          <a:ext cx="1930400" cy="1758950"/>
        </p:xfrm>
        <a:graphic>
          <a:graphicData uri="http://schemas.openxmlformats.org/drawingml/2006/table">
            <a:tbl>
              <a:tblPr/>
              <a:tblGrid>
                <a:gridCol w="663575"/>
                <a:gridCol w="98425"/>
                <a:gridCol w="1168400"/>
              </a:tblGrid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21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10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mode:LED 3-digit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tube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89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100" kern="0" spc="3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0.1～200</a:t>
                      </a:r>
                      <a:r>
                        <a:rPr sz="11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endParaRPr sz="1100" baseline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8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ts val="844"/>
                        </a:lnSpc>
                        <a:spcBef>
                          <a:spcPts val="169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speeds</a:t>
                      </a:r>
                      <a:r>
                        <a:rPr sz="7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ts val="6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 rpm(rotational speed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greater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than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3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 specifica</a:t>
                      </a:r>
                      <a:r>
                        <a:rPr sz="700" kern="0" spc="20" dirty="0">
                          <a:solidFill>
                            <a:srgbClr val="3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tions:wallthickness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99000"/>
                        </a:lnSpc>
                        <a:spcBef>
                          <a:spcPts val="186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0.8~1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diameter</a:t>
                      </a:r>
                      <a:r>
                        <a:rPr sz="700" kern="0" spc="1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≤3.17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        </a:t>
                      </a:r>
                      <a:r>
                        <a:rPr sz="7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0.0061-54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7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634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132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92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260×142×14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8" name="table 188"/>
          <p:cNvGraphicFramePr>
            <a:graphicFrameLocks noGrp="1"/>
          </p:cNvGraphicFramePr>
          <p:nvPr/>
        </p:nvGraphicFramePr>
        <p:xfrm>
          <a:off x="1847850" y="47466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5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102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874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0" name="textbox 190"/>
          <p:cNvSpPr/>
          <p:nvPr/>
        </p:nvSpPr>
        <p:spPr>
          <a:xfrm>
            <a:off x="3768725" y="6522275"/>
            <a:ext cx="287020" cy="96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9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l0o</a:t>
            </a:r>
            <a:r>
              <a:rPr sz="500" kern="0" spc="1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rpm)</a:t>
            </a:r>
            <a:endParaRPr sz="5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picture 1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194" name="table 194"/>
          <p:cNvGraphicFramePr>
            <a:graphicFrameLocks noGrp="1"/>
          </p:cNvGraphicFramePr>
          <p:nvPr/>
        </p:nvGraphicFramePr>
        <p:xfrm>
          <a:off x="1847850" y="5788025"/>
          <a:ext cx="1930400" cy="1758950"/>
        </p:xfrm>
        <a:graphic>
          <a:graphicData uri="http://schemas.openxmlformats.org/drawingml/2006/table">
            <a:tbl>
              <a:tblPr/>
              <a:tblGrid>
                <a:gridCol w="663575"/>
                <a:gridCol w="98425"/>
                <a:gridCol w="1168400"/>
              </a:tblGrid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21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10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mode:LED 3-digit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tube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89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100" kern="0" spc="3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0.1～200</a:t>
                      </a:r>
                      <a:r>
                        <a:rPr sz="11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endParaRPr sz="1100" baseline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8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ts val="844"/>
                        </a:lnSpc>
                        <a:spcBef>
                          <a:spcPts val="169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speeds</a:t>
                      </a:r>
                      <a:r>
                        <a:rPr sz="7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ts val="6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 rpm(rotational speed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greater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than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10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 specifica</a:t>
                      </a:r>
                      <a:r>
                        <a:rPr sz="700" kern="0" spc="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tions:wallthickness</a:t>
                      </a:r>
                      <a:r>
                        <a:rPr sz="700" kern="0" spc="-1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0.8~1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diameter</a:t>
                      </a:r>
                      <a:r>
                        <a:rPr sz="700" kern="0" spc="1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≤3.17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        </a:t>
                      </a:r>
                      <a:r>
                        <a:rPr sz="7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0.0061-75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7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634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132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92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270×142×14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6" name="table 196"/>
          <p:cNvGraphicFramePr>
            <a:graphicFrameLocks noGrp="1"/>
          </p:cNvGraphicFramePr>
          <p:nvPr/>
        </p:nvGraphicFramePr>
        <p:xfrm>
          <a:off x="1847850" y="47466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63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8" name="textbox 198"/>
          <p:cNvSpPr/>
          <p:nvPr/>
        </p:nvSpPr>
        <p:spPr>
          <a:xfrm>
            <a:off x="3768725" y="6522275"/>
            <a:ext cx="287020" cy="96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9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l0o</a:t>
            </a:r>
            <a:r>
              <a:rPr sz="500" kern="0" spc="1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rpm)</a:t>
            </a:r>
            <a:endParaRPr sz="5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picture 2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pic>
        <p:nvPicPr>
          <p:cNvPr id="202" name="picture 2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10025" y="6515100"/>
            <a:ext cx="2514600" cy="1739900"/>
          </a:xfrm>
          <a:prstGeom prst="rect">
            <a:avLst/>
          </a:prstGeom>
        </p:spPr>
      </p:pic>
      <p:graphicFrame>
        <p:nvGraphicFramePr>
          <p:cNvPr id="204" name="table 204"/>
          <p:cNvGraphicFramePr>
            <a:graphicFrameLocks noGrp="1"/>
          </p:cNvGraphicFramePr>
          <p:nvPr/>
        </p:nvGraphicFramePr>
        <p:xfrm>
          <a:off x="1847850" y="5788025"/>
          <a:ext cx="1930400" cy="1758950"/>
        </p:xfrm>
        <a:graphic>
          <a:graphicData uri="http://schemas.openxmlformats.org/drawingml/2006/table">
            <a:tbl>
              <a:tblPr/>
              <a:tblGrid>
                <a:gridCol w="663575"/>
                <a:gridCol w="98425"/>
                <a:gridCol w="1168400"/>
              </a:tblGrid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21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10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mode:LED 3-digit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tube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89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100" kern="0" spc="3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0.1～200</a:t>
                      </a:r>
                      <a:r>
                        <a:rPr sz="11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endParaRPr sz="1100" baseline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8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ts val="844"/>
                        </a:lnSpc>
                        <a:spcBef>
                          <a:spcPts val="169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speeds</a:t>
                      </a:r>
                      <a:r>
                        <a:rPr sz="7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ts val="6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 rpm(rotational speed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greater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than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3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 spec</a:t>
                      </a:r>
                      <a:r>
                        <a:rPr sz="700" kern="0" spc="20" dirty="0">
                          <a:solidFill>
                            <a:srgbClr val="3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ifications:wall</a:t>
                      </a:r>
                      <a:r>
                        <a:rPr sz="700" kern="0" spc="70" dirty="0">
                          <a:solidFill>
                            <a:srgbClr val="3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3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thickness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9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0.8~1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diameter</a:t>
                      </a:r>
                      <a:r>
                        <a:rPr sz="700" kern="0" spc="1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≤3.17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88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0.0061-54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7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634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132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92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270×142×14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6" name="table 206"/>
          <p:cNvGraphicFramePr>
            <a:graphicFrameLocks noGrp="1"/>
          </p:cNvGraphicFramePr>
          <p:nvPr/>
        </p:nvGraphicFramePr>
        <p:xfrm>
          <a:off x="1847850" y="47466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103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874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8" name="textbox 208"/>
          <p:cNvSpPr/>
          <p:nvPr/>
        </p:nvSpPr>
        <p:spPr>
          <a:xfrm>
            <a:off x="3768725" y="6522275"/>
            <a:ext cx="287020" cy="96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9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l0o</a:t>
            </a:r>
            <a:r>
              <a:rPr sz="500" kern="0" spc="1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rpm)</a:t>
            </a:r>
            <a:endParaRPr sz="5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2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212" name="table 212"/>
          <p:cNvGraphicFramePr>
            <a:graphicFrameLocks noGrp="1"/>
          </p:cNvGraphicFramePr>
          <p:nvPr/>
        </p:nvGraphicFramePr>
        <p:xfrm>
          <a:off x="1847850" y="5788025"/>
          <a:ext cx="1930400" cy="1765300"/>
        </p:xfrm>
        <a:graphic>
          <a:graphicData uri="http://schemas.openxmlformats.org/drawingml/2006/table">
            <a:tbl>
              <a:tblPr/>
              <a:tblGrid>
                <a:gridCol w="680719"/>
                <a:gridCol w="100965"/>
                <a:gridCol w="1148715"/>
              </a:tblGrid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21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10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mode:LED 3-digit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tube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3054" algn="l" rtl="0" eaLnBrk="0">
                        <a:lnSpc>
                          <a:spcPts val="148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-20" baseline="283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1200" kern="0" spc="-20" baseline="-368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200" kern="0" spc="-20" baseline="283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able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20" baseline="283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800" kern="0" spc="-20" baseline="-717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0.1~200rpm</a:t>
                      </a:r>
                      <a:endParaRPr sz="1800" baseline="-717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87000"/>
                        </a:lnSpc>
                        <a:spcBef>
                          <a:spcPts val="11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9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4620" indent="-6350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0.1rpm(speeds</a:t>
                      </a:r>
                      <a:r>
                        <a:rPr sz="8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100rpm)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1rpm(speed&gt;100rpm)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 specifications:wallthickn</a:t>
                      </a:r>
                      <a:r>
                        <a:rPr sz="800" kern="0" spc="-1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</a:t>
                      </a:r>
                      <a:r>
                        <a:rPr sz="8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8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0.8~1mm,inner diame</a:t>
                      </a:r>
                      <a:r>
                        <a:rPr sz="800" kern="0" spc="-1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ter</a:t>
                      </a:r>
                      <a:r>
                        <a:rPr sz="800" kern="0" spc="7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s3.17mm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 range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8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0.0061-7</a:t>
                      </a:r>
                      <a:r>
                        <a:rPr sz="800" kern="0" spc="-1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5ml/min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801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118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355" algn="l" rtl="0" eaLnBrk="0">
                        <a:lnSpc>
                          <a:spcPts val="99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280×142×148mm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4" name="textbox 214"/>
          <p:cNvSpPr/>
          <p:nvPr/>
        </p:nvSpPr>
        <p:spPr>
          <a:xfrm>
            <a:off x="2043963" y="6249314"/>
            <a:ext cx="121920" cy="137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ge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216" name="textbox 216"/>
          <p:cNvSpPr/>
          <p:nvPr/>
        </p:nvSpPr>
        <p:spPr>
          <a:xfrm>
            <a:off x="2043048" y="6148120"/>
            <a:ext cx="125095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us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pic>
        <p:nvPicPr>
          <p:cNvPr id="218" name="picture 2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03425" y="6160820"/>
            <a:ext cx="49987" cy="186842"/>
          </a:xfrm>
          <a:prstGeom prst="rect">
            <a:avLst/>
          </a:prstGeom>
        </p:spPr>
      </p:pic>
      <p:sp>
        <p:nvSpPr>
          <p:cNvPr id="220" name="textbox 220"/>
          <p:cNvSpPr/>
          <p:nvPr/>
        </p:nvSpPr>
        <p:spPr>
          <a:xfrm>
            <a:off x="1889125" y="6249314"/>
            <a:ext cx="124460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1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222" name="textbox 222"/>
          <p:cNvSpPr/>
          <p:nvPr/>
        </p:nvSpPr>
        <p:spPr>
          <a:xfrm>
            <a:off x="1889125" y="6148120"/>
            <a:ext cx="126364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Ad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224" name="table 224"/>
          <p:cNvGraphicFramePr>
            <a:graphicFrameLocks noGrp="1"/>
          </p:cNvGraphicFramePr>
          <p:nvPr/>
        </p:nvGraphicFramePr>
        <p:xfrm>
          <a:off x="1847850" y="47466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64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picture 2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228" name="table 228"/>
          <p:cNvGraphicFramePr>
            <a:graphicFrameLocks noGrp="1"/>
          </p:cNvGraphicFramePr>
          <p:nvPr/>
        </p:nvGraphicFramePr>
        <p:xfrm>
          <a:off x="1847850" y="5788025"/>
          <a:ext cx="1930400" cy="1758950"/>
        </p:xfrm>
        <a:graphic>
          <a:graphicData uri="http://schemas.openxmlformats.org/drawingml/2006/table">
            <a:tbl>
              <a:tblPr/>
              <a:tblGrid>
                <a:gridCol w="663575"/>
                <a:gridCol w="101600"/>
                <a:gridCol w="1165225"/>
              </a:tblGrid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21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10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mode:LED 3-digit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tube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89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100" kern="0" spc="3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0.1～200</a:t>
                      </a:r>
                      <a:r>
                        <a:rPr sz="11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endParaRPr sz="1100" baseline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8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ts val="844"/>
                        </a:lnSpc>
                        <a:spcBef>
                          <a:spcPts val="169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speeds</a:t>
                      </a:r>
                      <a:r>
                        <a:rPr sz="7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ts val="6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 rpm(rotational speed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greater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than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3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 specifica</a:t>
                      </a:r>
                      <a:r>
                        <a:rPr sz="700" kern="0" spc="20" dirty="0">
                          <a:solidFill>
                            <a:srgbClr val="3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tions:wallthickness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99000"/>
                        </a:lnSpc>
                        <a:spcBef>
                          <a:spcPts val="186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0.8~1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diameter</a:t>
                      </a:r>
                      <a:r>
                        <a:rPr sz="700" kern="0" spc="1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≤3.17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        </a:t>
                      </a:r>
                      <a:r>
                        <a:rPr sz="7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0.0061-54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7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634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132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92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280×142×14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0" name="table 230"/>
          <p:cNvGraphicFramePr>
            <a:graphicFrameLocks noGrp="1"/>
          </p:cNvGraphicFramePr>
          <p:nvPr/>
        </p:nvGraphicFramePr>
        <p:xfrm>
          <a:off x="1847850" y="47466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5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104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874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2" name="textbox 232"/>
          <p:cNvSpPr/>
          <p:nvPr/>
        </p:nvSpPr>
        <p:spPr>
          <a:xfrm>
            <a:off x="3768725" y="6522275"/>
            <a:ext cx="287020" cy="96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9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l0o</a:t>
            </a:r>
            <a:r>
              <a:rPr sz="500" kern="0" spc="1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rpm)</a:t>
            </a:r>
            <a:endParaRPr sz="5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picture 2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236" name="table 236"/>
          <p:cNvGraphicFramePr>
            <a:graphicFrameLocks noGrp="1"/>
          </p:cNvGraphicFramePr>
          <p:nvPr/>
        </p:nvGraphicFramePr>
        <p:xfrm>
          <a:off x="1847850" y="5788025"/>
          <a:ext cx="1930400" cy="1758950"/>
        </p:xfrm>
        <a:graphic>
          <a:graphicData uri="http://schemas.openxmlformats.org/drawingml/2006/table">
            <a:tbl>
              <a:tblPr/>
              <a:tblGrid>
                <a:gridCol w="663575"/>
                <a:gridCol w="98425"/>
                <a:gridCol w="1168400"/>
              </a:tblGrid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21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10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mode:LED 3-digit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tube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89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100" kern="0" spc="3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0.1～200</a:t>
                      </a:r>
                      <a:r>
                        <a:rPr sz="11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endParaRPr sz="1100" baseline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8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ts val="844"/>
                        </a:lnSpc>
                        <a:spcBef>
                          <a:spcPts val="169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speeds</a:t>
                      </a:r>
                      <a:r>
                        <a:rPr sz="7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ts val="6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 rpm(rotational speed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greater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than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2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 specifica</a:t>
                      </a:r>
                      <a:r>
                        <a:rPr sz="700" kern="0" spc="20" dirty="0">
                          <a:solidFill>
                            <a:srgbClr val="2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tions:wallthickness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99000"/>
                        </a:lnSpc>
                        <a:spcBef>
                          <a:spcPts val="186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0.8~1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diameter</a:t>
                      </a:r>
                      <a:r>
                        <a:rPr sz="700" kern="0" spc="1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≤3.17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868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0.0061-75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700" kern="0" spc="5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634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132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92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300×142×14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8" name="table 238"/>
          <p:cNvGraphicFramePr>
            <a:graphicFrameLocks noGrp="1"/>
          </p:cNvGraphicFramePr>
          <p:nvPr/>
        </p:nvGraphicFramePr>
        <p:xfrm>
          <a:off x="1847850" y="47466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66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0" name="textbox 240"/>
          <p:cNvSpPr/>
          <p:nvPr/>
        </p:nvSpPr>
        <p:spPr>
          <a:xfrm>
            <a:off x="3768725" y="6522275"/>
            <a:ext cx="287020" cy="96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9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l0o</a:t>
            </a:r>
            <a:r>
              <a:rPr sz="500" kern="0" spc="1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rpm)</a:t>
            </a:r>
            <a:endParaRPr sz="5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picture 2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244" name="table 244"/>
          <p:cNvGraphicFramePr>
            <a:graphicFrameLocks noGrp="1"/>
          </p:cNvGraphicFramePr>
          <p:nvPr/>
        </p:nvGraphicFramePr>
        <p:xfrm>
          <a:off x="1847850" y="5788025"/>
          <a:ext cx="1930400" cy="1758950"/>
        </p:xfrm>
        <a:graphic>
          <a:graphicData uri="http://schemas.openxmlformats.org/drawingml/2006/table">
            <a:tbl>
              <a:tblPr/>
              <a:tblGrid>
                <a:gridCol w="663575"/>
                <a:gridCol w="98425"/>
                <a:gridCol w="1168400"/>
              </a:tblGrid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21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10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mode:LED 3-digit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tube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89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044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100" kern="0" spc="3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0.1～200</a:t>
                      </a:r>
                      <a:r>
                        <a:rPr sz="11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endParaRPr sz="1100" baseline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8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ts val="844"/>
                        </a:lnSpc>
                        <a:spcBef>
                          <a:spcPts val="169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speeds</a:t>
                      </a:r>
                      <a:r>
                        <a:rPr sz="7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ts val="6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 rpm(rotational speed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greater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than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3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Hose specifica</a:t>
                      </a:r>
                      <a:r>
                        <a:rPr sz="700" kern="0" spc="20" dirty="0">
                          <a:solidFill>
                            <a:srgbClr val="3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tions:wallthickness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99000"/>
                        </a:lnSpc>
                        <a:spcBef>
                          <a:spcPts val="186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0.8~1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diameter</a:t>
                      </a:r>
                      <a:r>
                        <a:rPr sz="700" kern="0" spc="14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700" kern="0" spc="5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3.17</a:t>
                      </a:r>
                      <a:r>
                        <a:rPr sz="700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93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1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700" kern="0" spc="4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0.0061-54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700" kern="0" spc="4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7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634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132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92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300×142×14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6" name="table 246"/>
          <p:cNvGraphicFramePr>
            <a:graphicFrameLocks noGrp="1"/>
          </p:cNvGraphicFramePr>
          <p:nvPr/>
        </p:nvGraphicFramePr>
        <p:xfrm>
          <a:off x="1847850" y="47466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RBT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106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874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Peristaltic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8" name="textbox 248"/>
          <p:cNvSpPr/>
          <p:nvPr/>
        </p:nvSpPr>
        <p:spPr>
          <a:xfrm>
            <a:off x="3768725" y="6522275"/>
            <a:ext cx="287020" cy="96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9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l0o</a:t>
            </a:r>
            <a:r>
              <a:rPr sz="500" kern="0" spc="1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rpm)</a:t>
            </a:r>
            <a:endParaRPr sz="5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2025-07-23T17:11:48Z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2025-07-23T17:11:54</vt:filetime>
  </property>
  <property fmtid="{D5CDD505-2E9C-101B-9397-08002B2CF9AE}" pid="4" name="UsrData">
    <vt:lpwstr>6880a751d3488f002074e75bwl</vt:lpwstr>
  </property>
</Properties>
</file>