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8401050" cy="1300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4" Type="http://schemas.openxmlformats.org/officeDocument/2006/relationships/viewProps" Target="viewProps.xml"/><Relationship Id="rId13" Type="http://schemas.openxmlformats.org/officeDocument/2006/relationships/tableStyles" Target="tableStyles.xml"/><Relationship Id="rId12" Type="http://schemas.openxmlformats.org/officeDocument/2006/relationships/presProps" Target="presProps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60464" y="4317983"/>
            <a:ext cx="5892747" cy="6140476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977867" y="2236620"/>
            <a:ext cx="6305550" cy="1789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20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0000"/>
              </a:lnSpc>
              <a:tabLst/>
            </a:pPr>
            <a:r>
              <a:rPr sz="7000" b="1" kern="0" spc="-40" baseline="-13394" dirty="0">
                <a:solidFill>
                  <a:srgbClr val="70A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Visual</a:t>
            </a:r>
            <a:r>
              <a:rPr sz="4500" b="1" kern="0" spc="-40" dirty="0">
                <a:solidFill>
                  <a:srgbClr val="70A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0" b="1" kern="0" spc="-40" baseline="-13394" dirty="0">
                <a:solidFill>
                  <a:srgbClr val="70A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Aim</a:t>
            </a:r>
            <a:r>
              <a:rPr sz="4500" b="1" kern="0" spc="-40" dirty="0">
                <a:solidFill>
                  <a:srgbClr val="70A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700" b="1" kern="0" spc="-40" baseline="254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Greater</a:t>
            </a:r>
            <a:r>
              <a:rPr sz="3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700" b="1" kern="0" spc="-40" baseline="254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4700" b="1" kern="0" spc="-50" baseline="254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ccuracy</a:t>
            </a:r>
            <a:endParaRPr sz="4700" baseline="2549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82000"/>
              </a:lnSpc>
              <a:spcBef>
                <a:spcPts val="1406"/>
              </a:spcBef>
              <a:tabLst/>
            </a:pP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Using visual aiming,optical di</a:t>
            </a:r>
            <a:r>
              <a:rPr sz="23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endParaRPr sz="23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80000"/>
              </a:lnSpc>
              <a:spcBef>
                <a:spcPts val="425"/>
              </a:spcBef>
              <a:tabLst/>
            </a:pPr>
            <a:r>
              <a:rPr sz="23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 tempe</a:t>
            </a: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rature digital display,</a:t>
            </a:r>
            <a:endParaRPr sz="23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97000"/>
              </a:lnSpc>
              <a:spcBef>
                <a:spcPts val="21"/>
              </a:spcBef>
              <a:tabLst/>
            </a:pP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 and</a:t>
            </a:r>
            <a:r>
              <a:rPr sz="23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reliabl</a:t>
            </a:r>
            <a:r>
              <a:rPr sz="23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2300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356112" y="10718816"/>
            <a:ext cx="2525278" cy="1670076"/>
            <a:chOff x="0" y="0"/>
            <a:chExt cx="2525278" cy="167007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82845" cy="1670076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-12700" y="-12700"/>
              <a:ext cx="2550795" cy="17291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1174114" algn="l" rtl="0" eaLnBrk="0">
                <a:lnSpc>
                  <a:spcPts val="1444"/>
                </a:lnSpc>
                <a:spcBef>
                  <a:spcPts val="6"/>
                </a:spcBef>
                <a:tabLst/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%</a:t>
              </a:r>
              <a:endParaRPr sz="1100" dirty="0">
                <a:latin typeface="SimHei"/>
                <a:ea typeface="SimHei"/>
                <a:cs typeface="SimHei"/>
              </a:endParaRPr>
            </a:p>
            <a:p>
              <a:pPr marL="1167764" algn="l" rtl="0" eaLnBrk="0">
                <a:lnSpc>
                  <a:spcPts val="2044"/>
                </a:lnSpc>
                <a:spcBef>
                  <a:spcPts val="69"/>
                </a:spcBef>
                <a:tabLst/>
              </a:pPr>
              <a:r>
                <a:rPr sz="1500" kern="0" spc="-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r>
                <a:rPr sz="15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</a:t>
              </a:r>
              <a:r>
                <a:rPr sz="1500" kern="0" spc="-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5</a:t>
              </a:r>
              <a:r>
                <a:rPr sz="15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1500" kern="0" spc="-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</a:t>
              </a:r>
              <a:endParaRPr sz="1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ct val="95000"/>
                </a:lnSpc>
                <a:spcBef>
                  <a:spcPts val="698"/>
                </a:spcBef>
                <a:tabLst/>
              </a:pPr>
              <a:r>
                <a:rPr sz="2300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,3201,3301,340</a:t>
              </a:r>
              <a:r>
                <a:rPr sz="2300" kern="0" spc="47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 </a:t>
              </a:r>
              <a:r>
                <a:rPr sz="2300" kern="0" spc="-10" dirty="0">
                  <a:solidFill>
                    <a:srgbClr val="000000">
                      <a:alpha val="100000"/>
                    </a:srgbClr>
                  </a:solidFill>
                  <a:latin typeface="SimSun"/>
                  <a:ea typeface="SimSun"/>
                  <a:cs typeface="SimSun"/>
                </a:rPr>
                <a:t>1,</a:t>
              </a:r>
              <a:endParaRPr sz="2300" dirty="0">
                <a:latin typeface="SimSun"/>
                <a:ea typeface="SimSun"/>
                <a:cs typeface="SimSun"/>
              </a:endParaRPr>
            </a:p>
            <a:p>
              <a:pPr algn="l" rtl="0" eaLnBrk="0">
                <a:lnSpc>
                  <a:spcPct val="133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marL="1136650" algn="l" rtl="0" eaLnBrk="0">
                <a:lnSpc>
                  <a:spcPct val="83000"/>
                </a:lnSpc>
                <a:spcBef>
                  <a:spcPts val="1"/>
                </a:spcBef>
                <a:tabLst/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nD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63659" y="10706071"/>
            <a:ext cx="1765312" cy="17590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14"/>
          <p:cNvSpPr/>
          <p:nvPr/>
        </p:nvSpPr>
        <p:spPr>
          <a:xfrm>
            <a:off x="390525" y="2771775"/>
            <a:ext cx="7620000" cy="7461250"/>
          </a:xfrm>
          <a:prstGeom prst="rect">
            <a:avLst/>
          </a:prstGeom>
          <a:solidFill>
            <a:srgbClr val="F3F3F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803300" y="5654653"/>
            <a:ext cx="6781800" cy="2158986"/>
            <a:chOff x="0" y="0"/>
            <a:chExt cx="6781800" cy="2158986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781800" cy="2158986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807200" cy="2184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365500" algn="l" rtl="0" eaLnBrk="0">
                <a:lnSpc>
                  <a:spcPct val="80000"/>
                </a:lnSpc>
                <a:spcBef>
                  <a:spcPts val="4"/>
                </a:spcBef>
                <a:tabLst/>
              </a:pPr>
              <a:r>
                <a:rPr sz="1600" b="1" kern="0" spc="-40" dirty="0">
                  <a:solidFill>
                    <a:srgbClr val="508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Dispersion adjust</a:t>
              </a:r>
              <a:r>
                <a:rPr sz="1600" b="1" kern="0" spc="-50" dirty="0">
                  <a:solidFill>
                    <a:srgbClr val="508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ment handwheel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3365500" algn="l" rtl="0" eaLnBrk="0">
                <a:lnSpc>
                  <a:spcPts val="883"/>
                </a:lnSpc>
                <a:spcBef>
                  <a:spcPts val="1166"/>
                </a:spcBef>
                <a:tabLst/>
              </a:pP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When</a:t>
              </a:r>
              <a:r>
                <a:rPr sz="700" kern="0" spc="1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there</a:t>
              </a:r>
              <a:r>
                <a:rPr sz="700" kern="0" spc="1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is</a:t>
              </a:r>
              <a:r>
                <a:rPr sz="700" kern="0" spc="1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</a:t>
              </a:r>
              <a:r>
                <a:rPr sz="700" kern="0" spc="1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color</a:t>
              </a:r>
              <a:r>
                <a:rPr sz="700" kern="0" spc="1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</a:t>
              </a:r>
              <a:r>
                <a:rPr sz="700" kern="0" spc="1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700" kern="0" spc="1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bright-dark</a:t>
              </a:r>
              <a:r>
                <a:rPr sz="700" kern="0" spc="1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boundary</a:t>
              </a:r>
              <a:r>
                <a:rPr sz="700" kern="0" spc="1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line</a:t>
              </a:r>
              <a:r>
                <a:rPr sz="700" kern="0" spc="19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</a:t>
              </a:r>
              <a:r>
                <a:rPr sz="700" kern="0" spc="1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700" kern="0" spc="1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field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marL="3365500" algn="l" rtl="0" eaLnBrk="0">
                <a:lnSpc>
                  <a:spcPts val="1019"/>
                </a:lnSpc>
                <a:tabLst/>
              </a:pP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 view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8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4615815" algn="l" rtl="0" eaLnBrk="0">
                <a:lnSpc>
                  <a:spcPts val="1158"/>
                </a:lnSpc>
                <a:spcBef>
                  <a:spcPts val="1"/>
                </a:spcBef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It</a:t>
              </a:r>
              <a:r>
                <a:rPr sz="8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is</a:t>
              </a:r>
              <a:r>
                <a:rPr sz="8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current</a:t>
              </a:r>
              <a:r>
                <a:rPr sz="8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dispersion</a:t>
              </a:r>
              <a:r>
                <a:rPr sz="8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value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822350" y="3343307"/>
            <a:ext cx="6800850" cy="2095491"/>
            <a:chOff x="0" y="0"/>
            <a:chExt cx="6800850" cy="2095491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800850" cy="2095491"/>
            </a:xfrm>
            <a:prstGeom prst="rect">
              <a:avLst/>
            </a:prstGeom>
          </p:spPr>
        </p:pic>
        <p:sp>
          <p:nvSpPr>
            <p:cNvPr id="22" name="textbox 22"/>
            <p:cNvSpPr/>
            <p:nvPr/>
          </p:nvSpPr>
          <p:spPr>
            <a:xfrm>
              <a:off x="-12700" y="-12700"/>
              <a:ext cx="6826250" cy="21209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9713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67665" algn="l" rtl="0" eaLnBrk="0">
                <a:lnSpc>
                  <a:spcPct val="80000"/>
                </a:lnSpc>
                <a:tabLst/>
              </a:pPr>
              <a:r>
                <a:rPr sz="1600" b="1" kern="0" spc="-30" dirty="0">
                  <a:solidFill>
                    <a:srgbClr val="60A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Eyepiece tube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317500" algn="l" rtl="0" eaLnBrk="0">
                <a:lnSpc>
                  <a:spcPts val="1158"/>
                </a:lnSpc>
                <a:tabLst/>
              </a:pP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Rotatable 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to</a:t>
              </a:r>
              <a:r>
                <a:rPr sz="8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adjust</a:t>
              </a:r>
              <a:r>
                <a:rPr sz="8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clarity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822350" y="8010542"/>
            <a:ext cx="6769075" cy="2101834"/>
            <a:chOff x="0" y="0"/>
            <a:chExt cx="6769075" cy="2101834"/>
          </a:xfrm>
        </p:grpSpPr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6769075" cy="2101834"/>
            </a:xfrm>
            <a:prstGeom prst="rect">
              <a:avLst/>
            </a:prstGeom>
          </p:spPr>
        </p:pic>
        <p:sp>
          <p:nvSpPr>
            <p:cNvPr id="26" name="textbox 26"/>
            <p:cNvSpPr/>
            <p:nvPr/>
          </p:nvSpPr>
          <p:spPr>
            <a:xfrm>
              <a:off x="-12700" y="-12700"/>
              <a:ext cx="6794500" cy="21316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15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17500" algn="l" rtl="0" eaLnBrk="0">
                <a:lnSpc>
                  <a:spcPct val="86000"/>
                </a:lnSpc>
                <a:tabLst/>
              </a:pPr>
              <a:r>
                <a:rPr sz="1300" b="1" kern="0" spc="-20" dirty="0">
                  <a:solidFill>
                    <a:srgbClr val="609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Refractive</a:t>
              </a:r>
              <a:r>
                <a:rPr sz="1300" b="1" kern="0" spc="160" dirty="0">
                  <a:solidFill>
                    <a:srgbClr val="609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300" b="1" kern="0" spc="-20" dirty="0">
                  <a:solidFill>
                    <a:srgbClr val="609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index scale</a:t>
              </a:r>
              <a:endParaRPr sz="13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7500" algn="l" rtl="0" eaLnBrk="0">
                <a:lnSpc>
                  <a:spcPct val="80000"/>
                </a:lnSpc>
                <a:spcBef>
                  <a:spcPts val="431"/>
                </a:spcBef>
                <a:tabLst/>
              </a:pPr>
              <a:r>
                <a:rPr sz="1400" b="1" kern="0" spc="-40" dirty="0">
                  <a:solidFill>
                    <a:srgbClr val="509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Adjustment</a:t>
              </a:r>
              <a:r>
                <a:rPr sz="1400" b="1" kern="0" spc="110" dirty="0">
                  <a:solidFill>
                    <a:srgbClr val="509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b="1" kern="0" spc="-40" dirty="0">
                  <a:solidFill>
                    <a:srgbClr val="509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handwheel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41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317500" algn="l" rtl="0" eaLnBrk="0">
                <a:lnSpc>
                  <a:spcPct val="85000"/>
                </a:lnSpc>
                <a:spcBef>
                  <a:spcPts val="1"/>
                </a:spcBef>
                <a:tabLst/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Rotate to adjust the refractive</a:t>
              </a:r>
              <a:r>
                <a:rPr sz="1100" b="1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ind</a:t>
              </a: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ex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0525" y="1219200"/>
            <a:ext cx="7620000" cy="1056640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2009800" y="2965239"/>
            <a:ext cx="5120640" cy="1104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800" b="1" kern="0" spc="-9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High-defi</a:t>
            </a:r>
            <a:r>
              <a:rPr sz="2800" b="1" kern="0" spc="-10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nition</a:t>
            </a:r>
            <a:r>
              <a:rPr sz="2800" b="1" kern="0" spc="13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0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prism</a:t>
            </a:r>
            <a:r>
              <a:rPr sz="2800" b="1" kern="0" spc="14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0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 good</a:t>
            </a:r>
            <a:endParaRPr sz="2800" dirty="0">
              <a:latin typeface="Arial"/>
              <a:ea typeface="Arial"/>
              <a:cs typeface="Arial"/>
            </a:endParaRPr>
          </a:p>
          <a:p>
            <a:pPr marL="107314" algn="l" rtl="0" eaLnBrk="0">
              <a:lnSpc>
                <a:spcPct val="82000"/>
              </a:lnSpc>
              <a:spcBef>
                <a:spcPts val="295"/>
              </a:spcBef>
              <a:tabLst/>
            </a:pPr>
            <a:r>
              <a:rPr sz="2800" b="1" kern="0" spc="-9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transmittan</a:t>
            </a:r>
            <a:r>
              <a:rPr sz="2800" b="1" kern="0" spc="-100" dirty="0">
                <a:solidFill>
                  <a:srgbClr val="4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6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tabLst/>
            </a:pPr>
            <a:r>
              <a:rPr sz="1400" b="1" kern="0" spc="-3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400" b="1" kern="0" spc="7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3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prism</a:t>
            </a:r>
            <a:r>
              <a:rPr sz="1400" b="1" kern="0" spc="8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3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made of</a:t>
            </a:r>
            <a:r>
              <a:rPr sz="1400" b="1" kern="0" spc="-4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hard glass,and the</a:t>
            </a:r>
            <a:r>
              <a:rPr sz="1400" b="1" kern="0" spc="4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4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1400" b="1" kern="0" spc="8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4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400" b="1" kern="0" spc="4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4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clearly visible</a:t>
            </a:r>
            <a:r>
              <a:rPr sz="1400" kern="0" spc="-40" dirty="0">
                <a:solidFill>
                  <a:srgbClr val="304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1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0525" y="2740025"/>
            <a:ext cx="7607275" cy="7524750"/>
          </a:xfrm>
          <a:prstGeom prst="rect">
            <a:avLst/>
          </a:prstGeom>
        </p:spPr>
      </p:pic>
      <p:graphicFrame>
        <p:nvGraphicFramePr>
          <p:cNvPr id="34" name="table 34"/>
          <p:cNvGraphicFramePr>
            <a:graphicFrameLocks noGrp="1"/>
          </p:cNvGraphicFramePr>
          <p:nvPr/>
        </p:nvGraphicFramePr>
        <p:xfrm>
          <a:off x="679424" y="4241800"/>
          <a:ext cx="7054850" cy="5626100"/>
        </p:xfrm>
        <a:graphic>
          <a:graphicData uri="http://schemas.openxmlformats.org/drawingml/2006/table">
            <a:tbl>
              <a:tblPr/>
              <a:tblGrid>
                <a:gridCol w="2009775"/>
                <a:gridCol w="5045075"/>
              </a:tblGrid>
              <a:tr h="473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0230" algn="l" rtl="0" eaLnBrk="0">
                        <a:lnSpc>
                          <a:spcPts val="129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000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56154" algn="l" rtl="0" eaLnBrk="0">
                        <a:lnSpc>
                          <a:spcPct val="8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WYA</a:t>
                      </a:r>
                      <a:r>
                        <a:rPr sz="1000" b="1" kern="0" spc="7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</a:t>
                      </a:r>
                      <a:r>
                        <a:rPr sz="1000" b="1" kern="0" spc="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WAJ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5129" algn="l" rtl="0" eaLnBrk="0">
                        <a:lnSpc>
                          <a:spcPts val="129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Observation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ethod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6304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</a:t>
                      </a:r>
                      <a:r>
                        <a:rPr sz="1000" kern="0" spc="14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eye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8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498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Refractive</a:t>
                      </a:r>
                      <a:r>
                        <a:rPr sz="10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inde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6880" algn="l" rtl="0" eaLnBrk="0">
                        <a:lnSpc>
                          <a:spcPts val="1261"/>
                        </a:lnSpc>
                        <a:tabLst/>
                      </a:pP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3389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1.3000～1.7000(nD)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930" algn="l" rtl="0" eaLnBrk="0">
                        <a:lnSpc>
                          <a:spcPts val="129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Refractive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index</a:t>
                      </a: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rement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41680" algn="l" rtl="0" eaLnBrk="0">
                        <a:lnSpc>
                          <a:spcPts val="753"/>
                        </a:lnSpc>
                        <a:spcBef>
                          <a:spcPts val="117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accuracy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6304" algn="l" rtl="0" eaLnBrk="0">
                        <a:lnSpc>
                          <a:spcPts val="127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±0.0002nD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0230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</a:t>
                      </a:r>
                      <a:r>
                        <a:rPr sz="1000" kern="0" spc="2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6880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5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0817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1700" b="1" kern="0" spc="0" dirty="0">
                          <a:solidFill>
                            <a:srgbClr val="7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0~95%(brix)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023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Sugar</a:t>
                      </a:r>
                      <a:r>
                        <a:rPr sz="1000" kern="0" spc="2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4162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accura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4554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±0.2(Brix)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65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34"/>
                        </a:lnSpc>
                        <a:tabLst/>
                      </a:pP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Average</a:t>
                      </a:r>
                      <a:r>
                        <a:rPr sz="8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dispers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ion</a:t>
                      </a:r>
                      <a:r>
                        <a:rPr sz="8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indication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71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86304" algn="l" rtl="0" eaLnBrk="0">
                        <a:lnSpc>
                          <a:spcPts val="1273"/>
                        </a:lnSpc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±0.0005nD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8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block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fications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54554" algn="l" rtl="0" eaLnBrk="0">
                        <a:lnSpc>
                          <a:spcPts val="129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38×15×9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05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3379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0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6788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-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Digital</a:t>
                      </a:r>
                      <a:r>
                        <a:rPr sz="1400" kern="0" spc="-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-1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Thermome</a:t>
                      </a:r>
                      <a:r>
                        <a:rPr sz="1400" b="1" kern="0" spc="-20" dirty="0">
                          <a:solidFill>
                            <a:srgbClr val="508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827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Thermometer</a:t>
                      </a:r>
                      <a:r>
                        <a:rPr sz="10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10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2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52954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Button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ery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183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10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99639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7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1.75kg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930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000" kern="0" spc="2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1000" kern="0" spc="3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4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21204" algn="l" rtl="0" eaLnBrk="0">
                        <a:lnSpc>
                          <a:spcPts val="1296"/>
                        </a:lnSpc>
                        <a:tabLst/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100×200×240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textbox 36"/>
          <p:cNvSpPr/>
          <p:nvPr/>
        </p:nvSpPr>
        <p:spPr>
          <a:xfrm>
            <a:off x="2041499" y="3264679"/>
            <a:ext cx="3980815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9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300" b="1" kern="0" spc="-50" dirty="0">
                <a:solidFill>
                  <a:srgbClr val="203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2300" b="1" kern="0" spc="150" dirty="0">
                <a:solidFill>
                  <a:srgbClr val="203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50" dirty="0">
                <a:solidFill>
                  <a:srgbClr val="203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2300" b="1" kern="0" spc="140" dirty="0">
                <a:solidFill>
                  <a:srgbClr val="203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50" dirty="0">
                <a:solidFill>
                  <a:srgbClr val="203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 detailed</a:t>
            </a:r>
            <a:endParaRPr sz="2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596880" y="1645411"/>
            <a:ext cx="5238115" cy="1890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2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36550" indent="215900" algn="l" rtl="0" eaLnBrk="0">
              <a:lnSpc>
                <a:spcPct val="97000"/>
              </a:lnSpc>
              <a:tabLst/>
            </a:pPr>
            <a:r>
              <a:rPr sz="3200" kern="0" spc="-2450" dirty="0">
                <a:solidFill>
                  <a:srgbClr val="90D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「</a:t>
            </a:r>
            <a:r>
              <a:rPr sz="3200" kern="0" spc="0" dirty="0">
                <a:solidFill>
                  <a:srgbClr val="9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3200" kern="0" spc="30" dirty="0">
                <a:solidFill>
                  <a:srgbClr val="9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3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</a:t>
            </a:r>
            <a:r>
              <a:rPr sz="32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3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lasting</a:t>
            </a:r>
            <a:r>
              <a:rPr sz="32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900" kern="0" spc="-10" baseline="4252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3100" kern="0" spc="4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3100" kern="0" spc="30" dirty="0">
                <a:solidFill>
                  <a:srgbClr val="90E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3600" kern="0" spc="-10" dirty="0">
                <a:solidFill>
                  <a:srgbClr val="60B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」</a:t>
            </a:r>
            <a:r>
              <a:rPr sz="3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Durability</a:t>
            </a:r>
            <a:endParaRPr sz="3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93065" algn="l" rtl="0" eaLnBrk="0">
              <a:lnSpc>
                <a:spcPct val="83000"/>
              </a:lnSpc>
              <a:spcBef>
                <a:spcPts val="486"/>
              </a:spcBef>
              <a:tabLst/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base</a:t>
            </a: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made</a:t>
            </a:r>
            <a:r>
              <a:rPr sz="16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stainless st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eel.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High-quality  material</a:t>
            </a:r>
            <a:r>
              <a:rPr sz="1200" kern="0" spc="2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  excellent  stability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0525" y="3530600"/>
            <a:ext cx="7620000" cy="5943600"/>
          </a:xfrm>
          <a:prstGeom prst="rect">
            <a:avLst/>
          </a:prstGeom>
        </p:spPr>
      </p:pic>
      <p:graphicFrame>
        <p:nvGraphicFramePr>
          <p:cNvPr id="44" name="table 44"/>
          <p:cNvGraphicFramePr>
            <a:graphicFrameLocks noGrp="1"/>
          </p:cNvGraphicFramePr>
          <p:nvPr/>
        </p:nvGraphicFramePr>
        <p:xfrm>
          <a:off x="1508149" y="5545007"/>
          <a:ext cx="5796279" cy="810894"/>
        </p:xfrm>
        <a:graphic>
          <a:graphicData uri="http://schemas.openxmlformats.org/drawingml/2006/table">
            <a:tbl>
              <a:tblPr/>
              <a:tblGrid>
                <a:gridCol w="2711450"/>
                <a:gridCol w="3084829"/>
              </a:tblGrid>
              <a:tr h="180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61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Shell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32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61564" algn="l" rtl="0" eaLnBrk="0">
                        <a:lnSpc>
                          <a:spcPct val="121000"/>
                        </a:lnSpc>
                        <a:tabLst/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Thermostat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connector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6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ts val="73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Screw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6" name="textbox 46"/>
          <p:cNvSpPr/>
          <p:nvPr/>
        </p:nvSpPr>
        <p:spPr>
          <a:xfrm>
            <a:off x="1495450" y="7708568"/>
            <a:ext cx="6482715" cy="6140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9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5715" algn="l" rtl="0" eaLnBrk="0">
              <a:lnSpc>
                <a:spcPct val="132000"/>
              </a:lnSpc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Refractive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index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Adjustment handwheel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2"/>
              </a:spcBef>
              <a:tabLst/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0525" y="2222500"/>
            <a:ext cx="7620000" cy="8559800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6562749" y="4694001"/>
            <a:ext cx="1266189" cy="5808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Eyepiece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00"/>
              </a:lnSpc>
              <a:spcBef>
                <a:spcPts val="368"/>
              </a:spcBef>
              <a:tabLst/>
            </a:pPr>
            <a:r>
              <a:rPr sz="12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49"/>
              </a:lnSpc>
              <a:tabLst/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61"/>
              </a:spcBef>
              <a:tabLst/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Latch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371"/>
              </a:spcBef>
              <a:tabLst/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Refraction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26"/>
              </a:spcBef>
              <a:tabLst/>
            </a:pP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prism</a:t>
            </a:r>
            <a:r>
              <a:rPr sz="12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holder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53000"/>
              </a:lnSpc>
              <a:spcBef>
                <a:spcPts val="282"/>
              </a:spcBef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Illumination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dial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Condenser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274"/>
              </a:spcBef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Thermomet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01"/>
              </a:lnSpc>
              <a:spcBef>
                <a:spcPts val="279"/>
              </a:spcBef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Thermometer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46"/>
              </a:lnSpc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holder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746099" y="5762847"/>
            <a:ext cx="1532255" cy="30391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69265" indent="-386715" algn="l" rtl="0" eaLnBrk="0">
              <a:lnSpc>
                <a:spcPct val="97000"/>
              </a:lnSpc>
              <a:tabLst/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Dispersion adjustment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handwheel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371"/>
              </a:spcBef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Dispersion value</a:t>
            </a:r>
            <a:endParaRPr sz="1200" dirty="0">
              <a:latin typeface="Arial"/>
              <a:ea typeface="Arial"/>
              <a:cs typeface="Arial"/>
            </a:endParaRPr>
          </a:p>
          <a:p>
            <a:pPr marL="387350" algn="l" rtl="0" eaLnBrk="0">
              <a:lnSpc>
                <a:spcPts val="1473"/>
              </a:lnSpc>
              <a:tabLst/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 cir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</a:t>
            </a:r>
            <a:endParaRPr sz="1200" dirty="0">
              <a:latin typeface="Arial"/>
              <a:ea typeface="Arial"/>
              <a:cs typeface="Arial"/>
            </a:endParaRPr>
          </a:p>
          <a:p>
            <a:pPr marL="546100" algn="l" rtl="0" eaLnBrk="0">
              <a:lnSpc>
                <a:spcPts val="885"/>
              </a:lnSpc>
              <a:spcBef>
                <a:spcPts val="991"/>
              </a:spcBef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Entrance</a:t>
            </a:r>
            <a:endParaRPr sz="1200" dirty="0">
              <a:latin typeface="Arial"/>
              <a:ea typeface="Arial"/>
              <a:cs typeface="Arial"/>
            </a:endParaRPr>
          </a:p>
          <a:p>
            <a:pPr marL="285750" algn="l" rtl="0" eaLnBrk="0">
              <a:lnSpc>
                <a:spcPts val="1649"/>
              </a:lnSpc>
              <a:tabLst/>
            </a:pP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prism</a:t>
            </a:r>
            <a:r>
              <a:rPr sz="12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holder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97865" algn="l" rtl="0" eaLnBrk="0">
              <a:lnSpc>
                <a:spcPct val="82000"/>
              </a:lnSpc>
              <a:spcBef>
                <a:spcPts val="365"/>
              </a:spcBef>
              <a:tabLst/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Shade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774700" algn="l" rtl="0" eaLnBrk="0">
              <a:lnSpc>
                <a:spcPct val="85000"/>
              </a:lnSpc>
              <a:spcBef>
                <a:spcPts val="278"/>
              </a:spcBef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Hinge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596900" algn="l" rtl="0" eaLnBrk="0">
              <a:lnSpc>
                <a:spcPct val="85000"/>
              </a:lnSpc>
              <a:tabLst/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Reflector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178175" y="3030327"/>
            <a:ext cx="1992629" cy="263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900" b="1" kern="0" spc="-5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details</a:t>
            </a:r>
            <a:endParaRPr sz="1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 56"/>
          <p:cNvSpPr/>
          <p:nvPr/>
        </p:nvSpPr>
        <p:spPr>
          <a:xfrm>
            <a:off x="390525" y="2898775"/>
            <a:ext cx="7620000" cy="7207250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822350" y="5375258"/>
            <a:ext cx="6756349" cy="2108192"/>
            <a:chOff x="0" y="0"/>
            <a:chExt cx="6756349" cy="2108192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756349" cy="2108192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-12700" y="-12700"/>
              <a:ext cx="6781800" cy="21570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3815" algn="l" rtl="0" eaLnBrk="0">
                <a:lnSpc>
                  <a:spcPct val="83000"/>
                </a:lnSpc>
                <a:spcBef>
                  <a:spcPts val="6"/>
                </a:spcBef>
                <a:tabLst/>
              </a:pPr>
              <a:r>
                <a:rPr sz="1700" b="1" kern="0" spc="-40" dirty="0">
                  <a:solidFill>
                    <a:srgbClr val="508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Bromonaphth</a:t>
              </a:r>
              <a:r>
                <a:rPr sz="1700" b="1" kern="0" spc="-50" dirty="0">
                  <a:solidFill>
                    <a:srgbClr val="508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alene</a:t>
              </a:r>
              <a:endParaRPr sz="1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0515" algn="l" rtl="0" eaLnBrk="0">
                <a:lnSpc>
                  <a:spcPct val="98000"/>
                </a:lnSpc>
                <a:spcBef>
                  <a:spcPts val="244"/>
                </a:spcBef>
                <a:tabLst/>
              </a:pP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Drop</a:t>
              </a:r>
              <a:r>
                <a:rPr sz="800" kern="0" spc="7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1~2 drops onto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310515" algn="l" rtl="0" eaLnBrk="0">
                <a:lnSpc>
                  <a:spcPts val="1006"/>
                </a:lnSpc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high-definition prism and</a:t>
              </a:r>
              <a:r>
                <a:rPr sz="8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pl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ace the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310515" algn="l" rtl="0" eaLnBrk="0">
                <a:lnSpc>
                  <a:spcPct val="90000"/>
                </a:lnSpc>
                <a:spcBef>
                  <a:spcPts val="111"/>
                </a:spcBef>
                <a:tabLst/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standard module for calibrati</a:t>
              </a:r>
              <a:r>
                <a:rPr sz="8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on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828675" y="3013081"/>
            <a:ext cx="6750025" cy="2108193"/>
            <a:chOff x="0" y="0"/>
            <a:chExt cx="6750025" cy="2108193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750025" cy="2108193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6775450" cy="21367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4971415" algn="l" rtl="0" eaLnBrk="0">
                <a:lnSpc>
                  <a:spcPct val="81000"/>
                </a:lnSpc>
                <a:spcBef>
                  <a:spcPts val="1"/>
                </a:spcBef>
                <a:tabLst/>
              </a:pPr>
              <a:r>
                <a:rPr sz="1500" b="1" kern="0" spc="-50" dirty="0">
                  <a:solidFill>
                    <a:srgbClr val="509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Entrance</a:t>
              </a:r>
              <a:r>
                <a:rPr sz="1500" b="1" kern="0" spc="100" dirty="0">
                  <a:solidFill>
                    <a:srgbClr val="509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500" b="1" kern="0" spc="-50" dirty="0">
                  <a:solidFill>
                    <a:srgbClr val="509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Prism</a:t>
              </a:r>
              <a:endParaRPr sz="15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marL="4876165" indent="-793115" algn="l" rtl="0" eaLnBrk="0">
                <a:lnSpc>
                  <a:spcPct val="174000"/>
                </a:lnSpc>
                <a:spcBef>
                  <a:spcPts val="3"/>
                </a:spcBef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   pa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sses   through   the   entrance   prism   into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Theinstrument,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viewing</a:t>
              </a:r>
              <a:r>
                <a:rPr sz="8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clearly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66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3300" y="7731092"/>
            <a:ext cx="6775399" cy="2089165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5203799" y="8596149"/>
            <a:ext cx="2315845" cy="792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84200" algn="l" rtl="0" eaLnBrk="0">
              <a:lnSpc>
                <a:spcPct val="84000"/>
              </a:lnSpc>
              <a:tabLst/>
            </a:pPr>
            <a:r>
              <a:rPr sz="1200" b="1" kern="0" spc="1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 Mod</a:t>
            </a:r>
            <a:r>
              <a:rPr sz="1200" b="1" kern="0" spc="0" dirty="0">
                <a:solidFill>
                  <a:srgbClr val="6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ule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9000"/>
              </a:lnSpc>
              <a:spcBef>
                <a:spcPts val="246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 dropping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bromo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naphthalene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 the</a:t>
            </a:r>
            <a:endParaRPr sz="800" dirty="0">
              <a:latin typeface="Arial"/>
              <a:ea typeface="Arial"/>
              <a:cs typeface="Arial"/>
            </a:endParaRPr>
          </a:p>
          <a:p>
            <a:pPr marL="2025650" algn="l" rtl="0" eaLnBrk="0">
              <a:lnSpc>
                <a:spcPts val="982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prism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226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  the  standard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module  for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calibration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1806575" y="8724937"/>
            <a:ext cx="1898650" cy="546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095"/>
              </a:lnSpc>
              <a:tabLst/>
            </a:pPr>
            <a:r>
              <a:rPr sz="3100" i="1" kern="0" spc="-20" dirty="0">
                <a:solidFill>
                  <a:srgbClr val="909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nd=</a:t>
            </a:r>
            <a:r>
              <a:rPr sz="3100" i="1" kern="0" spc="-10" dirty="0">
                <a:solidFill>
                  <a:srgbClr val="909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1.516</a:t>
            </a:r>
            <a:r>
              <a:rPr sz="3100" i="1" kern="0" spc="20" dirty="0">
                <a:solidFill>
                  <a:srgbClr val="909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7</a:t>
            </a:r>
            <a:endParaRPr sz="3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0525" y="2460625"/>
            <a:ext cx="7620000" cy="8083550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1431899" y="2886514"/>
            <a:ext cx="4530725" cy="6981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5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30400" algn="l" rtl="0" eaLnBrk="0">
              <a:lnSpc>
                <a:spcPct val="80000"/>
              </a:lnSpc>
              <a:tabLst/>
            </a:pPr>
            <a:r>
              <a:rPr sz="2400" b="1" kern="0" spc="-70" dirty="0">
                <a:solidFill>
                  <a:srgbClr val="2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2400" b="1" kern="0" spc="150" dirty="0">
                <a:solidFill>
                  <a:srgbClr val="2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kern="0" spc="-70" dirty="0">
                <a:solidFill>
                  <a:srgbClr val="2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2400" dirty="0">
              <a:latin typeface="Arial"/>
              <a:ea typeface="Arial"/>
              <a:cs typeface="Arial"/>
            </a:endParaRPr>
          </a:p>
          <a:p>
            <a:pPr marL="2381250" algn="l" rtl="0" eaLnBrk="0">
              <a:lnSpc>
                <a:spcPts val="1840"/>
              </a:lnSpc>
              <a:spcBef>
                <a:spcPts val="1294"/>
              </a:spcBef>
              <a:tabLst/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1300" kern="0" spc="3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764915" algn="l" rtl="0" eaLnBrk="0">
              <a:lnSpc>
                <a:spcPct val="81000"/>
              </a:lnSpc>
              <a:spcBef>
                <a:spcPts val="304"/>
              </a:spcBef>
              <a:tabLst/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71550" algn="l" rtl="0" eaLnBrk="0">
              <a:lnSpc>
                <a:spcPct val="80000"/>
              </a:lnSpc>
              <a:spcBef>
                <a:spcPts val="301"/>
              </a:spcBef>
              <a:tabLst/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Thermometer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126614" algn="l" rtl="0" eaLnBrk="0">
              <a:lnSpc>
                <a:spcPct val="81000"/>
              </a:lnSpc>
              <a:spcBef>
                <a:spcPts val="303"/>
              </a:spcBef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endParaRPr sz="1000" dirty="0">
              <a:latin typeface="Arial"/>
              <a:ea typeface="Arial"/>
              <a:cs typeface="Arial"/>
            </a:endParaRPr>
          </a:p>
          <a:p>
            <a:pPr marL="2126614" algn="l" rtl="0" eaLnBrk="0">
              <a:lnSpc>
                <a:spcPct val="81000"/>
              </a:lnSpc>
              <a:spcBef>
                <a:spcPts val="128"/>
              </a:spcBef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Module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4300" algn="l" rtl="0" eaLnBrk="0">
              <a:lnSpc>
                <a:spcPts val="1363"/>
              </a:lnSpc>
              <a:spcBef>
                <a:spcPts val="300"/>
              </a:spcBef>
              <a:tabLst/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Bromonaphthalene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91285" algn="l" rtl="0" eaLnBrk="0">
              <a:lnSpc>
                <a:spcPct val="96000"/>
              </a:lnSpc>
              <a:spcBef>
                <a:spcPts val="151"/>
              </a:spcBef>
              <a:tabLst/>
            </a:pPr>
            <a:r>
              <a:rPr sz="500" b="1" kern="0" spc="-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合格证</a:t>
            </a:r>
            <a:endParaRPr sz="5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5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086100" algn="l" rtl="0" eaLnBrk="0">
              <a:lnSpc>
                <a:spcPct val="82000"/>
              </a:lnSpc>
              <a:spcBef>
                <a:spcPts val="191"/>
              </a:spcBef>
              <a:tabLst/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USLe5NSTRUCT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IONS</a:t>
            </a:r>
            <a:endParaRPr sz="600" dirty="0">
              <a:latin typeface="Times New Roman"/>
              <a:ea typeface="Times New Roman"/>
              <a:cs typeface="Times New Roman"/>
            </a:endParaRPr>
          </a:p>
          <a:p>
            <a:pPr marL="3136264" algn="l" rtl="0" eaLnBrk="0">
              <a:lnSpc>
                <a:spcPct val="95000"/>
              </a:lnSpc>
              <a:spcBef>
                <a:spcPts val="76"/>
              </a:spcBef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mmT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      </a:t>
            </a: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位</a:t>
            </a: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</a:t>
            </a: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ns</a:t>
            </a:r>
            <a:r>
              <a:rPr sz="300" kern="0" spc="-10" baseline="-17362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</a:t>
            </a:r>
            <a:r>
              <a:rPr sz="1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</a:t>
            </a: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语</a:t>
            </a: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</a:t>
            </a:r>
            <a:endParaRPr sz="2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6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911350" algn="l" rtl="0" eaLnBrk="0">
              <a:lnSpc>
                <a:spcPct val="80000"/>
              </a:lnSpc>
              <a:spcBef>
                <a:spcPts val="303"/>
              </a:spcBef>
              <a:tabLst/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Dropper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Hexagon wr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ench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578"/>
              </a:spcBef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 of Quality/Warranty Card                                                             </a:t>
            </a:r>
            <a:r>
              <a:rPr sz="1500" b="1" kern="0" spc="-20" baseline="-3472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endParaRPr sz="1500" baseline="-3472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8401050" cy="13004800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946111" y="2276464"/>
            <a:ext cx="6049009" cy="2142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6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701800" algn="l" rtl="0" eaLnBrk="0">
              <a:lnSpc>
                <a:spcPct val="82000"/>
              </a:lnSpc>
              <a:tabLst/>
            </a:pPr>
            <a:r>
              <a:rPr sz="27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Abbé</a:t>
            </a:r>
            <a:r>
              <a:rPr sz="27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Refractometer</a:t>
            </a:r>
            <a:endParaRPr sz="2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spcBef>
                <a:spcPts val="699"/>
              </a:spcBef>
              <a:tabLst/>
            </a:pP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temperature displ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ay,simple and reliable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26670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1500" kern="0" spc="-10" dirty="0">
                <a:solidFill>
                  <a:srgbClr val="7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WYA Series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2025-08-12T16:21:16Z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2025-08-12T16:21:21</vt:filetime>
  </property>
  <property fmtid="{D5CDD505-2E9C-101B-9397-08002B2CF9AE}" pid="4" name="UsrData">
    <vt:lpwstr>689af97a0d2602001fc5cb90wl</vt:lpwstr>
  </property>
</Properties>
</file>