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tableStyles" Target="tableStyles.xml"/><Relationship Id="rId7" Type="http://schemas.openxmlformats.org/officeDocument/2006/relationships/presProps" Target="presProps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883400" y="11064875"/>
            <a:ext cx="1981200" cy="2254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3990950" y="16033748"/>
            <a:ext cx="7778784" cy="2616175"/>
            <a:chOff x="0" y="0"/>
            <a:chExt cx="7778784" cy="261617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8784" cy="2616175"/>
            </a:xfrm>
            <a:prstGeom prst="rect">
              <a:avLst/>
            </a:prstGeom>
          </p:spPr>
        </p:pic>
        <p:sp>
          <p:nvSpPr>
            <p:cNvPr id="8" name="textbox 8"/>
            <p:cNvSpPr/>
            <p:nvPr/>
          </p:nvSpPr>
          <p:spPr>
            <a:xfrm>
              <a:off x="-12700" y="-12700"/>
              <a:ext cx="7804784" cy="26504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31850" algn="l" rtl="0" eaLnBrk="0">
                <a:lnSpc>
                  <a:spcPct val="82000"/>
                </a:lnSpc>
                <a:spcBef>
                  <a:spcPts val="2"/>
                </a:spcBef>
                <a:tabLst/>
              </a:pPr>
              <a:r>
                <a:rPr sz="3500" b="1" kern="0" spc="-4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04</a:t>
              </a:r>
              <a:endParaRPr sz="3500" dirty="0">
                <a:latin typeface="Arial"/>
                <a:ea typeface="Arial"/>
                <a:cs typeface="Arial"/>
              </a:endParaRPr>
            </a:p>
            <a:p>
              <a:pPr marL="107950" algn="l" rtl="0" eaLnBrk="0">
                <a:lnSpc>
                  <a:spcPct val="80000"/>
                </a:lnSpc>
                <a:spcBef>
                  <a:spcPts val="1526"/>
                </a:spcBef>
                <a:tabLst/>
              </a:pPr>
              <a:r>
                <a:rPr sz="27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Biopharmace</a:t>
              </a:r>
              <a:r>
                <a:rPr sz="27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uticals</a:t>
              </a:r>
              <a:endParaRPr sz="2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355600" algn="l" rtl="0" eaLnBrk="0">
                <a:lnSpc>
                  <a:spcPct val="81000"/>
                </a:lnSpc>
                <a:spcBef>
                  <a:spcPts val="6"/>
                </a:spcBef>
                <a:tabLst/>
              </a:pP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Biopharmaceutical</a:t>
              </a:r>
              <a:endParaRPr sz="16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99194" y="10502937"/>
            <a:ext cx="5670540" cy="262892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965579" y="7727971"/>
            <a:ext cx="5626098" cy="264153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965579" y="13258784"/>
            <a:ext cx="5524531" cy="2609803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261006" y="6206849"/>
            <a:ext cx="4904740" cy="1009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9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2700" b="1" kern="0" spc="-10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Widely applicable </a:t>
            </a:r>
            <a:r>
              <a:rPr sz="2700" b="1" kern="0" spc="-11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precise</a:t>
            </a:r>
            <a:r>
              <a:rPr sz="2700" b="1" kern="0" spc="12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11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28600" algn="l" rtl="0" eaLnBrk="0">
              <a:lnSpc>
                <a:spcPts val="1431"/>
              </a:lnSpc>
              <a:spcBef>
                <a:spcPts val="1"/>
              </a:spcBef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 chemical analysis,food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industry,environmental analysis,and othe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 fields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9763129" y="13978787"/>
            <a:ext cx="2171064" cy="1286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41350" algn="l" rtl="0" eaLnBrk="0">
              <a:lnSpc>
                <a:spcPct val="82000"/>
              </a:lnSpc>
              <a:tabLst/>
            </a:pPr>
            <a:r>
              <a:rPr sz="3500" b="1" kern="0" spc="-4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  <a:endParaRPr sz="3500" dirty="0">
              <a:latin typeface="Arial"/>
              <a:ea typeface="Arial"/>
              <a:cs typeface="Arial"/>
            </a:endParaRPr>
          </a:p>
          <a:p>
            <a:pPr marL="12700" indent="12064" algn="l" rtl="0" eaLnBrk="0">
              <a:lnSpc>
                <a:spcPct val="84000"/>
              </a:lnSpc>
              <a:spcBef>
                <a:spcPts val="433"/>
              </a:spcBef>
              <a:tabLst/>
            </a:pP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Physicoch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emical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analysis</a:t>
            </a:r>
            <a:endParaRPr sz="2200" dirty="0">
              <a:latin typeface="Arial"/>
              <a:ea typeface="Arial"/>
              <a:cs typeface="Arial"/>
            </a:endParaRPr>
          </a:p>
          <a:p>
            <a:pPr marL="132714" algn="l" rtl="0" eaLnBrk="0">
              <a:lnSpc>
                <a:spcPct val="80000"/>
              </a:lnSpc>
              <a:spcBef>
                <a:spcPts val="96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Physicochemical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4124345" y="11241927"/>
            <a:ext cx="1819910" cy="1322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78815" algn="l" rtl="0" eaLnBrk="0">
              <a:lnSpc>
                <a:spcPct val="82000"/>
              </a:lnSpc>
              <a:tabLst/>
            </a:pPr>
            <a:r>
              <a:rPr sz="3500" b="1" kern="0" spc="-4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  <a:endParaRPr sz="3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484"/>
              </a:spcBef>
              <a:tabLst/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Chemical</a:t>
            </a:r>
            <a:r>
              <a:rPr sz="1600" b="1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analysi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7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2180"/>
              </a:lnSpc>
              <a:tabLst/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Chemical sy</a:t>
            </a: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nthesis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9985337" y="8447977"/>
            <a:ext cx="1439544" cy="1292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12750" algn="l" rtl="0" eaLnBrk="0">
              <a:lnSpc>
                <a:spcPct val="82000"/>
              </a:lnSpc>
              <a:tabLst/>
            </a:pPr>
            <a:r>
              <a:rPr sz="3500" b="1" kern="0" spc="-4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  <a:endParaRPr sz="3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655"/>
              </a:spcBef>
              <a:tabLst/>
            </a:pPr>
            <a:r>
              <a:rPr sz="2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3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ct val="80000"/>
              </a:lnSpc>
              <a:tabLst/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4"/>
          <p:cNvSpPr/>
          <p:nvPr/>
        </p:nvSpPr>
        <p:spPr>
          <a:xfrm>
            <a:off x="5581651" y="10311807"/>
            <a:ext cx="4549140" cy="2385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000" b="1" kern="0" spc="-10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 and Advan</a:t>
            </a:r>
            <a:r>
              <a:rPr sz="1000" b="1" kern="0" spc="-20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tages: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ct val="81000"/>
              </a:lnSpc>
              <a:spcBef>
                <a:spcPts val="1422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·Chemically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resistant;</a:t>
            </a:r>
            <a:endParaRPr sz="9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ct val="81000"/>
              </a:lnSpc>
              <a:spcBef>
                <a:spcPts val="1019"/>
              </a:spcBef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·Four models meet and cover the capacity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</a:t>
            </a: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0.5-50mL;</a:t>
            </a:r>
            <a:endParaRPr sz="8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ts val="954"/>
              </a:lnSpc>
              <a:spcBef>
                <a:spcPts val="1103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·Convenient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ensures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omical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dispenser;</a:t>
            </a:r>
            <a:endParaRPr sz="7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ts val="1226"/>
              </a:lnSpc>
              <a:spcBef>
                <a:spcPts val="807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·Made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PTF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E,FEP,BSG,PP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materials;</a:t>
            </a:r>
            <a:endParaRPr sz="9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ct val="128000"/>
              </a:lnSpc>
              <a:spcBef>
                <a:spcPts val="441"/>
              </a:spcBef>
              <a:tabLst/>
            </a:pP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resistance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500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mbar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viscosity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resistance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       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500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2/s,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endParaRPr sz="7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226"/>
              </a:lnSpc>
              <a:spcBef>
                <a:spcPts val="17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resistance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40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,maximum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density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2.2g/cm3;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90"/>
              </a:lnSpc>
              <a:spcBef>
                <a:spcPts val="64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·The specifications of the fi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 types of bottle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mouth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adapters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included:S40,GL32,GL38,GL25,GL28.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698114" algn="l" rtl="0" eaLnBrk="0">
              <a:lnSpc>
                <a:spcPts val="1450"/>
              </a:lnSpc>
              <a:spcBef>
                <a:spcPts val="1"/>
              </a:spcBef>
              <a:tabLst/>
            </a:pPr>
            <a:r>
              <a:rPr sz="1600" b="1" kern="0" spc="-30" baseline="795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A=Accuracy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200" b="1" kern="0" spc="-30" baseline="-2411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200" b="1" kern="0" spc="-30" baseline="4533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ic</a:t>
            </a:r>
            <a:r>
              <a:rPr sz="1200" b="1" kern="0" spc="-40" baseline="4533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ient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40" baseline="4533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1200" baseline="45336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9351912" y="12596466"/>
            <a:ext cx="170814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9377407" y="12487287"/>
            <a:ext cx="200660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oeff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9257932" y="12615667"/>
            <a:ext cx="78739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21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9307428" y="12487287"/>
            <a:ext cx="90805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2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242811" y="12521018"/>
            <a:ext cx="65499" cy="16201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9074139" y="12615667"/>
            <a:ext cx="138429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9123635" y="12487287"/>
            <a:ext cx="154304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2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CV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40" name="table 40"/>
          <p:cNvGraphicFramePr>
            <a:graphicFrameLocks noGrp="1"/>
          </p:cNvGraphicFramePr>
          <p:nvPr/>
        </p:nvGraphicFramePr>
        <p:xfrm>
          <a:off x="5622931" y="12719067"/>
          <a:ext cx="4317365" cy="1875790"/>
        </p:xfrm>
        <a:graphic>
          <a:graphicData uri="http://schemas.openxmlformats.org/drawingml/2006/table">
            <a:tbl>
              <a:tblPr/>
              <a:tblGrid>
                <a:gridCol w="1279525"/>
                <a:gridCol w="1073150"/>
                <a:gridCol w="488950"/>
                <a:gridCol w="508000"/>
                <a:gridCol w="501650"/>
                <a:gridCol w="466090"/>
              </a:tblGrid>
              <a:tr h="31369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015" algn="l" rtl="0" eaLnBrk="0">
                        <a:lnSpc>
                          <a:spcPct val="6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2765" algn="l" rtl="0" eaLnBrk="0">
                        <a:lnSpc>
                          <a:spcPts val="2181"/>
                        </a:lnSpc>
                        <a:tabLst/>
                      </a:pPr>
                      <a:r>
                        <a:rPr sz="1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290" algn="l" rtl="0" eaLnBrk="0">
                        <a:lnSpc>
                          <a:spcPct val="8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40690" algn="l" rtl="0" eaLnBrk="0">
                        <a:lnSpc>
                          <a:spcPts val="1851"/>
                        </a:lnSpc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345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A≤±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054" algn="l" rtl="0" eaLnBrk="0">
                        <a:lnSpc>
                          <a:spcPts val="13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CV≤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</a:tr>
              <a:tr h="3937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192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300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μ</a:t>
                      </a:r>
                      <a:r>
                        <a:rPr sz="1300" kern="0" spc="1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92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μ</a:t>
                      </a:r>
                      <a:r>
                        <a:rPr sz="1300" kern="0" spc="6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8E8F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090" algn="l" rtl="0" eaLnBrk="0">
                        <a:lnSpc>
                          <a:spcPts val="13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0.5~5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ts val="13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ts val="13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ts val="13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13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4" algn="l" rtl="0" eaLnBrk="0">
                        <a:lnSpc>
                          <a:spcPts val="13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136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1.0~10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ts val="136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ts val="136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ts val="137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136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4" algn="l" rtl="0" eaLnBrk="0">
                        <a:lnSpc>
                          <a:spcPts val="137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136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2.5~25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ts val="136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ts val="136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137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136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4" algn="l" rtl="0" eaLnBrk="0">
                        <a:lnSpc>
                          <a:spcPts val="137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5.0~50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2" name="textbox 42"/>
          <p:cNvSpPr/>
          <p:nvPr/>
        </p:nvSpPr>
        <p:spPr>
          <a:xfrm>
            <a:off x="5638789" y="9856409"/>
            <a:ext cx="4312284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65"/>
              </a:lnSpc>
              <a:tabLst/>
            </a:pPr>
            <a:r>
              <a:rPr sz="1600" b="1" kern="0" spc="30" baseline="13257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Bottleneck</a:t>
            </a:r>
            <a:r>
              <a:rPr sz="1000" b="1" kern="0" spc="100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30" baseline="13257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</a:t>
            </a:r>
            <a:r>
              <a:rPr sz="1600" b="1" kern="0" spc="20" baseline="13257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enser</a:t>
            </a:r>
            <a:r>
              <a:rPr sz="1000" b="1" kern="0" spc="10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1000" b="1" kern="0" spc="0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</a:t>
            </a:r>
            <a:r>
              <a:rPr sz="1600" b="1" kern="0" spc="2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DispensMate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600" b="1" kern="0" spc="2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600" baseline="1000" dirty="0">
              <a:latin typeface="Arial"/>
              <a:ea typeface="Arial"/>
              <a:cs typeface="Arial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21370" y="10024927"/>
            <a:ext cx="4216752" cy="69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6"/>
          <p:cNvSpPr/>
          <p:nvPr/>
        </p:nvSpPr>
        <p:spPr>
          <a:xfrm>
            <a:off x="5588022" y="10190374"/>
            <a:ext cx="4490720" cy="2540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b="1" kern="0" spc="-10" dirty="0">
                <a:solidFill>
                  <a:srgbClr val="1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 and A</a:t>
            </a:r>
            <a:r>
              <a:rPr sz="1000" b="1" kern="0" spc="-20" dirty="0">
                <a:solidFill>
                  <a:srgbClr val="1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dvantages:</a:t>
            </a:r>
            <a:endParaRPr sz="10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ct val="90000"/>
              </a:lnSpc>
              <a:spcBef>
                <a:spcPts val="1225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·Chemically resist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ant;</a:t>
            </a:r>
            <a:endParaRPr sz="9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ct val="97000"/>
              </a:lnSpc>
              <a:spcBef>
                <a:spcPts val="625"/>
              </a:spcBef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·Whole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high-tempera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ture disinfection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steriliza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tion;</a:t>
            </a:r>
            <a:endParaRPr sz="8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ct val="87000"/>
              </a:lnSpc>
              <a:spcBef>
                <a:spcPts val="576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·Reflux valve design,reduces reagent waste,and prev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ents dripping when not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operation;</a:t>
            </a:r>
            <a:endParaRPr sz="7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ts val="1022"/>
              </a:lnSpc>
              <a:spcBef>
                <a:spcPts val="993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·"Embedded locking method,"protects rapid,reliable,and highly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reproducible volu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setting;</a:t>
            </a:r>
            <a:endParaRPr sz="7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ts val="1022"/>
              </a:lnSpc>
              <a:spcBef>
                <a:spcPts val="928"/>
              </a:spcBef>
              <a:tabLst/>
            </a:pP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Humanized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disassemble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reducing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endParaRPr sz="7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ct val="87000"/>
              </a:lnSpc>
              <a:spcBef>
                <a:spcPts val="1154"/>
              </a:spcBef>
              <a:tabLst/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 types of adapters,covering a capacity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7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0.5-100mL,meeting</a:t>
            </a:r>
            <a:r>
              <a:rPr sz="7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needs;</a:t>
            </a:r>
            <a:endParaRPr sz="7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ct val="101000"/>
              </a:lnSpc>
              <a:spcBef>
                <a:spcPts val="486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resi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stance of 500mbar,maximum viscosity resistance of 500mm2/s,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temperature resistance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40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43815" algn="l" rtl="0" eaLnBrk="0">
              <a:lnSpc>
                <a:spcPts val="1430"/>
              </a:lnSpc>
              <a:spcBef>
                <a:spcPts val="198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density resistance 2.2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g/cm3;</a:t>
            </a:r>
            <a:endParaRPr sz="9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ct val="81000"/>
              </a:lnSpc>
              <a:spcBef>
                <a:spcPts val="453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Stretchable</a:t>
            </a:r>
            <a:r>
              <a:rPr sz="10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10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absorption</a:t>
            </a:r>
            <a:r>
              <a:rPr sz="10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tube,compatible</a:t>
            </a:r>
            <a:r>
              <a:rPr sz="10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endParaRPr sz="10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ts val="1272"/>
              </a:lnSpc>
              <a:spcBef>
                <a:spcPts val="2"/>
              </a:spcBef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 specifi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cations</a:t>
            </a:r>
            <a:r>
              <a:rPr sz="10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reagent</a:t>
            </a:r>
            <a:r>
              <a:rPr sz="10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bottles.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5426083" y="12814273"/>
          <a:ext cx="4838064" cy="977900"/>
        </p:xfrm>
        <a:graphic>
          <a:graphicData uri="http://schemas.openxmlformats.org/drawingml/2006/table">
            <a:tbl>
              <a:tblPr/>
              <a:tblGrid>
                <a:gridCol w="1209039"/>
                <a:gridCol w="1016000"/>
                <a:gridCol w="654050"/>
                <a:gridCol w="654050"/>
                <a:gridCol w="654050"/>
                <a:gridCol w="650875"/>
              </a:tblGrid>
              <a:tr h="14287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8944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algn="l" rtl="0" eaLnBrk="0">
                        <a:lnSpc>
                          <a:spcPts val="74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Graduation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ml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5469" algn="l" rtl="0" eaLnBrk="0">
                        <a:lnSpc>
                          <a:spcPts val="73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A≤±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5469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CVs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070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71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μl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070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7970" algn="l" rtl="0" eaLnBrk="0">
                        <a:lnSpc>
                          <a:spcPts val="713"/>
                        </a:lnSpc>
                        <a:tabLst/>
                      </a:pP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μl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054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0.5-5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1484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6384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6384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339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1.0-10.0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148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638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638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339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2.5-25.0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148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638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212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5.0-50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1484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2125" algn="l" rtl="0" eaLnBrk="0">
                        <a:lnSpc>
                          <a:spcPts val="7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1484" algn="l" rtl="0" eaLnBrk="0">
                        <a:lnSpc>
                          <a:spcPts val="74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74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7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74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7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0" name="table 50"/>
          <p:cNvGraphicFramePr>
            <a:graphicFrameLocks noGrp="1"/>
          </p:cNvGraphicFramePr>
          <p:nvPr/>
        </p:nvGraphicFramePr>
        <p:xfrm>
          <a:off x="5432404" y="13874768"/>
          <a:ext cx="4838700" cy="970915"/>
        </p:xfrm>
        <a:graphic>
          <a:graphicData uri="http://schemas.openxmlformats.org/drawingml/2006/table">
            <a:tbl>
              <a:tblPr/>
              <a:tblGrid>
                <a:gridCol w="2606675"/>
                <a:gridCol w="2232025"/>
              </a:tblGrid>
              <a:tr h="14223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106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DispensMate-Pro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9537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 Number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7084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44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7032111005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10-100ml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44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7032111004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5.0-50ml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442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7032212003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2.5-25ml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44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7032212002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1.0-10ml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4425" algn="l" rtl="0" eaLnBrk="0">
                        <a:lnSpc>
                          <a:spcPts val="7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7032212001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900" algn="l" rtl="0" eaLnBrk="0">
                        <a:lnSpc>
                          <a:spcPts val="7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0.5-5ml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" name="textbox 52"/>
          <p:cNvSpPr/>
          <p:nvPr/>
        </p:nvSpPr>
        <p:spPr>
          <a:xfrm>
            <a:off x="5626098" y="9677677"/>
            <a:ext cx="4349750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14"/>
              </a:lnSpc>
              <a:tabLst/>
            </a:pPr>
            <a:r>
              <a:rPr sz="1500" b="1" kern="0" spc="0" baseline="14694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Bottleneck</a:t>
            </a:r>
            <a:r>
              <a:rPr sz="900" b="1" kern="0" spc="10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500" b="1" kern="0" spc="0" baseline="14694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Dispenser</a:t>
            </a:r>
            <a:r>
              <a:rPr sz="900" b="1" kern="0" spc="10" dirty="0">
                <a:solidFill>
                  <a:srgbClr val="2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</a:t>
            </a:r>
            <a:r>
              <a:rPr sz="1500" b="1" kern="0" spc="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DispensMate</a:t>
            </a:r>
            <a:r>
              <a:rPr sz="1500" b="1" kern="0" spc="1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500" b="1" kern="0" spc="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500" b="1" kern="0" spc="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500" baseline="1000" dirty="0">
              <a:latin typeface="Arial"/>
              <a:ea typeface="Arial"/>
              <a:cs typeface="Arial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21370" y="9834897"/>
            <a:ext cx="4241527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5748000" cy="2438400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666826" y="1012514"/>
            <a:ext cx="11717655" cy="7630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4800" b="1" kern="0" spc="-10" dirty="0">
                <a:solidFill>
                  <a:srgbClr val="803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DispensMat</a:t>
            </a:r>
            <a:r>
              <a:rPr sz="4800" b="1" kern="0" spc="-20" dirty="0">
                <a:solidFill>
                  <a:srgbClr val="803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4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623"/>
              </a:spcBef>
              <a:tabLst/>
            </a:pP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Bottleneck</a:t>
            </a:r>
            <a:r>
              <a:rPr sz="23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Dispenser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ts val="3457"/>
              </a:lnSpc>
              <a:spcBef>
                <a:spcPts val="784"/>
              </a:spcBef>
              <a:tabLst/>
            </a:pP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Smooth</a:t>
            </a:r>
            <a:r>
              <a:rPr sz="26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6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</a:t>
            </a:r>
            <a:r>
              <a:rPr sz="2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ise</a:t>
            </a:r>
            <a:r>
              <a:rPr sz="26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piston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ct val="81000"/>
              </a:lnSpc>
              <a:spcBef>
                <a:spcPts val="316"/>
              </a:spcBef>
              <a:tabLst/>
            </a:pPr>
            <a:r>
              <a:rPr sz="2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sliding</a:t>
            </a:r>
            <a:r>
              <a:rPr sz="2600" kern="0" spc="3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26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6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down,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ts val="3458"/>
              </a:lnSpc>
              <a:tabLst/>
            </a:pP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26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r>
              <a:rPr sz="26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26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ts val="3136"/>
              </a:lnSpc>
              <a:spcBef>
                <a:spcPts val="305"/>
              </a:spcBef>
              <a:tabLst/>
            </a:pPr>
            <a:r>
              <a:rPr sz="2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comfortable</a:t>
            </a:r>
            <a:endParaRPr sz="2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07365" algn="l" rtl="0" eaLnBrk="0">
              <a:lnSpc>
                <a:spcPts val="3611"/>
              </a:lnSpc>
              <a:spcBef>
                <a:spcPts val="780"/>
              </a:spcBef>
              <a:tabLst/>
            </a:pPr>
            <a:r>
              <a:rPr sz="2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Quick</a:t>
            </a:r>
            <a:r>
              <a:rPr sz="2600" kern="0" spc="6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volum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2600" dirty="0">
              <a:latin typeface="Arial"/>
              <a:ea typeface="Arial"/>
              <a:cs typeface="Arial"/>
            </a:endParaRPr>
          </a:p>
          <a:p>
            <a:pPr marL="507365" algn="l" rtl="0" eaLnBrk="0">
              <a:lnSpc>
                <a:spcPct val="88000"/>
              </a:lnSpc>
              <a:spcBef>
                <a:spcPts val="324"/>
              </a:spcBef>
              <a:tabLst/>
            </a:pP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setting</a:t>
            </a:r>
            <a:r>
              <a:rPr sz="26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precise</a:t>
            </a:r>
            <a:endParaRPr sz="2600" dirty="0">
              <a:latin typeface="Arial"/>
              <a:ea typeface="Arial"/>
              <a:cs typeface="Arial"/>
            </a:endParaRPr>
          </a:p>
          <a:p>
            <a:pPr marL="507365" algn="l" rtl="0" eaLnBrk="0">
              <a:lnSpc>
                <a:spcPct val="96000"/>
              </a:lnSpc>
              <a:spcBef>
                <a:spcPts val="154"/>
              </a:spcBef>
              <a:tabLst/>
            </a:pP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</a:t>
            </a:r>
            <a:r>
              <a:rPr sz="2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endParaRPr sz="2600" dirty="0">
              <a:latin typeface="Arial"/>
              <a:ea typeface="Arial"/>
              <a:cs typeface="Arial"/>
            </a:endParaRPr>
          </a:p>
          <a:p>
            <a:pPr marL="9137015" algn="l" rtl="0" eaLnBrk="0">
              <a:lnSpc>
                <a:spcPts val="2923"/>
              </a:lnSpc>
              <a:spcBef>
                <a:spcPts val="223"/>
              </a:spcBef>
              <a:tabLst/>
            </a:pPr>
            <a:r>
              <a:rPr sz="2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Five</a:t>
            </a:r>
            <a:r>
              <a:rPr sz="24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24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2400" dirty="0">
              <a:latin typeface="Arial"/>
              <a:ea typeface="Arial"/>
              <a:cs typeface="Arial"/>
            </a:endParaRPr>
          </a:p>
          <a:p>
            <a:pPr marL="9137015" algn="l" rtl="0" eaLnBrk="0">
              <a:lnSpc>
                <a:spcPct val="95000"/>
              </a:lnSpc>
              <a:spcBef>
                <a:spcPts val="3"/>
              </a:spcBef>
              <a:tabLst/>
            </a:pPr>
            <a:r>
              <a:rPr sz="2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</a:t>
            </a:r>
            <a:r>
              <a:rPr sz="24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mouth</a:t>
            </a:r>
            <a:endParaRPr sz="2400" dirty="0">
              <a:latin typeface="Arial"/>
              <a:ea typeface="Arial"/>
              <a:cs typeface="Arial"/>
            </a:endParaRPr>
          </a:p>
          <a:p>
            <a:pPr marL="9137015" algn="l" rtl="0" eaLnBrk="0">
              <a:lnSpc>
                <a:spcPct val="95000"/>
              </a:lnSpc>
              <a:spcBef>
                <a:spcPts val="28"/>
              </a:spcBef>
              <a:tabLst/>
            </a:pP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adapters</a:t>
            </a:r>
            <a:r>
              <a:rPr sz="24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included,</a:t>
            </a: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suitable  for</a:t>
            </a:r>
            <a:endParaRPr sz="2400" dirty="0">
              <a:latin typeface="Arial"/>
              <a:ea typeface="Arial"/>
              <a:cs typeface="Arial"/>
            </a:endParaRPr>
          </a:p>
          <a:p>
            <a:pPr marL="9137015" algn="l" rtl="0" eaLnBrk="0">
              <a:lnSpc>
                <a:spcPct val="105000"/>
              </a:lnSpc>
              <a:spcBef>
                <a:spcPts val="13"/>
              </a:spcBef>
              <a:tabLst/>
            </a:pP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laboratories</a:t>
            </a: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24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2400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reagent</a:t>
            </a: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2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bottles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93855" y="17615002"/>
            <a:ext cx="13004700" cy="6756318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9975784" y="9002004"/>
            <a:ext cx="5194934" cy="4018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28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6350" algn="l" rtl="0" eaLnBrk="0">
              <a:lnSpc>
                <a:spcPct val="104000"/>
              </a:lnSpc>
              <a:tabLst/>
            </a:pP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Transpare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r>
              <a:rPr sz="2400" kern="0" spc="6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2400" kern="0" spc="6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tube,suitable</a:t>
            </a:r>
            <a:r>
              <a:rPr sz="2400" kern="0" spc="6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various</a:t>
            </a:r>
            <a:r>
              <a:rPr sz="24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2400" kern="0" spc="3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24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reagent</a:t>
            </a:r>
            <a:r>
              <a:rPr sz="2400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bottles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ct val="79000"/>
              </a:lnSpc>
              <a:spcBef>
                <a:spcPts val="730"/>
              </a:spcBef>
              <a:tabLst/>
            </a:pP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Note:Product(exclud</a:t>
            </a: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sz="24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3275"/>
              </a:lnSpc>
              <a:tabLst/>
            </a:pP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brown  reagent  b</a:t>
            </a:r>
            <a:r>
              <a:rPr sz="2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ottles)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1593910" y="9392451"/>
            <a:ext cx="3850004" cy="3063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Drainage</a:t>
            </a:r>
            <a:r>
              <a:rPr sz="30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 safety</a:t>
            </a:r>
            <a:r>
              <a:rPr sz="3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cap,can  prevent</a:t>
            </a:r>
            <a:endParaRPr sz="3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14"/>
              </a:spcBef>
              <a:tabLst/>
            </a:pP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contact</a:t>
            </a:r>
            <a:r>
              <a:rPr sz="3000" kern="0" spc="5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3000" kern="0" spc="7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reagents,</a:t>
            </a:r>
            <a:r>
              <a:rPr sz="3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 when wearing</a:t>
            </a:r>
            <a:endParaRPr sz="3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24"/>
              </a:spcBef>
              <a:tabLst/>
            </a:pP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gloves,it</a:t>
            </a:r>
            <a:r>
              <a:rPr sz="3000" kern="0" spc="6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3000" kern="0" spc="5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very</a:t>
            </a:r>
            <a:endParaRPr sz="3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766"/>
              </a:lnSpc>
              <a:tabLst/>
            </a:pP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3000" kern="0" spc="5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3000" kern="0" spc="7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</a:t>
            </a:r>
            <a:r>
              <a:rPr sz="3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</a:t>
            </a:r>
            <a:endParaRPr sz="3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8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2"/>
              </a:lnSpc>
              <a:tabLst/>
            </a:pP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21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remove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819109" y="15428681"/>
            <a:ext cx="13258164" cy="490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663"/>
              </a:lnSpc>
              <a:tabLst/>
            </a:pPr>
            <a:r>
              <a:rPr sz="4600" b="1" kern="0" spc="0" baseline="21641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</a:t>
            </a:r>
            <a:r>
              <a:rPr sz="2900" b="1" kern="0" spc="17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600" b="1" kern="0" spc="0" baseline="21641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shot</a:t>
            </a:r>
            <a:r>
              <a:rPr sz="2900" b="1" kern="0" spc="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</a:t>
            </a:r>
            <a:r>
              <a:rPr sz="2900" b="1" kern="0" spc="-1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</a:t>
            </a:r>
            <a:r>
              <a:rPr sz="4600" b="1" kern="0" spc="-10" baseline="239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DispensMate</a:t>
            </a:r>
            <a:r>
              <a:rPr sz="2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600" b="1" kern="0" spc="-10" baseline="239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4600" baseline="2391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2025-06-26T12:00:35Z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2025-06-26T12:00:38</vt:filetime>
  </property>
  <property fmtid="{D5CDD505-2E9C-101B-9397-08002B2CF9AE}" pid="4" name="UsrData">
    <vt:lpwstr>685cc5e0e2a9a8001f8472b3wl</vt:lpwstr>
  </property>
</Properties>
</file>