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5429250" cy="79438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5" Type="http://schemas.openxmlformats.org/officeDocument/2006/relationships/viewProps" Target="viewProps.xml"/><Relationship Id="rId14" Type="http://schemas.openxmlformats.org/officeDocument/2006/relationships/tableStyles" Target="tableStyles.xml"/><Relationship Id="rId13" Type="http://schemas.openxmlformats.org/officeDocument/2006/relationships/presProps" Target="presProps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5" y="1431925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4475" y="2264638"/>
            <a:ext cx="2389504" cy="1939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9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4000"/>
              </a:lnSpc>
              <a:tabLst/>
            </a:pPr>
            <a:r>
              <a:rPr sz="24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capaci</a:t>
            </a:r>
            <a:r>
              <a:rPr sz="24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r>
              <a:rPr sz="24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4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</a:t>
            </a:r>
            <a:endParaRPr sz="24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2000"/>
              </a:lnSpc>
              <a:spcBef>
                <a:spcPts val="584"/>
              </a:spcBef>
              <a:tabLst/>
            </a:pPr>
            <a:r>
              <a:rPr sz="31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Pipettes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1000"/>
              </a:lnSpc>
              <a:spcBef>
                <a:spcPts val="515"/>
              </a:spcBef>
              <a:tabLst/>
            </a:pPr>
            <a:r>
              <a:rPr sz="1700" b="1" kern="0" spc="-50" dirty="0">
                <a:solidFill>
                  <a:srgbClr val="A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700" b="1" kern="0" spc="-50" dirty="0">
                <a:solidFill>
                  <a:srgbClr val="C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evo</a:t>
            </a:r>
            <a:r>
              <a:rPr sz="1700" b="1" kern="0" spc="90" dirty="0">
                <a:solidFill>
                  <a:srgbClr val="C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50" dirty="0">
                <a:solidFill>
                  <a:srgbClr val="C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Plus/levo</a:t>
            </a:r>
            <a:r>
              <a:rPr sz="1700" b="1" kern="0" spc="100" dirty="0">
                <a:solidFill>
                  <a:srgbClr val="C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50" dirty="0">
                <a:solidFill>
                  <a:srgbClr val="C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700" b="1" kern="0" spc="-60" dirty="0">
                <a:solidFill>
                  <a:srgbClr val="C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6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working speed can be adjusted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arbitrarily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5" y="143192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08247" y="3232163"/>
            <a:ext cx="2432047" cy="29019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1835149" y="3543792"/>
            <a:ext cx="448944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pfiliuo</a:t>
            </a:r>
            <a:endParaRPr sz="12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779" y="3524237"/>
            <a:ext cx="3371853" cy="638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1286" y="3603627"/>
            <a:ext cx="123821" cy="11113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08021" y="3607696"/>
            <a:ext cx="91439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2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Ui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5" y="143192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463675"/>
            <a:ext cx="5429250" cy="50165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514371" y="5355696"/>
            <a:ext cx="3401695" cy="876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0014" algn="l" rtl="0" eaLnBrk="0">
              <a:lnSpc>
                <a:spcPct val="80000"/>
              </a:lnSpc>
              <a:tabLst/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  capa</a:t>
            </a:r>
            <a:r>
              <a:rPr sz="15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city  electric  pipette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1115" indent="-18415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  </a:t>
            </a:r>
            <a:r>
              <a:rPr sz="1000" b="1" kern="0" spc="-20" dirty="0">
                <a:solidFill>
                  <a:srgbClr val="1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</a:t>
            </a:r>
            <a:r>
              <a:rPr sz="1000" b="1" kern="0" spc="-30" dirty="0">
                <a:solidFill>
                  <a:srgbClr val="1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 and</a:t>
            </a:r>
            <a:r>
              <a:rPr sz="1000" b="1" kern="0" spc="30" dirty="0">
                <a:solidFill>
                  <a:srgbClr val="1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30" dirty="0">
                <a:solidFill>
                  <a:srgbClr val="1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</a:t>
            </a:r>
            <a:r>
              <a:rPr sz="1000" b="1" kern="0" spc="0" dirty="0">
                <a:solidFill>
                  <a:srgbClr val="106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adjusted arbitrarily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81323" y="1463675"/>
            <a:ext cx="889039" cy="7493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375" y="1682750"/>
            <a:ext cx="5016500" cy="457835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8129" y="1803389"/>
            <a:ext cx="2540004" cy="4368798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2809879" y="2716151"/>
            <a:ext cx="1965960" cy="3367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3000"/>
              </a:lnSpc>
              <a:tabLst/>
            </a:pPr>
            <a:r>
              <a:rPr sz="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SERUNG T⁵0 WHOSERAFIDEXPANSCN 5FUELEDBYMELTINGGLACIEESAN</a:t>
            </a:r>
            <a:r>
              <a:rPr sz="3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DNCFEASEDRAJN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50"/>
              </a:lnSpc>
              <a:tabLst/>
            </a:pPr>
            <a:r>
              <a:rPr sz="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ACORDNG TONEW RESEARCH.THE SERLNGTS⁰WASMEASJREDAT</a:t>
            </a:r>
            <a:endParaRPr sz="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ct val="81000"/>
              </a:lnSpc>
              <a:spcBef>
                <a:spcPts val="222"/>
              </a:spcBef>
              <a:tabLst/>
            </a:pPr>
            <a:r>
              <a:rPr sz="700" kern="0" spc="-10" dirty="0">
                <a:solidFill>
                  <a:srgbClr val="108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ct val="79000"/>
              </a:lnSpc>
              <a:spcBef>
                <a:spcPts val="287"/>
              </a:spcBef>
              <a:tabLst/>
            </a:pPr>
            <a:r>
              <a:rPr sz="700" kern="0" spc="-10" dirty="0">
                <a:solidFill>
                  <a:srgbClr val="107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16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 to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99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1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</a:t>
            </a:r>
            <a:r>
              <a:rPr sz="700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pipetting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ct val="79000"/>
              </a:lnSpc>
              <a:spcBef>
                <a:spcPts val="1252"/>
              </a:spcBef>
              <a:tabLst/>
            </a:pPr>
            <a:r>
              <a:rPr sz="700" kern="0" spc="0" dirty="0">
                <a:solidFill>
                  <a:srgbClr val="1080F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Adjustable s</a:t>
            </a:r>
            <a:r>
              <a:rPr sz="700" kern="0" spc="-10" dirty="0">
                <a:solidFill>
                  <a:srgbClr val="1080F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peed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1063"/>
              </a:lnSpc>
              <a:spcBef>
                <a:spcPts val="360"/>
              </a:spcBef>
              <a:tabLst/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10"/>
              </a:spcBef>
              <a:tabLst/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adjusted arbitraril</a:t>
            </a: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ts val="954"/>
              </a:lnSpc>
              <a:spcBef>
                <a:spcPts val="585"/>
              </a:spcBef>
              <a:tabLst/>
            </a:pPr>
            <a:r>
              <a:rPr sz="700" kern="0" spc="-30" dirty="0">
                <a:solidFill>
                  <a:srgbClr val="108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One-handed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607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 and lightwe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ight,suitable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98"/>
              </a:spcBef>
              <a:tabLst/>
            </a:pP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one-handed operati</a:t>
            </a:r>
            <a:r>
              <a:rPr sz="7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ts val="954"/>
              </a:lnSpc>
              <a:spcBef>
                <a:spcPts val="1159"/>
              </a:spcBef>
              <a:tabLst/>
            </a:pPr>
            <a:r>
              <a:rPr sz="600" kern="0" spc="10" dirty="0">
                <a:solidFill>
                  <a:srgbClr val="109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adaptabili</a:t>
            </a:r>
            <a:r>
              <a:rPr sz="600" kern="0" spc="0" dirty="0">
                <a:solidFill>
                  <a:srgbClr val="109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6000"/>
              </a:lnSpc>
              <a:spcBef>
                <a:spcPts val="740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   for   various   0.1-100M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   capacity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plastic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pipettes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market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ts val="954"/>
              </a:lnSpc>
              <a:spcBef>
                <a:spcPts val="1064"/>
              </a:spcBef>
              <a:tabLst/>
            </a:pPr>
            <a:r>
              <a:rPr sz="700" kern="0" spc="0" dirty="0">
                <a:solidFill>
                  <a:srgbClr val="20A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Disinfect</a:t>
            </a:r>
            <a:r>
              <a:rPr sz="700" kern="0" spc="-10" dirty="0">
                <a:solidFill>
                  <a:srgbClr val="20A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 filter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ts val="932"/>
              </a:lnSpc>
              <a:spcBef>
                <a:spcPts val="46"/>
              </a:spcBef>
              <a:tabLst/>
            </a:pPr>
            <a:r>
              <a:rPr sz="700" kern="0" spc="-10" dirty="0">
                <a:solidFill>
                  <a:srgbClr val="10B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membrane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5"/>
              </a:lnSpc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 adapted</a:t>
            </a:r>
            <a:r>
              <a:rPr sz="7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 hydrophobic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3000"/>
              </a:lnSpc>
              <a:spcBef>
                <a:spcPts val="2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high-temperature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infection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membrane  t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   prevent</a:t>
            </a:r>
            <a:r>
              <a:rPr sz="7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damage</a:t>
            </a:r>
            <a:r>
              <a:rPr sz="7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caused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suction.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809880" y="1975215"/>
            <a:ext cx="1159510" cy="751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08"/>
              </a:lnSpc>
              <a:tabLst/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 choose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554"/>
              </a:spcBef>
              <a:tabLst/>
            </a:pPr>
            <a:r>
              <a:rPr sz="2000" kern="0" spc="-10" dirty="0">
                <a:solidFill>
                  <a:srgbClr val="10A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spcBef>
                <a:spcPts val="6"/>
              </a:spcBef>
              <a:tabLst/>
            </a:pPr>
            <a:r>
              <a:rPr sz="3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NMTSOHASLDSTTSSPOTASTIEETSLARCESTLAKETO</a:t>
            </a:r>
            <a:endParaRPr sz="300" dirty="0">
              <a:latin typeface="Arial"/>
              <a:ea typeface="Arial"/>
              <a:cs typeface="Arial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13269" y="1930393"/>
            <a:ext cx="488958" cy="7112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2924156" y="4303290"/>
            <a:ext cx="39306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10" dirty="0">
                <a:solidFill>
                  <a:srgbClr val="108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375" y="911225"/>
            <a:ext cx="5016500" cy="61214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377830" y="1231048"/>
            <a:ext cx="2731770" cy="5144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b="1" kern="0" spc="-10" dirty="0">
                <a:solidFill>
                  <a:srgbClr val="106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Applicable 0.1-100ml pipette</a:t>
            </a:r>
            <a:endParaRPr sz="16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86000"/>
              </a:lnSpc>
              <a:spcBef>
                <a:spcPts val="1380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High-power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motor can quickly fill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100ml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26415" algn="l" rtl="0" eaLnBrk="0">
              <a:lnSpc>
                <a:spcPct val="76000"/>
              </a:lnSpc>
              <a:spcBef>
                <a:spcPts val="723"/>
              </a:spcBef>
              <a:tabLst/>
            </a:pPr>
            <a:r>
              <a:rPr sz="2400" kern="0" spc="-20" dirty="0">
                <a:solidFill>
                  <a:srgbClr val="4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MPL</a:t>
            </a:r>
            <a:r>
              <a:rPr sz="2400" kern="0" spc="40" dirty="0">
                <a:solidFill>
                  <a:srgbClr val="4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2100" kern="0" spc="-20" dirty="0">
                <a:solidFill>
                  <a:srgbClr val="8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</a:t>
            </a:r>
            <a:r>
              <a:rPr sz="2100" kern="0" spc="50" dirty="0">
                <a:solidFill>
                  <a:srgbClr val="8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2100" kern="0" spc="-20" dirty="0">
                <a:solidFill>
                  <a:srgbClr val="8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</a:t>
            </a:r>
            <a:endParaRPr sz="21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4864" algn="l" rtl="0" eaLnBrk="0">
              <a:lnSpc>
                <a:spcPct val="79000"/>
              </a:lnSpc>
              <a:spcBef>
                <a:spcPts val="490"/>
              </a:spcBef>
              <a:tabLst/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Plililem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61414" algn="l" rtl="0" eaLnBrk="0">
              <a:lnSpc>
                <a:spcPts val="632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[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42" name="textbox 42"/>
          <p:cNvSpPr/>
          <p:nvPr/>
        </p:nvSpPr>
        <p:spPr>
          <a:xfrm rot="5400000">
            <a:off x="4407692" y="4696035"/>
            <a:ext cx="400050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47"/>
              </a:lnSpc>
              <a:spcBef>
                <a:spcPts val="1"/>
              </a:spcBef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LevoPlu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375" y="762000"/>
            <a:ext cx="5016500" cy="641985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854097" y="4545514"/>
            <a:ext cx="3693159" cy="969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750"/>
              </a:lnSpc>
              <a:tabLst/>
            </a:pPr>
            <a:r>
              <a:rPr sz="600" i="1" kern="0" spc="0" dirty="0">
                <a:solidFill>
                  <a:srgbClr val="3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</a:t>
            </a:r>
            <a:r>
              <a:rPr sz="600" kern="0" spc="60" dirty="0">
                <a:solidFill>
                  <a:srgbClr val="3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600" i="1" kern="0" spc="0" dirty="0">
                <a:solidFill>
                  <a:srgbClr val="3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wL</a:t>
            </a:r>
            <a:r>
              <a:rPr sz="600" kern="0" spc="270" dirty="0">
                <a:solidFill>
                  <a:srgbClr val="3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i="1" kern="0" spc="0" dirty="0">
                <a:solidFill>
                  <a:srgbClr val="4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evo</a:t>
            </a:r>
            <a:r>
              <a:rPr sz="600" kern="0" spc="40" dirty="0">
                <a:solidFill>
                  <a:srgbClr val="4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i="1" kern="0" spc="0" dirty="0">
                <a:solidFill>
                  <a:srgbClr val="4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Plus</a:t>
            </a:r>
            <a:endParaRPr sz="6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0000"/>
              </a:lnSpc>
              <a:spcBef>
                <a:spcPts val="3"/>
              </a:spcBef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Plpette operati</a:t>
            </a: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 for</a:t>
            </a:r>
            <a:endParaRPr sz="6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82000"/>
              </a:lnSpc>
              <a:spcBef>
                <a:spcPts val="7"/>
              </a:spcBef>
              <a:tabLst/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plpetting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81965" algn="l" rtl="0" eaLnBrk="0">
              <a:lnSpc>
                <a:spcPct val="88000"/>
              </a:lnSpc>
              <a:spcBef>
                <a:spcPts val="191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Gravity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drainage     by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trolling</a:t>
            </a:r>
            <a:endParaRPr sz="600" dirty="0">
              <a:latin typeface="Arial"/>
              <a:ea typeface="Arial"/>
              <a:cs typeface="Arial"/>
            </a:endParaRPr>
          </a:p>
          <a:p>
            <a:pPr marL="481965" algn="l" rtl="0" eaLnBrk="0">
              <a:lnSpc>
                <a:spcPct val="87000"/>
              </a:lnSpc>
              <a:spcBef>
                <a:spcPts val="173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   drainage     operation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button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082699" y="1153962"/>
            <a:ext cx="3072129" cy="480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300" b="1" kern="0" spc="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Fingertip</a:t>
            </a:r>
            <a:r>
              <a:rPr sz="1300" b="1" kern="0" spc="7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300" b="1" kern="0" spc="7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1300" b="1" kern="0" spc="7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300" b="1" kern="0" spc="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1300" b="1" kern="0" spc="7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1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37564" algn="l" rtl="0" eaLnBrk="0">
              <a:lnSpc>
                <a:spcPct val="88000"/>
              </a:lnSpc>
              <a:spcBef>
                <a:spcPts val="1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Guaranteed  accuracy  of  pipett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2974972" y="2563358"/>
            <a:ext cx="1344930" cy="755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displays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8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settings</a:t>
            </a:r>
            <a:r>
              <a:rPr sz="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information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100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Touch</a:t>
            </a:r>
            <a:r>
              <a:rPr sz="600" b="1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governor</a:t>
            </a:r>
            <a:r>
              <a:rPr sz="6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r>
              <a:rPr sz="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6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6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separati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2405" y="3587760"/>
            <a:ext cx="596913" cy="901668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97359" y="2400281"/>
            <a:ext cx="577850" cy="723902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803280" y="3011748"/>
            <a:ext cx="1493519" cy="273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Silicone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adapter,sui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table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7000"/>
              </a:lnSpc>
              <a:spcBef>
                <a:spcPts val="99"/>
              </a:spcBef>
              <a:tabLst/>
            </a:pP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0.1-100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ml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pipette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can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sterilized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by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temperature</a:t>
            </a:r>
            <a:r>
              <a:rPr sz="6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6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962002" y="2495325"/>
            <a:ext cx="128841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8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replaceable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0.45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um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hydrophobic f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ilter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5914" y="2495551"/>
            <a:ext cx="488958" cy="3048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8129" y="3032119"/>
            <a:ext cx="4940299" cy="2940068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139837" y="2143035"/>
            <a:ext cx="3288665" cy="473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86765" algn="l" rtl="0" eaLnBrk="0">
              <a:lnSpc>
                <a:spcPct val="83000"/>
              </a:lnSpc>
              <a:tabLst/>
            </a:pPr>
            <a:r>
              <a:rPr sz="15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High-capacity</a:t>
            </a:r>
            <a:r>
              <a:rPr sz="1500" b="1" kern="0" spc="9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500" b="1" kern="0" spc="-5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i-ion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spcBef>
                <a:spcPts val="4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intermittently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8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hours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charging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2-3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4330" y="2003405"/>
            <a:ext cx="463524" cy="4635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375" y="0"/>
            <a:ext cx="5016500" cy="794385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9593" y="1676391"/>
            <a:ext cx="4610062" cy="2825786"/>
          </a:xfrm>
          <a:prstGeom prst="rect">
            <a:avLst/>
          </a:prstGeom>
        </p:spPr>
      </p:pic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393675" y="5273686"/>
          <a:ext cx="4654550" cy="1091564"/>
        </p:xfrm>
        <a:graphic>
          <a:graphicData uri="http://schemas.openxmlformats.org/drawingml/2006/table">
            <a:tbl>
              <a:tblPr/>
              <a:tblGrid>
                <a:gridCol w="752475"/>
                <a:gridCol w="1574800"/>
                <a:gridCol w="755650"/>
                <a:gridCol w="157162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LEVOME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Eco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nomy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Absorptio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6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&lt;7S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Drainage</a:t>
                      </a:r>
                      <a:r>
                        <a:rPr sz="7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Electric/Gra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 battery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sage</a:t>
                      </a:r>
                      <a:r>
                        <a:rPr sz="7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6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indent="571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used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intermittently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Charging Time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892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Only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2-3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892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Plastic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tubes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(0.1-100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);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Pasteurization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0.45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hydrophobic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4" name="table 74"/>
          <p:cNvGraphicFramePr>
            <a:graphicFrameLocks noGrp="1"/>
          </p:cNvGraphicFramePr>
          <p:nvPr/>
        </p:nvGraphicFramePr>
        <p:xfrm>
          <a:off x="393675" y="6537314"/>
          <a:ext cx="4654550" cy="1085214"/>
        </p:xfrm>
        <a:graphic>
          <a:graphicData uri="http://schemas.openxmlformats.org/drawingml/2006/table">
            <a:tbl>
              <a:tblPr/>
              <a:tblGrid>
                <a:gridCol w="752475"/>
                <a:gridCol w="1574800"/>
                <a:gridCol w="755650"/>
                <a:gridCol w="157162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4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0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LEVO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PLUS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Absorptio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6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&lt;5S(8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</a:t>
                      </a:r>
                      <a:r>
                        <a:rPr sz="8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gear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Drainage</a:t>
                      </a:r>
                      <a:r>
                        <a:rPr sz="7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Electric(6th gear)/Gravity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Replaceable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30" dirty="0">
                          <a:solidFill>
                            <a:srgbClr val="D0C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-30" dirty="0">
                          <a:solidFill>
                            <a:srgbClr val="D0C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30" dirty="0">
                          <a:solidFill>
                            <a:srgbClr val="D0C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</a:t>
                      </a:r>
                      <a:r>
                        <a:rPr sz="700" b="1" kern="0" spc="-40" dirty="0">
                          <a:solidFill>
                            <a:srgbClr val="D0C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sage</a:t>
                      </a:r>
                      <a:r>
                        <a:rPr sz="700" kern="0" spc="-40" dirty="0">
                          <a:solidFill>
                            <a:srgbClr val="D0C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40" dirty="0">
                          <a:solidFill>
                            <a:srgbClr val="D0C0C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1300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 be used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intermittently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for more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477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Charging Time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Only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2-3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hours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4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Plastic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tubes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(0.1-100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);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Pasteurization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257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0.45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hydrophobic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20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6" name="textbox 76"/>
          <p:cNvSpPr/>
          <p:nvPr/>
        </p:nvSpPr>
        <p:spPr>
          <a:xfrm>
            <a:off x="415905" y="411143"/>
            <a:ext cx="2080260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9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4000"/>
              </a:lnSpc>
              <a:tabLst/>
            </a:pPr>
            <a:r>
              <a:rPr sz="1500" kern="0" spc="10" dirty="0">
                <a:solidFill>
                  <a:srgbClr val="2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BASIC</a:t>
            </a:r>
            <a:r>
              <a:rPr sz="1500" kern="0" spc="350" dirty="0">
                <a:solidFill>
                  <a:srgbClr val="2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2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237"/>
              </a:spcBef>
              <a:tabLst/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Basic</a:t>
            </a:r>
            <a:r>
              <a:rPr sz="12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949310" y="4738542"/>
            <a:ext cx="3385184" cy="163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LEVOME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Economy                               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LEVO  PLUS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389086" y="6370854"/>
            <a:ext cx="87693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2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filter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membrane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1376394" y="7628128"/>
            <a:ext cx="876935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2"/>
              </a:lnSpc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filter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membrane</a:t>
            </a:r>
            <a:endParaRPr sz="9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46" y="2708265"/>
            <a:ext cx="4629137" cy="3727479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054100" y="1907642"/>
            <a:ext cx="2980689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1400" b="1" kern="0" spc="-2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display q</a:t>
            </a:r>
            <a:r>
              <a:rPr sz="1400" b="1" kern="0" spc="-3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uality embodiment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9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0" algn="l" rtl="0" eaLnBrk="0">
              <a:lnSpc>
                <a:spcPct val="86000"/>
              </a:lnSpc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Experimental large-capacity electric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pipette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2025-06-24T17:56:34Z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2025-06-24T17:56:36</vt:filetime>
  </property>
  <property fmtid="{D5CDD505-2E9C-101B-9397-08002B2CF9AE}" pid="4" name="UsrData">
    <vt:lpwstr>685a765006ecb5001f798114wl</vt:lpwstr>
  </property>
</Properties>
</file>