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9" Type="http://schemas.openxmlformats.org/officeDocument/2006/relationships/viewProps" Target="viewProps.xml"/><Relationship Id="rId28" Type="http://schemas.openxmlformats.org/officeDocument/2006/relationships/tableStyles" Target="tableStyles.xml"/><Relationship Id="rId27" Type="http://schemas.openxmlformats.org/officeDocument/2006/relationships/presProps" Target="presProps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492750" y="10712450"/>
            <a:ext cx="2752089" cy="1776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1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4000"/>
              </a:lnSpc>
              <a:tabLst/>
            </a:pPr>
            <a:r>
              <a:rPr sz="19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 disinfection</a:t>
            </a:r>
            <a:r>
              <a:rPr sz="19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r>
              <a:rPr sz="1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4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Adjustable </a:t>
            </a:r>
            <a:r>
              <a:rPr sz="24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81000"/>
              </a:lnSpc>
              <a:spcBef>
                <a:spcPts val="549"/>
              </a:spcBef>
              <a:tabLst/>
            </a:pPr>
            <a:r>
              <a:rPr sz="1800" b="1" kern="0" spc="-70" dirty="0">
                <a:solidFill>
                  <a:srgbClr val="58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MicroPette</a:t>
            </a:r>
            <a:r>
              <a:rPr sz="1800" b="1" kern="0" spc="130" dirty="0">
                <a:solidFill>
                  <a:srgbClr val="58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70" dirty="0">
                <a:solidFill>
                  <a:srgbClr val="58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Plus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332"/>
              </a:spcBef>
              <a:tabLst/>
            </a:pPr>
            <a:r>
              <a:rPr sz="11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whole branch can </a:t>
            </a: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withstand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81"/>
              </a:spcBef>
              <a:tabLst/>
            </a:pPr>
            <a:r>
              <a:rPr sz="11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and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</a:t>
            </a: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 disinfection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/>
          <p:nvPr/>
        </p:nvSpPr>
        <p:spPr>
          <a:xfrm>
            <a:off x="5480067" y="9955218"/>
            <a:ext cx="4636770" cy="4468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95500" algn="l" rtl="0" eaLnBrk="0">
              <a:lnSpc>
                <a:spcPct val="83000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1390014" algn="l" rtl="0" eaLnBrk="0">
              <a:lnSpc>
                <a:spcPts val="1567"/>
              </a:lnSpc>
              <a:spcBef>
                <a:spcPts val="1155"/>
              </a:spcBef>
              <a:tabLst/>
            </a:pPr>
            <a:r>
              <a:rPr sz="1100" kern="0" spc="0" dirty="0">
                <a:solidFill>
                  <a:srgbClr val="107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100" kern="0" spc="20" dirty="0">
                <a:solidFill>
                  <a:srgbClr val="107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</a:t>
            </a:r>
            <a:r>
              <a:rPr sz="1100" kern="0" spc="10" dirty="0">
                <a:solidFill>
                  <a:srgbClr val="107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107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Information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ts val="1294"/>
              </a:lnSpc>
              <a:spcBef>
                <a:spcPts val="281"/>
              </a:spcBef>
              <a:tabLst/>
            </a:pPr>
            <a:r>
              <a:rPr sz="900" kern="0" spc="2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MicroPetteplus</a:t>
            </a:r>
            <a:r>
              <a:rPr sz="900" kern="0" spc="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2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  sterilized   manual(adjustable)</a:t>
            </a:r>
            <a:r>
              <a:rPr sz="900" kern="0" spc="10" dirty="0">
                <a:solidFill>
                  <a:srgbClr val="206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pipettes: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31"/>
              </a:lnSpc>
              <a:spcBef>
                <a:spcPts val="655"/>
              </a:spcBef>
              <a:tabLst/>
            </a:pP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baseline="-2237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baseline="-2237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000" kern="0" spc="-10" baseline="-2237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-10" baseline="-2237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withstand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baseline="5054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1000" baseline="50545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47000"/>
              </a:lnSpc>
              <a:spcBef>
                <a:spcPts val="365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·The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ergonomic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design,operating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xperience;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,0.1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5000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endParaRPr sz="9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ts val="1294"/>
              </a:lnSpc>
              <a:spcBef>
                <a:spcPts val="179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·Easy calibration,simple and co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nvenient maintenance;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817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Adopt new materias and withstand high temperature and high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pressure structure;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marL="18415" indent="-5714" algn="l" rtl="0" eaLnBrk="0">
              <a:lnSpc>
                <a:spcPct val="165000"/>
              </a:lnSpc>
              <a:spcBef>
                <a:spcPts val="20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Correct liquid separation,each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MicroPetteplus pipette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carried out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EN/ISO8655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Calibration.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ts val="1294"/>
              </a:lnSpc>
              <a:spcBef>
                <a:spcPts val="280"/>
              </a:spcBef>
              <a:tabLst/>
            </a:pPr>
            <a:r>
              <a:rPr sz="900" kern="0" spc="2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MicroPetteplus  multiple</a:t>
            </a:r>
            <a:r>
              <a:rPr sz="900" kern="0" spc="3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2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channel</a:t>
            </a:r>
            <a:r>
              <a:rPr sz="900" kern="0" spc="10" dirty="0">
                <a:solidFill>
                  <a:srgbClr val="2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s:</a:t>
            </a:r>
            <a:endParaRPr sz="9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ts val="1294"/>
              </a:lnSpc>
              <a:spcBef>
                <a:spcPts val="1095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8-channel and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12-channel pipet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 of various ranges are suitable for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96-wellplates;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505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lower part of the pipette can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degrees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facilitate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pipetting;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indent="5714" algn="l" rtl="0" eaLnBrk="0">
              <a:lnSpc>
                <a:spcPct val="176000"/>
              </a:lnSpc>
              <a:spcBef>
                <a:spcPts val="264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·Each nozzle is equipped with an independent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piston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 to facilita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maintenance;                             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nozzle connection is made of composite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 wi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 excellent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performance;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3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·Compatible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brand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nozzles.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6215766" y="11309447"/>
            <a:ext cx="67310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6253643" y="11219219"/>
            <a:ext cx="64769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6121529" y="11288695"/>
            <a:ext cx="47625" cy="1390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1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6148452" y="11196415"/>
            <a:ext cx="67310" cy="131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34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6032931" y="11309447"/>
            <a:ext cx="113029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1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6059854" y="11219219"/>
            <a:ext cx="109854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nc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18451" y="11231919"/>
            <a:ext cx="44106" cy="155137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5964239" y="11309447"/>
            <a:ext cx="67310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5991162" y="11219219"/>
            <a:ext cx="49530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11338" y="11171473"/>
            <a:ext cx="60666" cy="21691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42474" y="11231919"/>
            <a:ext cx="56225" cy="194228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5762437" y="11309447"/>
            <a:ext cx="69850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5782766" y="11219219"/>
            <a:ext cx="69850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5480067" y="11309447"/>
            <a:ext cx="306070" cy="1181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5500396" y="11196415"/>
            <a:ext cx="301625" cy="135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2000"/>
              </a:lnSpc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wh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29250" y="11576050"/>
            <a:ext cx="4806950" cy="1181100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7905750" y="12149378"/>
            <a:ext cx="323850" cy="285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2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1200" b="1" kern="0" spc="-60" dirty="0">
                <a:solidFill>
                  <a:srgbClr val="C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UB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81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2-20μl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8356600" y="12108180"/>
            <a:ext cx="317500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20.0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65750" y="8616950"/>
            <a:ext cx="5016500" cy="715010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6083301" y="13977577"/>
            <a:ext cx="3794759" cy="984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66800" algn="l" rtl="0" eaLnBrk="0">
              <a:lnSpc>
                <a:spcPts val="1574"/>
              </a:lnSpc>
              <a:tabLst/>
            </a:pPr>
            <a:r>
              <a:rPr sz="1100" b="1" kern="0" spc="-40" dirty="0">
                <a:solidFill>
                  <a:srgbClr val="109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(səμas snd228doJD!W)</a:t>
            </a:r>
            <a:endParaRPr sz="1100" dirty="0">
              <a:latin typeface="Arial"/>
              <a:ea typeface="Arial"/>
              <a:cs typeface="Arial"/>
            </a:endParaRPr>
          </a:p>
          <a:p>
            <a:pPr marL="433069" indent="-165100" algn="l" rtl="0" eaLnBrk="0">
              <a:lnSpc>
                <a:spcPct val="161000"/>
              </a:lnSpc>
              <a:spcBef>
                <a:spcPts val="260"/>
              </a:spcBef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Э!гИде</a:t>
            </a:r>
            <a:r>
              <a:rPr sz="700" kern="0" spc="2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чэи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елд</a:t>
            </a:r>
            <a:r>
              <a:rPr sz="7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ароцм</a:t>
            </a:r>
            <a:r>
              <a:rPr sz="7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ачзуо</a:t>
            </a:r>
            <a:r>
              <a:rPr sz="700" kern="0" spc="2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иопэаjи!s!р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</a:t>
            </a:r>
            <a:r>
              <a:rPr sz="800" b="1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aunssad</a:t>
            </a:r>
            <a:r>
              <a:rPr sz="8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цБгч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рие</a:t>
            </a:r>
            <a:r>
              <a:rPr sz="800" kern="0" spc="2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алпделэашэд</a:t>
            </a:r>
            <a:r>
              <a:rPr sz="800" kern="0" spc="1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чб!Н</a:t>
            </a:r>
            <a:endParaRPr sz="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0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ə11əd!d əjqeisn!pe</a:t>
            </a:r>
            <a:r>
              <a:rPr sz="19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paz!!Jais</a:t>
            </a:r>
            <a:r>
              <a:rPr sz="19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KIIny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65750" y="9013825"/>
            <a:ext cx="5016500" cy="635635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5784870" y="9310985"/>
            <a:ext cx="2715895" cy="1098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8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4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spcBef>
                <a:spcPts val="2"/>
              </a:spcBef>
              <a:tabLst/>
            </a:pPr>
            <a:r>
              <a:rPr sz="800" kern="0" spc="-80" dirty="0">
                <a:solidFill>
                  <a:srgbClr val="60909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Ⅲ</a:t>
            </a:r>
            <a:endParaRPr sz="800" dirty="0">
              <a:latin typeface="SimHei"/>
              <a:ea typeface="SimHei"/>
              <a:cs typeface="SimHei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8657268" y="14076122"/>
            <a:ext cx="1410335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7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2710" algn="l" rtl="0" eaLnBrk="0">
              <a:lnSpc>
                <a:spcPct val="72000"/>
              </a:lnSpc>
              <a:tabLst/>
            </a:pPr>
            <a:r>
              <a:rPr sz="1200" b="1" kern="0" spc="-20" dirty="0">
                <a:solidFill>
                  <a:srgbClr val="1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12-channel</a:t>
            </a:r>
            <a:endParaRPr sz="1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687"/>
              </a:lnSpc>
              <a:tabLst/>
            </a:pPr>
            <a:r>
              <a:rPr sz="1300" b="1" kern="0" spc="-60" dirty="0">
                <a:solidFill>
                  <a:srgbClr val="206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agjustable</a:t>
            </a:r>
            <a:r>
              <a:rPr sz="1300" kern="0" spc="100" dirty="0">
                <a:solidFill>
                  <a:srgbClr val="206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60" dirty="0">
                <a:solidFill>
                  <a:srgbClr val="206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pipette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6985017" y="14101395"/>
            <a:ext cx="1400810" cy="347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61"/>
              </a:lnSpc>
              <a:tabLst/>
            </a:pPr>
            <a:r>
              <a:rPr sz="1200" b="1" kern="0" spc="-10" dirty="0">
                <a:solidFill>
                  <a:srgbClr val="205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8-channel</a:t>
            </a:r>
            <a:endParaRPr sz="1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9000"/>
              </a:lnSpc>
              <a:spcBef>
                <a:spcPts val="12"/>
              </a:spcBef>
              <a:tabLst/>
            </a:pPr>
            <a:r>
              <a:rPr sz="1400" b="1" kern="0" spc="-60" dirty="0">
                <a:solidFill>
                  <a:srgbClr val="1060D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ajustable</a:t>
            </a:r>
            <a:r>
              <a:rPr sz="1400" kern="0" spc="-210" dirty="0">
                <a:solidFill>
                  <a:srgbClr val="1060D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60" dirty="0">
                <a:solidFill>
                  <a:srgbClr val="1060D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pi</a:t>
            </a:r>
            <a:r>
              <a:rPr sz="1400" kern="0" spc="-60" dirty="0">
                <a:solidFill>
                  <a:srgbClr val="3060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pete</a:t>
            </a:r>
            <a:r>
              <a:rPr sz="1400" kern="0" spc="-60" dirty="0">
                <a:solidFill>
                  <a:srgbClr val="407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5441942" y="14187006"/>
            <a:ext cx="1254125" cy="106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600" b="1" kern="0" spc="1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 cha</a:t>
            </a:r>
            <a:r>
              <a:rPr sz="600" b="1" kern="0" spc="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nnel adjustable</a:t>
            </a:r>
            <a:r>
              <a:rPr sz="600" b="1" kern="0" spc="4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 rot="16200000">
            <a:off x="8445260" y="11948597"/>
            <a:ext cx="144779" cy="146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8"/>
              </a:lnSpc>
              <a:spcBef>
                <a:spcPts val="1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300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65750" y="8978900"/>
            <a:ext cx="5016500" cy="642620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15080" y="11645901"/>
            <a:ext cx="1130317" cy="1339863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5600714" y="10142721"/>
            <a:ext cx="2813050" cy="396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window with a wi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 measurement range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 0.1μL to 5000μL;ergonomica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lly designed for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 comfortable operati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 experience.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5473696" y="9520611"/>
            <a:ext cx="2630804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7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1800" b="1" kern="0" spc="-7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 measurement</a:t>
            </a:r>
            <a:r>
              <a:rPr sz="1800" b="1" kern="0" spc="15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7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9099530" y="8985262"/>
            <a:ext cx="1276347" cy="260325"/>
            <a:chOff x="0" y="0"/>
            <a:chExt cx="1276347" cy="260325"/>
          </a:xfrm>
        </p:grpSpPr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276347" cy="260325"/>
            </a:xfrm>
            <a:prstGeom prst="rect">
              <a:avLst/>
            </a:prstGeom>
          </p:spPr>
        </p:pic>
        <p:sp>
          <p:nvSpPr>
            <p:cNvPr id="72" name="textbox 72"/>
            <p:cNvSpPr/>
            <p:nvPr/>
          </p:nvSpPr>
          <p:spPr>
            <a:xfrm>
              <a:off x="-12700" y="-12700"/>
              <a:ext cx="1301750" cy="323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56514" algn="l" rtl="0" eaLnBrk="0">
                <a:lnSpc>
                  <a:spcPct val="83000"/>
                </a:lnSpc>
                <a:spcBef>
                  <a:spcPts val="3"/>
                </a:spcBef>
                <a:tabLst/>
              </a:pP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MicroPette</a:t>
              </a:r>
              <a:r>
                <a:rPr sz="1300" b="1" kern="0" spc="1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Plus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4" name="textbox 74"/>
          <p:cNvSpPr/>
          <p:nvPr/>
        </p:nvSpPr>
        <p:spPr>
          <a:xfrm rot="5400000">
            <a:off x="8928286" y="13503572"/>
            <a:ext cx="299084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998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noz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-乙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65750" y="8997950"/>
            <a:ext cx="5016500" cy="6388100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5499080" y="9416938"/>
            <a:ext cx="3290570" cy="2423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3000"/>
              </a:lnSpc>
              <a:tabLst/>
            </a:pPr>
            <a:r>
              <a:rPr sz="1500" b="1" kern="0" spc="-1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temperature and</a:t>
            </a:r>
            <a:r>
              <a:rPr sz="1500" b="1" kern="0" spc="10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1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</a:t>
            </a:r>
            <a:r>
              <a:rPr sz="1500" b="1" kern="0" spc="-2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gh</a:t>
            </a:r>
            <a:r>
              <a:rPr sz="1500" b="1" kern="0" spc="10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2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36"/>
              </a:spcBef>
              <a:tabLst/>
            </a:pPr>
            <a:r>
              <a:rPr sz="1500" b="1" kern="0" spc="-10" dirty="0">
                <a:solidFill>
                  <a:srgbClr val="105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disinfection of the whole branch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7000"/>
              </a:lnSpc>
              <a:spcBef>
                <a:spcPts val="185"/>
              </a:spcBef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Adopt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 and withstand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temperature and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struc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ture;</a:t>
            </a:r>
            <a:endParaRPr sz="6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95000"/>
              </a:lnSpc>
              <a:spcBef>
                <a:spcPts val="775"/>
              </a:spcBef>
              <a:tabLst/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MicroPettePlus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calibrated to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EN/ISO8655.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2400" algn="l" rtl="0" eaLnBrk="0">
              <a:lnSpc>
                <a:spcPts val="3039"/>
              </a:lnSpc>
              <a:spcBef>
                <a:spcPts val="751"/>
              </a:spcBef>
              <a:tabLst/>
            </a:pP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121</a:t>
            </a: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2500" dirty="0">
              <a:latin typeface="SimSun"/>
              <a:ea typeface="SimSun"/>
              <a:cs typeface="SimSun"/>
            </a:endParaRPr>
          </a:p>
          <a:p>
            <a:pPr marL="152400" algn="l" rtl="0" eaLnBrk="0">
              <a:lnSpc>
                <a:spcPct val="85000"/>
              </a:lnSpc>
              <a:spcBef>
                <a:spcPts val="3"/>
              </a:spcBef>
              <a:tabLst/>
            </a:pP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temperatu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52400" algn="l" rtl="0" eaLnBrk="0">
              <a:lnSpc>
                <a:spcPct val="85000"/>
              </a:lnSpc>
              <a:spcBef>
                <a:spcPts val="34"/>
              </a:spcBef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essure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52400" algn="l" rtl="0" eaLnBrk="0">
              <a:lnSpc>
                <a:spcPct val="85000"/>
              </a:lnSpc>
              <a:spcBef>
                <a:spcPts val="143"/>
              </a:spcBef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disinfection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the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52400" algn="l" rtl="0" eaLnBrk="0">
              <a:lnSpc>
                <a:spcPct val="84000"/>
              </a:lnSpc>
              <a:spcBef>
                <a:spcPts val="94"/>
              </a:spcBef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</a:t>
            </a:r>
            <a:r>
              <a:rPr sz="8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branch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9131276" y="9080961"/>
            <a:ext cx="1208405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3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MicroPette</a:t>
            </a:r>
            <a:r>
              <a:rPr sz="13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Plus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65750" y="9096375"/>
            <a:ext cx="5016500" cy="619125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5473696" y="9198418"/>
            <a:ext cx="4859654" cy="15697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13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MicroPette</a:t>
            </a:r>
            <a:r>
              <a:rPr sz="13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Plus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450"/>
              </a:spcBef>
              <a:tabLst/>
            </a:pPr>
            <a:r>
              <a:rPr sz="15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 an</a:t>
            </a: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 reliable sampling analysis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9700" algn="l" rtl="0" eaLnBrk="0">
              <a:lnSpc>
                <a:spcPct val="85000"/>
              </a:lnSpc>
              <a:spcBef>
                <a:spcPts val="280"/>
              </a:spcBef>
              <a:tabLst/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 calibration,simple maintenance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32714" algn="l" rtl="0" eaLnBrk="0">
              <a:lnSpc>
                <a:spcPts val="1359"/>
              </a:lnSpc>
              <a:spcBef>
                <a:spcPts val="2"/>
              </a:spcBef>
              <a:tabLst/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r>
              <a:rPr sz="9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hook,desktop finishing more convenien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00618" y="3740261"/>
            <a:ext cx="5048336" cy="15970057"/>
          </a:xfrm>
          <a:prstGeom prst="rect">
            <a:avLst/>
          </a:prstGeom>
        </p:spPr>
      </p:pic>
      <p:graphicFrame>
        <p:nvGraphicFramePr>
          <p:cNvPr id="88" name="table 88"/>
          <p:cNvGraphicFramePr>
            <a:graphicFrameLocks noGrp="1"/>
          </p:cNvGraphicFramePr>
          <p:nvPr/>
        </p:nvGraphicFramePr>
        <p:xfrm>
          <a:off x="269895" y="3419361"/>
          <a:ext cx="15278100" cy="20866100"/>
        </p:xfrm>
        <a:graphic>
          <a:graphicData uri="http://schemas.openxmlformats.org/drawingml/2006/table">
            <a:tbl>
              <a:tblPr/>
              <a:tblGrid>
                <a:gridCol w="15278100"/>
              </a:tblGrid>
              <a:tr h="17237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8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78719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Easily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rotate</a:t>
                      </a:r>
                      <a:r>
                        <a:rPr sz="2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2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counter</a:t>
                      </a:r>
                      <a:r>
                        <a:rPr sz="2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2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knob</a:t>
                      </a:r>
                      <a:r>
                        <a:rPr sz="2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r>
                        <a:rPr sz="26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select</a:t>
                      </a:r>
                      <a:r>
                        <a:rPr sz="2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26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078719" algn="l" rtl="0" eaLnBrk="0">
                        <a:lnSpc>
                          <a:spcPct val="79000"/>
                        </a:lnSpc>
                        <a:spcBef>
                          <a:spcPts val="10"/>
                        </a:spcBef>
                        <a:tabLst/>
                      </a:pP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dispensing</a:t>
                      </a:r>
                      <a:r>
                        <a:rPr sz="2600" kern="0" spc="4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amount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6220" algn="l" rtl="0" eaLnBrk="0">
                        <a:lnSpc>
                          <a:spcPct val="91000"/>
                        </a:lnSpc>
                        <a:spcBef>
                          <a:spcPts val="13"/>
                        </a:spcBef>
                        <a:tabLst/>
                      </a:pP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Ergonomically</a:t>
                      </a:r>
                      <a:r>
                        <a:rPr sz="2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designed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6220" algn="l" rtl="0" eaLnBrk="0">
                        <a:lnSpc>
                          <a:spcPct val="94000"/>
                        </a:lnSpc>
                        <a:spcBef>
                          <a:spcPts val="368"/>
                        </a:spcBef>
                        <a:tabLst/>
                      </a:pPr>
                      <a:r>
                        <a:rPr sz="2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finger</a:t>
                      </a:r>
                      <a:r>
                        <a:rPr sz="2600" kern="0" spc="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support</a:t>
                      </a:r>
                      <a:r>
                        <a:rPr sz="2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</a:t>
                      </a:r>
                      <a:r>
                        <a:rPr sz="2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875769" algn="l" rtl="0" eaLnBrk="0">
                        <a:lnSpc>
                          <a:spcPct val="85000"/>
                        </a:lnSpc>
                        <a:spcBef>
                          <a:spcPts val="1229"/>
                        </a:spcBef>
                        <a:tabLst/>
                      </a:pPr>
                      <a:r>
                        <a:rPr sz="2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Quick</a:t>
                      </a:r>
                      <a:r>
                        <a:rPr sz="2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26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simple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1901169" algn="l" rtl="0" eaLnBrk="0">
                        <a:lnSpc>
                          <a:spcPts val="4800"/>
                        </a:lnSpc>
                        <a:tabLst/>
                      </a:pP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Nozzle</a:t>
                      </a:r>
                      <a:r>
                        <a:rPr sz="2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ejector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0" algn="l" rtl="0" eaLnBrk="0">
                        <a:lnSpc>
                          <a:spcPct val="95000"/>
                        </a:lnSpc>
                        <a:spcBef>
                          <a:spcPts val="543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Removable</a:t>
                      </a:r>
                      <a:r>
                        <a:rPr sz="1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components</a:t>
                      </a:r>
                      <a:r>
                        <a:rPr sz="1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1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easy</a:t>
                      </a:r>
                      <a:r>
                        <a:rPr sz="1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maintenance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2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chemic</a:t>
                      </a:r>
                      <a:r>
                        <a:rPr sz="22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</a:t>
                      </a:r>
                      <a:r>
                        <a:rPr sz="2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stability</a:t>
                      </a:r>
                      <a:r>
                        <a:rPr sz="22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2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nozzle</a:t>
                      </a:r>
                      <a:r>
                        <a:rPr sz="2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coupling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419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600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MicroPetteplus</a:t>
                      </a:r>
                      <a:r>
                        <a:rPr sz="2600" kern="0" spc="35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multi</a:t>
                      </a:r>
                      <a:r>
                        <a:rPr sz="2600" kern="0" spc="35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600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channel</a:t>
                      </a:r>
                      <a:r>
                        <a:rPr sz="2600" kern="0" spc="37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features</a:t>
                      </a:r>
                      <a:r>
                        <a:rPr sz="2600" kern="0" spc="35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kern="0" spc="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advantages</a:t>
                      </a:r>
                      <a:r>
                        <a:rPr sz="2600" kern="0" spc="350" dirty="0">
                          <a:solidFill>
                            <a:srgbClr val="2050D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9269" algn="l" rtl="0" eaLnBrk="0">
                        <a:lnSpc>
                          <a:spcPct val="94000"/>
                        </a:lnSpc>
                        <a:spcBef>
                          <a:spcPts val="787"/>
                        </a:spcBef>
                        <a:tabLst/>
                      </a:pPr>
                      <a:r>
                        <a:rPr sz="2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8-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channel</a:t>
                      </a:r>
                      <a:r>
                        <a:rPr sz="2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2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12-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channel</a:t>
                      </a:r>
                      <a:r>
                        <a:rPr sz="2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pipettes</a:t>
                      </a:r>
                      <a:r>
                        <a:rPr sz="2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2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various</a:t>
                      </a:r>
                      <a:r>
                        <a:rPr sz="2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09269" algn="l" rtl="0" eaLnBrk="0">
                        <a:lnSpc>
                          <a:spcPct val="85000"/>
                        </a:lnSpc>
                        <a:spcBef>
                          <a:spcPts val="71"/>
                        </a:spcBef>
                        <a:tabLst/>
                      </a:pP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ranges</a:t>
                      </a:r>
                      <a:r>
                        <a:rPr sz="2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are</a:t>
                      </a:r>
                      <a:r>
                        <a:rPr sz="2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suitable</a:t>
                      </a:r>
                      <a:r>
                        <a:rPr sz="2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2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2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96-we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plates;The</a:t>
                      </a:r>
                      <a:r>
                        <a:rPr sz="26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lower</a:t>
                      </a:r>
                      <a:r>
                        <a:rPr sz="2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lf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09269" algn="l" rtl="0" eaLnBrk="0">
                        <a:lnSpc>
                          <a:spcPts val="3277"/>
                        </a:lnSpc>
                        <a:tabLst/>
                      </a:pP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2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2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pipette</a:t>
                      </a:r>
                      <a:r>
                        <a:rPr sz="2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can</a:t>
                      </a:r>
                      <a:r>
                        <a:rPr sz="2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rotate</a:t>
                      </a:r>
                      <a:r>
                        <a:rPr sz="2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</a:t>
                      </a:r>
                      <a:r>
                        <a:rPr sz="2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degrees</a:t>
                      </a:r>
                      <a:r>
                        <a:rPr sz="2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r>
                        <a:rPr sz="2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acilitate</a:t>
                      </a:r>
                      <a:r>
                        <a:rPr sz="26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pipetting;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419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</a:t>
                      </a:r>
                      <a:r>
                        <a:rPr sz="26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Each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nozzle</a:t>
                      </a:r>
                      <a:r>
                        <a:rPr sz="26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equipped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</a:t>
                      </a:r>
                      <a:r>
                        <a:rPr sz="26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independent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piston</a:t>
                      </a:r>
                      <a:r>
                        <a:rPr sz="2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device</a:t>
                      </a:r>
                      <a:r>
                        <a:rPr sz="2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</a:t>
                      </a:r>
                      <a:r>
                        <a:rPr sz="26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</a:t>
                      </a:r>
                      <a:r>
                        <a:rPr sz="2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acilitate</a:t>
                      </a:r>
                      <a:r>
                        <a:rPr sz="2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maintenance;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0" name="textbox 90"/>
          <p:cNvSpPr/>
          <p:nvPr/>
        </p:nvSpPr>
        <p:spPr>
          <a:xfrm>
            <a:off x="4845085" y="2216661"/>
            <a:ext cx="6043295" cy="705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1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55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5500" kern="0" spc="1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5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</a:t>
            </a:r>
            <a:r>
              <a:rPr sz="55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5500" dirty="0">
              <a:latin typeface="Arial"/>
              <a:ea typeface="Arial"/>
              <a:cs typeface="Arial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500143" y="6260569"/>
            <a:ext cx="4077970" cy="398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tabLst/>
            </a:pPr>
            <a:r>
              <a:rPr sz="26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one-handed</a:t>
            </a:r>
            <a:r>
              <a:rPr sz="26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26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op</a:t>
            </a:r>
            <a:r>
              <a:rPr sz="2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eration</a:t>
            </a:r>
            <a:endParaRPr sz="2600" dirty="0">
              <a:latin typeface="SimSun"/>
              <a:ea typeface="SimSun"/>
              <a:cs typeface="SimSun"/>
            </a:endParaRPr>
          </a:p>
        </p:txBody>
      </p:sp>
      <p:sp>
        <p:nvSpPr>
          <p:cNvPr id="94" name="textbox 94"/>
          <p:cNvSpPr/>
          <p:nvPr/>
        </p:nvSpPr>
        <p:spPr>
          <a:xfrm rot="16200000">
            <a:off x="8094718" y="11012784"/>
            <a:ext cx="651509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46"/>
              </a:lnSpc>
              <a:spcBef>
                <a:spcPts val="1"/>
              </a:spcBef>
              <a:tabLst/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50-300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ul</a:t>
            </a:r>
            <a:endParaRPr sz="12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6"/>
          <p:cNvSpPr/>
          <p:nvPr/>
        </p:nvSpPr>
        <p:spPr>
          <a:xfrm>
            <a:off x="2158955" y="10491514"/>
            <a:ext cx="11638915" cy="2812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tabLst/>
            </a:pP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Disinfection</a:t>
            </a:r>
            <a:r>
              <a:rPr sz="2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2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20</a:t>
            </a:r>
            <a:r>
              <a:rPr sz="28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minutes</a:t>
            </a:r>
            <a:r>
              <a:rPr sz="2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28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28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2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</a:t>
            </a:r>
            <a:r>
              <a:rPr sz="28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preparation</a:t>
            </a:r>
            <a:r>
              <a:rPr sz="2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2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28"/>
              </a:spcBef>
              <a:tabLst/>
            </a:pP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</a:t>
            </a:r>
            <a:r>
              <a:rPr sz="2800" b="1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800" b="1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</a:t>
            </a:r>
            <a:r>
              <a:rPr sz="2800" b="1" kern="0" spc="4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branch</a:t>
            </a:r>
            <a:r>
              <a:rPr sz="2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2800" b="1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disinfection</a:t>
            </a:r>
            <a:r>
              <a:rPr sz="2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2800" b="1" kern="0" spc="4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2800" b="1" kern="0" spc="4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2800" b="1" kern="0" spc="4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left</a:t>
            </a:r>
            <a:r>
              <a:rPr sz="2800" b="1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542"/>
              </a:lnSpc>
              <a:tabLst/>
            </a:pPr>
            <a:r>
              <a:rPr sz="2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 than</a:t>
            </a:r>
            <a:r>
              <a:rPr sz="2800" b="1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</a:t>
            </a:r>
            <a:r>
              <a:rPr sz="2800" b="1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hours to fully cool and</a:t>
            </a:r>
            <a:r>
              <a:rPr sz="28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dry.</a:t>
            </a:r>
            <a:endParaRPr sz="28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4078"/>
              </a:lnSpc>
              <a:spcBef>
                <a:spcPts val="322"/>
              </a:spcBef>
              <a:tabLst/>
            </a:pPr>
            <a:r>
              <a:rPr sz="28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28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recommended to check the performance of the</a:t>
            </a:r>
            <a:r>
              <a:rPr sz="28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r>
              <a:rPr sz="2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 each</a:t>
            </a:r>
            <a:r>
              <a:rPr sz="28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7"/>
              </a:spcBef>
              <a:tabLst/>
            </a:pP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 high temperature and</a:t>
            </a:r>
            <a:r>
              <a:rPr sz="27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27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disinf</a:t>
            </a:r>
            <a:r>
              <a:rPr sz="27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ection every</a:t>
            </a:r>
            <a:r>
              <a:rPr sz="27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 times,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7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piston and sealing</a:t>
            </a:r>
            <a:r>
              <a:rPr sz="27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 of the</a:t>
            </a:r>
            <a:r>
              <a:rPr sz="27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 shoul</a:t>
            </a:r>
            <a:r>
              <a:rPr sz="27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 be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lubricated again.</a:t>
            </a:r>
            <a:endParaRPr sz="2700" dirty="0">
              <a:latin typeface="Arial"/>
              <a:ea typeface="Arial"/>
              <a:cs typeface="Arial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2197059" y="12079997"/>
            <a:ext cx="8489315" cy="518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884"/>
              </a:lnSpc>
              <a:tabLst/>
            </a:pP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2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2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2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disinfection</a:t>
            </a:r>
            <a:r>
              <a:rPr sz="2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28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</a:t>
            </a:r>
            <a:r>
              <a:rPr sz="2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2800" dirty="0">
              <a:latin typeface="Arial"/>
              <a:ea typeface="Arial"/>
              <a:cs typeface="Arial"/>
            </a:endParaRPr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24016" y="13801740"/>
            <a:ext cx="12725327" cy="6350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17643" y="10156825"/>
            <a:ext cx="6372" cy="3670317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236729" y="10156825"/>
            <a:ext cx="6373" cy="36576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08" name="table 108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:0.1～2.5μl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979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10μ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tips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about</a:t>
                      </a:r>
                      <a:r>
                        <a:rPr sz="10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0" name="textbox 110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14" name="table 114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Range:0.5~10ul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Includes</a:t>
                      </a:r>
                      <a:r>
                        <a:rPr sz="800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10ul</a:t>
                      </a:r>
                      <a:r>
                        <a:rPr sz="800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pipette</a:t>
                      </a:r>
                      <a:r>
                        <a:rPr sz="800" kern="0" spc="4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tip(a</a:t>
                      </a:r>
                      <a:r>
                        <a:rPr sz="800" b="1" kern="0" spc="-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bout</a:t>
                      </a:r>
                      <a:r>
                        <a:rPr sz="800" kern="0" spc="4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r>
                        <a:rPr sz="800" kern="0" spc="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6" name="textbox 116"/>
          <p:cNvSpPr/>
          <p:nvPr/>
        </p:nvSpPr>
        <p:spPr>
          <a:xfrm>
            <a:off x="5549900" y="11651748"/>
            <a:ext cx="158940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20" name="table 120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:2～20μl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779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11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200μl</a:t>
                      </a:r>
                      <a:r>
                        <a:rPr sz="11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s(about</a:t>
                      </a:r>
                      <a:r>
                        <a:rPr sz="11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200)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2" name="textbox 122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26" name="table 126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386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:5～50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879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10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200μ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0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tips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about</a:t>
                      </a:r>
                      <a:r>
                        <a:rPr sz="10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8" name="textbox 128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:10～100μl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779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10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200μ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0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tips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about</a:t>
                      </a:r>
                      <a:r>
                        <a:rPr sz="10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4" name="textbox 134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38" name="table 138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:20～200μl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779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10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200μ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0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tips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about</a:t>
                      </a:r>
                      <a:r>
                        <a:rPr sz="10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0" name="textbox 140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56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:50～200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6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29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1ml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head(a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bout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6" name="textbox 146"/>
          <p:cNvSpPr/>
          <p:nvPr/>
        </p:nvSpPr>
        <p:spPr>
          <a:xfrm>
            <a:off x="5549900" y="11651748"/>
            <a:ext cx="158940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50" name="table 150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87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Range:100～</a:t>
                      </a: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1000ul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6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345" algn="l" rtl="0" eaLnBrk="0">
                        <a:lnSpc>
                          <a:spcPts val="972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about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2" name="textbox 152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56" name="table 156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87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Range:200～</a:t>
                      </a: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1000ul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6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345" algn="l" rtl="0" eaLnBrk="0">
                        <a:lnSpc>
                          <a:spcPts val="972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about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8" name="textbox 158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62" name="table 162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86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Range:500~</a:t>
                      </a: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5000μl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864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Includes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pipette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tip(1</a:t>
                      </a:r>
                      <a:r>
                        <a:rPr sz="14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small</a:t>
                      </a:r>
                      <a:r>
                        <a:rPr sz="1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pack)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4" name="textbox 164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68" name="table 168"/>
          <p:cNvGraphicFramePr>
            <a:graphicFrameLocks noGrp="1"/>
          </p:cNvGraphicFramePr>
          <p:nvPr/>
        </p:nvGraphicFramePr>
        <p:xfrm>
          <a:off x="5527675" y="106648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1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1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:1~10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5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179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Send</a:t>
                      </a:r>
                      <a:r>
                        <a:rPr sz="12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12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</a:t>
                      </a:r>
                      <a:r>
                        <a:rPr sz="12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(1</a:t>
                      </a:r>
                      <a:r>
                        <a:rPr sz="12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packet</a:t>
                      </a:r>
                      <a:r>
                        <a:rPr sz="12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0" name="textbox 170"/>
          <p:cNvSpPr/>
          <p:nvPr/>
        </p:nvSpPr>
        <p:spPr>
          <a:xfrm>
            <a:off x="5549900" y="11651748"/>
            <a:ext cx="1595755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conversion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=1000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1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74" name="table 174"/>
          <p:cNvGraphicFramePr>
            <a:graphicFrameLocks noGrp="1"/>
          </p:cNvGraphicFramePr>
          <p:nvPr/>
        </p:nvGraphicFramePr>
        <p:xfrm>
          <a:off x="8054975" y="128746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5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4980" algn="l" rtl="0" eaLnBrk="0">
                        <a:lnSpc>
                          <a:spcPts val="1478"/>
                        </a:lnSpc>
                        <a:tabLst/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InOt-S"0</a:t>
                      </a:r>
                      <a:r>
                        <a:rPr sz="12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อ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buer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8779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401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</a:t>
                      </a:r>
                      <a:r>
                        <a:rPr sz="1200" b="1" kern="0" spc="-10" dirty="0">
                          <a:solidFill>
                            <a:srgbClr val="401040">
                              <a:alpha val="100000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ə</a:t>
                      </a:r>
                      <a:r>
                        <a:rPr sz="1200" b="1" kern="0" spc="-10" dirty="0">
                          <a:solidFill>
                            <a:srgbClr val="401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d!d</a:t>
                      </a:r>
                      <a:r>
                        <a:rPr sz="1200" kern="0" spc="40" dirty="0">
                          <a:solidFill>
                            <a:srgbClr val="401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200" b="1" kern="0" spc="-10" dirty="0">
                          <a:solidFill>
                            <a:srgbClr val="401040">
                              <a:alpha val="100000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ə</a:t>
                      </a:r>
                      <a:r>
                        <a:rPr sz="1200" b="1" kern="0" spc="-10" dirty="0">
                          <a:solidFill>
                            <a:srgbClr val="401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qeis</a:t>
                      </a:r>
                      <a:r>
                        <a:rPr sz="1200" b="1" kern="0" spc="-20" dirty="0">
                          <a:solidFill>
                            <a:srgbClr val="401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n!pe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145" algn="l" rtl="0" eaLnBrk="0">
                        <a:lnSpc>
                          <a:spcPct val="97000"/>
                        </a:lnSpc>
                        <a:spcBef>
                          <a:spcPts val="70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paz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!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</a:t>
                      </a:r>
                      <a:r>
                        <a:rPr sz="900" b="1" kern="0" spc="30" dirty="0">
                          <a:solidFill>
                            <a:srgbClr val="0001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นอาร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    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AjInj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เอนนะนว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78" name="table 178"/>
          <p:cNvGraphicFramePr>
            <a:graphicFrameLocks noGrp="1"/>
          </p:cNvGraphicFramePr>
          <p:nvPr/>
        </p:nvGraphicFramePr>
        <p:xfrm>
          <a:off x="8054975" y="12874625"/>
          <a:ext cx="2171700" cy="838200"/>
        </p:xfrm>
        <a:graphic>
          <a:graphicData uri="http://schemas.openxmlformats.org/drawingml/2006/table">
            <a:tbl>
              <a:tblPr/>
              <a:tblGrid>
                <a:gridCol w="1039494"/>
                <a:gridCol w="1132205"/>
              </a:tblGrid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2130" algn="l" rtl="0" eaLnBrk="0">
                        <a:lnSpc>
                          <a:spcPts val="15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inos-s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779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อ</a:t>
                      </a: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buey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337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200" b="1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</a:t>
                      </a:r>
                      <a:r>
                        <a:rPr sz="1200" b="1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ə</a:t>
                      </a:r>
                      <a:r>
                        <a:rPr sz="1200" b="1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d!d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14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paz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!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นอาร</a:t>
                      </a:r>
                      <a:endParaRPr sz="900" dirty="0">
                        <a:latin typeface="Leelawadee UI"/>
                        <a:ea typeface="Leelawadee UI"/>
                        <a:cs typeface="Leelawadee UI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05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6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ə</a:t>
                      </a:r>
                      <a:r>
                        <a:rPr sz="1200" b="1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qeisn</a:t>
                      </a:r>
                      <a:r>
                        <a:rPr sz="1200" b="1" kern="0" spc="6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!</a:t>
                      </a:r>
                      <a:r>
                        <a:rPr sz="1200" b="1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20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AjInj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เอนนะนว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82" name="table 182"/>
          <p:cNvGraphicFramePr>
            <a:graphicFrameLocks noGrp="1"/>
          </p:cNvGraphicFramePr>
          <p:nvPr/>
        </p:nvGraphicFramePr>
        <p:xfrm>
          <a:off x="8054975" y="12874625"/>
          <a:ext cx="2171700" cy="838200"/>
        </p:xfrm>
        <a:graphic>
          <a:graphicData uri="http://schemas.openxmlformats.org/drawingml/2006/table">
            <a:tbl>
              <a:tblPr/>
              <a:tblGrid>
                <a:gridCol w="2171700"/>
              </a:tblGrid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4180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3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inooc-os</a:t>
                      </a:r>
                      <a:r>
                        <a:rPr sz="13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3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อ</a:t>
                      </a:r>
                      <a:r>
                        <a:rPr sz="13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6uey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1629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</a:t>
                      </a: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ə</a:t>
                      </a: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d!d</a:t>
                      </a: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ə</a:t>
                      </a: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qeisn[pe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paz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!!!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เอาร</a:t>
                      </a:r>
                      <a:r>
                        <a:rPr sz="10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Ajiny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เอนน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Leelawadee UI"/>
                          <a:ea typeface="Leelawadee UI"/>
                          <a:cs typeface="Leelawadee UI"/>
                        </a:rPr>
                        <a:t>นว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-8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" name="textbox 184"/>
          <p:cNvSpPr/>
          <p:nvPr/>
        </p:nvSpPr>
        <p:spPr>
          <a:xfrm rot="5400000">
            <a:off x="6708787" y="12646138"/>
            <a:ext cx="190500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22"/>
              </a:lnSpc>
              <a:spcBef>
                <a:spcPts val="1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300</a:t>
            </a:r>
            <a:endParaRPr sz="9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2025-06-26T10:35:08Z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2025-06-26T10:35:15</vt:filetime>
  </property>
  <property fmtid="{D5CDD505-2E9C-101B-9397-08002B2CF9AE}" pid="4" name="UsrData">
    <vt:lpwstr>685cb1d906ecb5001f819e85wl</vt:lpwstr>
  </property>
</Properties>
</file>