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5080000" cy="66929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7" Type="http://schemas.openxmlformats.org/officeDocument/2006/relationships/viewProps" Target="viewProps.xml"/><Relationship Id="rId16" Type="http://schemas.openxmlformats.org/officeDocument/2006/relationships/tableStyles" Target="tableStyles.xml"/><Relationship Id="rId15" Type="http://schemas.openxmlformats.org/officeDocument/2006/relationships/presProps" Target="presProps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0.pn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png"/><Relationship Id="rId3" Type="http://schemas.openxmlformats.org/officeDocument/2006/relationships/image" Target="../media/image2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952500" y="1009269"/>
            <a:ext cx="3291204" cy="1414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2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27050" algn="l" rtl="0" eaLnBrk="0">
              <a:lnSpc>
                <a:spcPct val="82000"/>
              </a:lnSpc>
              <a:tabLst/>
            </a:pPr>
            <a:r>
              <a:rPr sz="3000" b="1" kern="0" spc="-7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T6 Series</a:t>
            </a:r>
            <a:r>
              <a:rPr sz="3000" b="1" kern="0" spc="25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000" b="1" kern="0" spc="-70" dirty="0">
                <a:solidFill>
                  <a:srgbClr val="104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UV</a:t>
            </a:r>
            <a:endParaRPr sz="3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54000" algn="l" rtl="0" eaLnBrk="0">
              <a:lnSpc>
                <a:spcPct val="81000"/>
              </a:lnSpc>
              <a:spcBef>
                <a:spcPts val="548"/>
              </a:spcBef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Visible Spect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rophotometer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1500" b="1" kern="0" spc="-30" baseline="-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baseline="-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stray</a:t>
            </a:r>
            <a:r>
              <a:rPr sz="9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baseline="-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Excellent stability         </a:t>
            </a:r>
            <a:r>
              <a:rPr sz="1500" b="1" kern="0" spc="-30" baseline="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baseline="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automation</a:t>
            </a:r>
            <a:r>
              <a:rPr sz="9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30" baseline="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endParaRPr sz="1500" baseline="3472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8950" y="1587500"/>
            <a:ext cx="2082800" cy="235585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692400" y="4019550"/>
            <a:ext cx="2279650" cy="1511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03200" y="4013200"/>
            <a:ext cx="2260600" cy="150495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196849" y="1008075"/>
            <a:ext cx="2214245" cy="288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Excellent stability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273050" y="5678678"/>
            <a:ext cx="2195195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sealed monochroma</a:t>
            </a:r>
            <a:r>
              <a:rPr sz="10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 structure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3035300" y="5678678"/>
            <a:ext cx="150368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</a:t>
            </a:r>
            <a:r>
              <a:rPr sz="10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source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749550" y="3238500"/>
            <a:ext cx="234950" cy="254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4006849" y="2755150"/>
            <a:ext cx="278765" cy="203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Puxike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42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Tongyong..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P6NEAL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841750" y="2781300"/>
            <a:ext cx="190500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0"/>
            <a:ext cx="4762500" cy="66929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482600" y="1466882"/>
            <a:ext cx="4235434" cy="1555697"/>
            <a:chOff x="0" y="0"/>
            <a:chExt cx="4235434" cy="1555697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235434" cy="1555697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4260850" cy="1581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126614" algn="l" rtl="0" eaLnBrk="0">
                <a:lnSpc>
                  <a:spcPct val="106000"/>
                </a:lnSpc>
                <a:spcBef>
                  <a:spcPts val="6"/>
                </a:spcBef>
                <a:tabLst/>
              </a:pP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Built-in color 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omparison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 storage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rack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2126614" algn="l" rtl="0" eaLnBrk="0">
                <a:lnSpc>
                  <a:spcPct val="103000"/>
                </a:lnSpc>
                <a:spcBef>
                  <a:spcPts val="19"/>
                </a:spcBef>
                <a:tabLst/>
              </a:pPr>
              <a:r>
                <a:rPr sz="800" kern="0" spc="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 sample cellstorage</a:t>
              </a:r>
              <a:r>
                <a:rPr sz="800" kern="0" spc="5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rack</a:t>
              </a:r>
              <a:r>
                <a:rPr sz="800" kern="0" spc="6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is set                          </a:t>
              </a:r>
              <a:r>
                <a:rPr sz="800" kern="0" spc="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 one si</a:t>
              </a:r>
              <a:r>
                <a:rPr sz="800" kern="0" spc="-1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</a:t>
              </a:r>
              <a:r>
                <a:rPr sz="800" kern="0" spc="2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 the sample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127250" algn="l" rtl="0" eaLnBrk="0">
                <a:lnSpc>
                  <a:spcPts val="1133"/>
                </a:lnSpc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chamber for user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convenience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527034" y="3155970"/>
            <a:ext cx="4210050" cy="1562055"/>
            <a:chOff x="0" y="0"/>
            <a:chExt cx="4210050" cy="1562055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210050" cy="1562055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4235450" cy="1587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83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71450" algn="l" rtl="0" eaLnBrk="0">
                <a:lnSpc>
                  <a:spcPct val="66000"/>
                </a:lnSpc>
                <a:tabLst/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Convenient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washable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171450" algn="l" rtl="0" eaLnBrk="0">
                <a:lnSpc>
                  <a:spcPts val="1584"/>
                </a:lnSpc>
                <a:tabLst/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dust-proof filter scr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een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127000" algn="l" rtl="0" eaLnBrk="0">
                <a:lnSpc>
                  <a:spcPts val="886"/>
                </a:lnSpc>
                <a:tabLst/>
              </a:pP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Equipped  with</a:t>
              </a:r>
              <a:r>
                <a:rPr sz="700" kern="0" spc="2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washable</a:t>
              </a:r>
              <a:r>
                <a:rPr sz="700" kern="0" spc="5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dust-</a:t>
              </a:r>
              <a:r>
                <a:rPr sz="700" kern="0" spc="-1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proof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0" algn="l" rtl="0" eaLnBrk="0">
                <a:lnSpc>
                  <a:spcPts val="948"/>
                </a:lnSpc>
                <a:tabLst/>
              </a:pPr>
              <a:r>
                <a:rPr sz="700" kern="0" spc="0" dirty="0">
                  <a:solidFill>
                    <a:srgbClr val="402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</a:t>
              </a:r>
              <a:r>
                <a:rPr sz="700" kern="0" spc="20" dirty="0">
                  <a:solidFill>
                    <a:srgbClr val="402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0" dirty="0">
                  <a:solidFill>
                    <a:srgbClr val="402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scre</a:t>
              </a:r>
              <a:r>
                <a:rPr sz="700" kern="0" spc="-10" dirty="0">
                  <a:solidFill>
                    <a:srgbClr val="402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</a:t>
              </a:r>
              <a:r>
                <a:rPr sz="700" kern="0" spc="40" dirty="0">
                  <a:solidFill>
                    <a:srgbClr val="402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-10" dirty="0">
                  <a:solidFill>
                    <a:srgbClr val="402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design,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0" algn="l" rtl="0" eaLnBrk="0">
                <a:lnSpc>
                  <a:spcPts val="902"/>
                </a:lnSpc>
                <a:spcBef>
                  <a:spcPts val="135"/>
                </a:spcBef>
                <a:tabLst/>
              </a:pPr>
              <a:r>
                <a:rPr sz="700" kern="0" spc="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Ensures  interna</a:t>
              </a:r>
              <a:r>
                <a:rPr sz="700" kern="0" spc="-1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  instrument</a:t>
              </a:r>
              <a:r>
                <a:rPr sz="700" kern="0" spc="17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cleanliness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127000" algn="l" rtl="0" eaLnBrk="0">
                <a:lnSpc>
                  <a:spcPts val="902"/>
                </a:lnSpc>
                <a:tabLst/>
              </a:pPr>
              <a:r>
                <a:rPr sz="700" kern="0" spc="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  facilitates</a:t>
              </a:r>
              <a:r>
                <a:rPr sz="700" kern="0" spc="4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main</a:t>
              </a:r>
              <a:r>
                <a:rPr sz="700" kern="0" spc="-10" dirty="0">
                  <a:solidFill>
                    <a:srgbClr val="30204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tenance.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501650" y="4832340"/>
            <a:ext cx="4216384" cy="1549406"/>
            <a:chOff x="0" y="0"/>
            <a:chExt cx="4216384" cy="1549406"/>
          </a:xfrm>
        </p:grpSpPr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4216384" cy="1549406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4241800" cy="15754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107564" algn="l" rtl="0" eaLnBrk="0">
                <a:lnSpc>
                  <a:spcPct val="85000"/>
                </a:lnSpc>
                <a:spcBef>
                  <a:spcPts val="7"/>
                </a:spcBef>
                <a:tabLst/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Rich extend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ed functions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108200" algn="l" rtl="0" eaLnBrk="0">
                <a:lnSpc>
                  <a:spcPts val="873"/>
                </a:lnSpc>
                <a:spcBef>
                  <a:spcPts val="1351"/>
                </a:spcBef>
                <a:tabLst/>
              </a:pPr>
              <a:r>
                <a:rPr sz="700" kern="0" spc="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T6</a:t>
              </a:r>
              <a:r>
                <a:rPr sz="700" kern="0" spc="9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series</a:t>
              </a:r>
              <a:r>
                <a:rPr sz="700" kern="0" spc="12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products</a:t>
              </a:r>
              <a:r>
                <a:rPr sz="700" kern="0" spc="12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have</a:t>
              </a:r>
              <a:r>
                <a:rPr sz="700" kern="0" spc="9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dedicated</a:t>
              </a:r>
              <a:r>
                <a:rPr sz="700" kern="0" spc="8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function</a:t>
              </a:r>
              <a:r>
                <a:rPr sz="700" kern="0" spc="10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504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card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2108200" algn="l" rtl="0" eaLnBrk="0">
                <a:lnSpc>
                  <a:spcPct val="95000"/>
                </a:lnSpc>
                <a:spcBef>
                  <a:spcPts val="2"/>
                </a:spcBef>
                <a:tabLst/>
              </a:pPr>
              <a:r>
                <a:rPr sz="700" kern="0" spc="0" dirty="0">
                  <a:solidFill>
                    <a:srgbClr val="5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slots.Inserting  different  function  ca</a:t>
              </a:r>
              <a:r>
                <a:rPr sz="700" kern="0" spc="-10" dirty="0">
                  <a:solidFill>
                    <a:srgbClr val="5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rds  enables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2108200" algn="l" rtl="0" eaLnBrk="0">
                <a:lnSpc>
                  <a:spcPct val="96000"/>
                </a:lnSpc>
                <a:spcBef>
                  <a:spcPts val="12"/>
                </a:spcBef>
                <a:tabLst/>
              </a:pP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convenient</a:t>
              </a:r>
              <a:r>
                <a:rPr sz="700" kern="0" spc="14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completion</a:t>
              </a:r>
              <a:r>
                <a:rPr sz="700" kern="0" spc="14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r>
                <a:rPr sz="700" kern="0" spc="10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functions</a:t>
              </a:r>
              <a:r>
                <a:rPr sz="700" kern="0" spc="14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such</a:t>
              </a:r>
              <a:r>
                <a:rPr sz="700" kern="0" spc="14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as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pesticide</a:t>
              </a:r>
              <a:r>
                <a:rPr sz="700" kern="0" spc="8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residue</a:t>
              </a:r>
              <a:r>
                <a:rPr sz="700" kern="0" spc="7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</a:t>
              </a:r>
              <a:r>
                <a:rPr sz="700" kern="0" spc="-1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tection,DNA/protein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2108200" algn="l" rtl="0" eaLnBrk="0">
                <a:lnSpc>
                  <a:spcPts val="871"/>
                </a:lnSpc>
                <a:tabLst/>
              </a:pP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measurement,and</a:t>
              </a:r>
              <a:r>
                <a:rPr sz="700" kern="0" spc="9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700" kern="0" spc="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full-spect</a:t>
              </a:r>
              <a:r>
                <a:rPr sz="700" kern="0" spc="-10" dirty="0">
                  <a:solidFill>
                    <a:srgbClr val="403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rum   scanning,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2108200" algn="l" rtl="0" eaLnBrk="0">
                <a:lnSpc>
                  <a:spcPts val="927"/>
                </a:lnSpc>
                <a:tabLst/>
              </a:pPr>
              <a:r>
                <a:rPr sz="700" kern="0" spc="-1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meeting</a:t>
              </a:r>
              <a:r>
                <a:rPr sz="700" kern="0" spc="16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various</a:t>
              </a:r>
              <a:r>
                <a:rPr sz="700" kern="0" spc="14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user</a:t>
              </a:r>
              <a:r>
                <a:rPr sz="700" kern="0" spc="14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302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needs.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177800" y="6359"/>
            <a:ext cx="4718066" cy="1085855"/>
            <a:chOff x="0" y="0"/>
            <a:chExt cx="4718066" cy="1085855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4718066" cy="1085855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-12700" y="-12700"/>
              <a:ext cx="4744084" cy="11550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43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54965" algn="l" rtl="0" eaLnBrk="0">
                <a:lnSpc>
                  <a:spcPts val="1922"/>
                </a:lnSpc>
                <a:tabLst/>
              </a:pPr>
              <a:r>
                <a:rPr sz="2300" b="1" kern="0" spc="-20" baseline="9072" dirty="0">
                  <a:solidFill>
                    <a:srgbClr val="605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Product</a:t>
              </a:r>
              <a:r>
                <a:rPr sz="1400" b="1" kern="0" spc="130" dirty="0">
                  <a:solidFill>
                    <a:srgbClr val="605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300" b="1" kern="0" spc="-20" baseline="9072" dirty="0">
                  <a:solidFill>
                    <a:srgbClr val="605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Details</a:t>
              </a:r>
              <a:r>
                <a:rPr sz="1400" b="1" kern="0" spc="-20" dirty="0">
                  <a:solidFill>
                    <a:srgbClr val="605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400" b="1" kern="0" spc="-30" dirty="0">
                  <a:solidFill>
                    <a:srgbClr val="605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</a:t>
              </a:r>
              <a:r>
                <a:rPr sz="2300" b="1" kern="0" spc="-30" baseline="-4516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Product</a:t>
              </a:r>
              <a:r>
                <a:rPr sz="14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300" b="1" kern="0" spc="-30" baseline="-4516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details</a:t>
              </a:r>
              <a:endParaRPr sz="2300" baseline="-4516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368300"/>
            <a:ext cx="4762500" cy="595630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8165" y="1746230"/>
            <a:ext cx="4216383" cy="2609871"/>
          </a:xfrm>
          <a:prstGeom prst="rect">
            <a:avLst/>
          </a:prstGeom>
        </p:spPr>
      </p:pic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428609" y="4371987"/>
          <a:ext cx="4241800" cy="1663064"/>
        </p:xfrm>
        <a:graphic>
          <a:graphicData uri="http://schemas.openxmlformats.org/drawingml/2006/table">
            <a:tbl>
              <a:tblPr/>
              <a:tblGrid>
                <a:gridCol w="1901825"/>
                <a:gridCol w="1857375"/>
                <a:gridCol w="482600"/>
              </a:tblGrid>
              <a:tr h="2381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baseline="5208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T6</a:t>
                      </a:r>
                      <a:r>
                        <a:rPr sz="600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5208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New</a:t>
                      </a:r>
                      <a:r>
                        <a:rPr sz="600" kern="0" spc="7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5208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Century</a:t>
                      </a:r>
                      <a:r>
                        <a:rPr sz="600" kern="0" spc="8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5208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</a:t>
                      </a:r>
                      <a:r>
                        <a:rPr sz="1000" kern="0" spc="-10" baseline="5208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ndard</a:t>
                      </a:r>
                      <a:r>
                        <a:rPr sz="600" kern="0" spc="7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baseline="5208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Configuration</a:t>
                      </a:r>
                      <a:r>
                        <a:rPr sz="6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T6 new Yue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configuration</a:t>
                      </a:r>
                      <a:r>
                        <a:rPr sz="9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10" baseline="-744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Quantity</a:t>
                      </a:r>
                      <a:endParaRPr sz="1400" baseline="-744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UV-Vis Spectrophotometer H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ost(5-cell/8-cell)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Visible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Spectrophotometer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(5-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cell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/8-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cell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574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 of Complia</a:t>
                      </a:r>
                      <a:r>
                        <a:rPr sz="700" kern="0" spc="-10" dirty="0">
                          <a:solidFill>
                            <a:srgbClr val="3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Certificate of Complia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63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39" algn="l" rtl="0" eaLnBrk="0">
                        <a:lnSpc>
                          <a:spcPct val="7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Quartz Cuve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tteI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 Cuvet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Ⅲ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 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Quantitative Measurement Function C</a:t>
                      </a:r>
                      <a:r>
                        <a:rPr sz="700" kern="0" spc="-10" dirty="0">
                          <a:solidFill>
                            <a:srgbClr val="6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Combination 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ool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Combination 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ool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89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Fuse(2A)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Fuse(2A)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 Pieces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6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Cable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Cable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1439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root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User manu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User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8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this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74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78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Packing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67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Packing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list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171465" y="380986"/>
            <a:ext cx="4743450" cy="1187448"/>
            <a:chOff x="0" y="0"/>
            <a:chExt cx="4743450" cy="1187448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43450" cy="1187448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-12700" y="-12700"/>
              <a:ext cx="4768850" cy="12204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42265" algn="l" rtl="0" eaLnBrk="0">
                <a:lnSpc>
                  <a:spcPct val="93000"/>
                </a:lnSpc>
                <a:spcBef>
                  <a:spcPts val="6"/>
                </a:spcBef>
                <a:tabLst/>
              </a:pPr>
              <a:r>
                <a:rPr sz="3000" b="1" kern="0" spc="-20" baseline="3472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Packing</a:t>
              </a:r>
              <a:r>
                <a:rPr sz="19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3000" b="1" kern="0" spc="-20" baseline="3472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</a:t>
              </a:r>
              <a:r>
                <a:rPr sz="3000" b="1" kern="0" spc="-30" baseline="3472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</a:t>
              </a:r>
              <a:r>
                <a:rPr sz="19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</a:t>
              </a:r>
              <a:r>
                <a:rPr sz="2000" b="1" kern="0" spc="-30" baseline="-13022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Packing</a:t>
              </a:r>
              <a:r>
                <a:rPr sz="13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000" b="1" kern="0" spc="-30" baseline="-13022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list</a:t>
              </a:r>
              <a:endParaRPr sz="2000" baseline="-13022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4250" y="3098800"/>
            <a:ext cx="3956050" cy="226695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33350" y="2535427"/>
            <a:ext cx="1758950" cy="527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700" kern="0" spc="2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Wavelength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indication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:+1.0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68300" algn="l" rtl="0" eaLnBrk="0">
              <a:lnSpc>
                <a:spcPts val="2164"/>
              </a:lnSpc>
              <a:spcBef>
                <a:spcPts val="1"/>
              </a:spcBef>
              <a:tabLst/>
            </a:pPr>
            <a:r>
              <a:rPr sz="1400" kern="0" spc="-40" baseline="-27084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400" kern="0" spc="-40" baseline="58489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5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kern="0" spc="-40" baseline="-27084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8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400" kern="0" spc="-40" baseline="-27084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800" kern="0" spc="-40" baseline="2523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≤0.2nm</a:t>
            </a:r>
            <a:endParaRPr sz="1800" baseline="25235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662558" y="2903728"/>
            <a:ext cx="17272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kern="0" spc="-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lity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711200" y="2751328"/>
            <a:ext cx="19812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kern="0" spc="-2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gth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563879" y="2864104"/>
            <a:ext cx="88264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586358" y="2775330"/>
            <a:ext cx="161925" cy="12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1000" kern="0" spc="-3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133350" y="2905886"/>
            <a:ext cx="377190" cy="146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000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133350" y="2751328"/>
            <a:ext cx="377825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kern="0" spc="-3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·Wave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33349" y="1509585"/>
            <a:ext cx="321310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5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1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UV-V</a:t>
            </a:r>
            <a:r>
              <a:rPr sz="21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Spectrophotomete</a:t>
            </a: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085850" y="1824101"/>
            <a:ext cx="1159510" cy="626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5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108000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5-Compartment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tabLst/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190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~1100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33349" y="1930654"/>
            <a:ext cx="939800" cy="562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T6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 Century</a:t>
            </a: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9000"/>
              </a:lnSpc>
              <a:spcBef>
                <a:spcPts val="1236"/>
              </a:spcBef>
              <a:tabLst/>
            </a:pPr>
            <a:r>
              <a:rPr sz="9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Wavelength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6"/>
              </a:lnSpc>
              <a:spcBef>
                <a:spcPts val="276"/>
              </a:spcBef>
              <a:tabLst/>
            </a:pPr>
            <a:r>
              <a:rPr sz="1000" b="1" kern="0" spc="-5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4250" y="3098800"/>
            <a:ext cx="3956050" cy="226695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127000" y="2535427"/>
            <a:ext cx="1758950" cy="527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700" kern="0" spc="2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Wavelength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indication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:+1.0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685800" algn="l" rtl="0" eaLnBrk="0">
              <a:lnSpc>
                <a:spcPts val="2153"/>
              </a:lnSpc>
              <a:spcBef>
                <a:spcPts val="1"/>
              </a:spcBef>
              <a:tabLst>
                <a:tab pos="688340" algn="l"/>
              </a:tabLst>
            </a:pPr>
            <a:r>
              <a:rPr sz="900" b="1" kern="0" spc="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500" b="1" kern="0" spc="-50" baseline="5971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500" kern="0" spc="-50" baseline="-20157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900" kern="0" spc="-50" baseline="2794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≤0.2nm</a:t>
            </a:r>
            <a:endParaRPr sz="1900" baseline="27949" dirty="0">
              <a:latin typeface="Arial"/>
              <a:ea typeface="Arial"/>
              <a:cs typeface="Arial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27000" y="2864104"/>
            <a:ext cx="701675" cy="202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8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6000"/>
              </a:lnSpc>
              <a:tabLst/>
            </a:pPr>
            <a:r>
              <a:rPr sz="10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repeatability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27000" y="2751328"/>
            <a:ext cx="690244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b="1" kern="0" spc="-2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·Wavelengt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26999" y="1509585"/>
            <a:ext cx="3213100" cy="286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5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1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UV-V</a:t>
            </a:r>
            <a:r>
              <a:rPr sz="21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Spectrophotomete</a:t>
            </a: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978154" y="1928622"/>
            <a:ext cx="1307464" cy="5067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0"/>
              </a:lnSpc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Century(8-cell)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5"/>
              </a:spcBef>
              <a:tabLst/>
            </a:pPr>
            <a:r>
              <a:rPr sz="12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190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r>
              <a:rPr sz="12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~1100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127000" y="1969897"/>
            <a:ext cx="680719" cy="504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T6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spcBef>
                <a:spcPts val="786"/>
              </a:spcBef>
              <a:tabLst/>
            </a:pPr>
            <a:r>
              <a:rPr sz="9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·Waveleng</a:t>
            </a:r>
            <a:r>
              <a:rPr sz="9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76"/>
              </a:lnSpc>
              <a:spcBef>
                <a:spcPts val="276"/>
              </a:spcBef>
              <a:tabLst/>
            </a:pPr>
            <a:r>
              <a:rPr sz="1000" b="1" kern="0" spc="-5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7900" y="3098800"/>
            <a:ext cx="3962400" cy="2266950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127000" y="2535427"/>
            <a:ext cx="1758950" cy="528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700" kern="0" spc="2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Wavelength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indication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:+2.0</a:t>
            </a:r>
            <a:r>
              <a:rPr sz="700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86715" algn="l" rtl="0" eaLnBrk="0">
              <a:lnSpc>
                <a:spcPts val="2154"/>
              </a:lnSpc>
              <a:spcBef>
                <a:spcPts val="1"/>
              </a:spcBef>
              <a:tabLst/>
            </a:pPr>
            <a:r>
              <a:rPr sz="1500" kern="0" spc="-40" baseline="-22012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500" kern="0" spc="-40" baseline="57856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900" kern="0" spc="2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500" kern="0" spc="-40" baseline="-22012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kern="0" spc="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500" kern="0" spc="-40" baseline="-22012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kern="0" spc="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800" kern="0" spc="-40" baseline="2506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≤0.4nm</a:t>
            </a:r>
            <a:endParaRPr sz="1800" baseline="25063" dirty="0">
              <a:latin typeface="Arial"/>
              <a:ea typeface="Arial"/>
              <a:cs typeface="Arial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682669" y="2897784"/>
            <a:ext cx="179704" cy="154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lity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729233" y="2745384"/>
            <a:ext cx="206375" cy="154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kern="0" spc="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gth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579056" y="2856179"/>
            <a:ext cx="91439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604405" y="2770587"/>
            <a:ext cx="168910" cy="127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7000"/>
              </a:lnSpc>
              <a:tabLst/>
            </a:pPr>
            <a:r>
              <a:rPr sz="1000" kern="0" spc="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127000" y="2900051"/>
            <a:ext cx="394970" cy="151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000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27000" y="2745384"/>
            <a:ext cx="395604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kern="0" spc="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·Wave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933450" y="1816245"/>
            <a:ext cx="1290955" cy="6337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ts val="1431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5-Compartment</a:t>
            </a:r>
            <a:endParaRPr sz="10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95000"/>
              </a:lnSpc>
              <a:spcBef>
                <a:spcPts val="6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spcBef>
                <a:spcPts val="4"/>
              </a:spcBef>
              <a:tabLst/>
            </a:pPr>
            <a:r>
              <a:rPr sz="1200" kern="0" spc="20" dirty="0">
                <a:solidFill>
                  <a:srgbClr val="8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 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325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~1100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127000" y="1513459"/>
            <a:ext cx="265430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</a:t>
            </a: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ible Spectrophotomete</a:t>
            </a: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126999" y="1938534"/>
            <a:ext cx="697230" cy="535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6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0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T6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Xinyue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943"/>
              </a:spcBef>
              <a:tabLst/>
            </a:pPr>
            <a:r>
              <a:rPr sz="9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·Waveleng</a:t>
            </a:r>
            <a:r>
              <a:rPr sz="9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spcBef>
                <a:spcPts val="237"/>
              </a:spcBef>
              <a:tabLst/>
            </a:pPr>
            <a:r>
              <a:rPr sz="1000" b="1" kern="0" spc="-5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126999" y="1513459"/>
            <a:ext cx="2654300" cy="1550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9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</a:t>
            </a: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trophotomet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108"/>
              </a:lnSpc>
              <a:tabLst/>
            </a:pP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T6</a:t>
            </a:r>
            <a:r>
              <a:rPr sz="12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Xinyue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2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(8-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cell</a:t>
            </a:r>
            <a:r>
              <a:rPr sz="12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55600" algn="l" rtl="0" eaLnBrk="0">
              <a:lnSpc>
                <a:spcPts val="1732"/>
              </a:lnSpc>
              <a:spcBef>
                <a:spcPts val="649"/>
              </a:spcBef>
              <a:tabLst/>
            </a:pPr>
            <a:r>
              <a:rPr sz="1300" b="1" kern="0" spc="0" baseline="62296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ength</a:t>
            </a:r>
            <a:r>
              <a:rPr sz="800" b="1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kern="0" spc="20" dirty="0">
                <a:solidFill>
                  <a:srgbClr val="9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 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325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~1100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1008"/>
              </a:spcBef>
              <a:tabLst/>
            </a:pPr>
            <a:r>
              <a:rPr sz="700" kern="0" spc="50" dirty="0">
                <a:solidFill>
                  <a:srgbClr val="A04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■</a:t>
            </a:r>
            <a:r>
              <a:rPr sz="700" kern="0" spc="160" dirty="0">
                <a:solidFill>
                  <a:srgbClr val="A04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Wavelength</a:t>
            </a:r>
            <a:r>
              <a:rPr sz="700" b="1" kern="0" spc="6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indication</a:t>
            </a:r>
            <a:r>
              <a:rPr sz="700" b="1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error</a:t>
            </a:r>
            <a:r>
              <a:rPr sz="700" b="1" kern="0" spc="5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:+2.0</a:t>
            </a:r>
            <a:r>
              <a:rPr sz="700" b="1" kern="0" spc="0" dirty="0">
                <a:solidFill>
                  <a:srgbClr val="A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nm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394334" algn="l" rtl="0" eaLnBrk="0">
              <a:lnSpc>
                <a:spcPts val="2132"/>
              </a:lnSpc>
              <a:spcBef>
                <a:spcPts val="3"/>
              </a:spcBef>
              <a:tabLst>
                <a:tab pos="399415" algn="l"/>
              </a:tabLst>
            </a:pPr>
            <a:r>
              <a:rPr sz="1000" b="1" kern="0" spc="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600" b="1" kern="0" spc="-30" baseline="52315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000" b="1" kern="0" spc="1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600" kern="0" spc="-30" baseline="-22561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600" kern="0" spc="-30" baseline="-22561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000" kern="0" spc="-3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900" kern="0" spc="-40" baseline="2212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≤0.4nm</a:t>
            </a:r>
            <a:endParaRPr sz="1900" baseline="22123" dirty="0">
              <a:latin typeface="Arial"/>
              <a:ea typeface="Arial"/>
              <a:cs typeface="Arial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803148" y="2919781"/>
            <a:ext cx="93344" cy="1327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42"/>
              </a:lnSpc>
              <a:tabLst/>
            </a:pPr>
            <a:r>
              <a:rPr sz="1100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835113" y="2739441"/>
            <a:ext cx="96519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8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7000"/>
              </a:lnSpc>
              <a:tabLst/>
            </a:pPr>
            <a:r>
              <a:rPr sz="1000" b="1" kern="0" spc="-7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709129" y="2891841"/>
            <a:ext cx="117475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kern="0" spc="-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lit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725540" y="2741536"/>
            <a:ext cx="143510" cy="15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1000" b="1" kern="0" spc="-2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gt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4377" y="2778544"/>
            <a:ext cx="87626" cy="272821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518858" y="2918244"/>
            <a:ext cx="98425" cy="1339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4"/>
              </a:lnSpc>
              <a:tabLst/>
            </a:pPr>
            <a:r>
              <a:rPr sz="1100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542653" y="2765844"/>
            <a:ext cx="93980" cy="1339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4"/>
              </a:lnSpc>
              <a:tabLst/>
            </a:pPr>
            <a:r>
              <a:rPr sz="1100" b="1" kern="0" spc="-2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127000" y="2894215"/>
            <a:ext cx="412750" cy="15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100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127000" y="2739441"/>
            <a:ext cx="398145" cy="15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1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1000" b="1" kern="0" spc="-10" dirty="0">
                <a:solidFill>
                  <a:srgbClr val="FF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·Wave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441667" y="2360625"/>
            <a:ext cx="52705" cy="1136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690"/>
              </a:lnSpc>
              <a:tabLst/>
            </a:pPr>
            <a:r>
              <a:rPr sz="900" b="1" kern="0" spc="-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444644" y="2204415"/>
            <a:ext cx="48259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64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9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301878" y="2359368"/>
            <a:ext cx="154304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900" b="1" kern="0" spc="-3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316302" y="2226018"/>
            <a:ext cx="146050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900" b="1" kern="0" spc="-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235584" y="2359368"/>
            <a:ext cx="87630" cy="114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00"/>
              </a:lnSpc>
              <a:tabLst/>
            </a:pPr>
            <a:r>
              <a:rPr sz="900" b="1" kern="0" spc="-2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259152" y="2226018"/>
            <a:ext cx="82550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99"/>
              </a:lnSpc>
              <a:tabLst/>
            </a:pPr>
            <a:r>
              <a:rPr sz="900" b="1" kern="0" spc="-1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126999" y="2359368"/>
            <a:ext cx="126364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5000"/>
              </a:lnSpc>
              <a:tabLst/>
            </a:pPr>
            <a:r>
              <a:rPr sz="900" b="1" kern="0" spc="-40" dirty="0">
                <a:solidFill>
                  <a:srgbClr val="F02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127000" y="2204415"/>
            <a:ext cx="153670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4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b="1" kern="0" spc="-2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·W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127000" y="1516202"/>
            <a:ext cx="690880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8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Visible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3550" y="3175000"/>
            <a:ext cx="2825750" cy="20066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65100" y="1524000"/>
            <a:ext cx="2641600" cy="1022350"/>
            <a:chOff x="0" y="0"/>
            <a:chExt cx="2641600" cy="1022350"/>
          </a:xfrm>
        </p:grpSpPr>
        <p:pic>
          <p:nvPicPr>
            <p:cNvPr id="164" name="picture 1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41600" cy="1022350"/>
            </a:xfrm>
            <a:prstGeom prst="rect">
              <a:avLst/>
            </a:prstGeom>
          </p:spPr>
        </p:pic>
        <p:sp>
          <p:nvSpPr>
            <p:cNvPr id="166" name="textbox 166"/>
            <p:cNvSpPr/>
            <p:nvPr/>
          </p:nvSpPr>
          <p:spPr>
            <a:xfrm>
              <a:off x="-12700" y="-12700"/>
              <a:ext cx="2667000" cy="1047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4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952500" algn="l" rtl="0" eaLnBrk="0">
                <a:lnSpc>
                  <a:spcPct val="81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T400E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9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203200" algn="l" rtl="0" eaLnBrk="0">
                <a:lnSpc>
                  <a:spcPts val="1574"/>
                </a:lnSpc>
                <a:spcBef>
                  <a:spcPts val="1"/>
                </a:spcBef>
                <a:tabLst/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Visible Spectrophot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ometer(8-cell)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3550" y="3175000"/>
            <a:ext cx="2825750" cy="20066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165100" y="1524000"/>
            <a:ext cx="2641600" cy="1022350"/>
            <a:chOff x="0" y="0"/>
            <a:chExt cx="2641600" cy="1022350"/>
          </a:xfrm>
        </p:grpSpPr>
        <p:pic>
          <p:nvPicPr>
            <p:cNvPr id="172" name="picture 1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41600" cy="1022350"/>
            </a:xfrm>
            <a:prstGeom prst="rect">
              <a:avLst/>
            </a:prstGeom>
          </p:spPr>
        </p:pic>
        <p:sp>
          <p:nvSpPr>
            <p:cNvPr id="174" name="textbox 174"/>
            <p:cNvSpPr/>
            <p:nvPr/>
          </p:nvSpPr>
          <p:spPr>
            <a:xfrm>
              <a:off x="-12700" y="-12700"/>
              <a:ext cx="2667000" cy="10515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4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965200" algn="l" rtl="0" eaLnBrk="0">
                <a:lnSpc>
                  <a:spcPct val="81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T400F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96850" algn="l" rtl="0" eaLnBrk="0">
                <a:lnSpc>
                  <a:spcPct val="81000"/>
                </a:lnSpc>
                <a:tabLst/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Visible</a:t>
              </a:r>
              <a:r>
                <a:rPr sz="1000" kern="0" spc="1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Spectrophoto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meter</a:t>
              </a:r>
              <a:r>
                <a:rPr sz="1000" kern="0" spc="1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(Five-Cell)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3550" y="3175000"/>
            <a:ext cx="2825750" cy="20066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165100" y="1524000"/>
            <a:ext cx="2641600" cy="1022350"/>
            <a:chOff x="0" y="0"/>
            <a:chExt cx="2641600" cy="1022350"/>
          </a:xfrm>
        </p:grpSpPr>
        <p:pic>
          <p:nvPicPr>
            <p:cNvPr id="180" name="picture 1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41600" cy="1022350"/>
            </a:xfrm>
            <a:prstGeom prst="rect">
              <a:avLst/>
            </a:prstGeom>
          </p:spPr>
        </p:pic>
        <p:sp>
          <p:nvSpPr>
            <p:cNvPr id="182" name="textbox 182"/>
            <p:cNvSpPr/>
            <p:nvPr/>
          </p:nvSpPr>
          <p:spPr>
            <a:xfrm>
              <a:off x="-12700" y="-12700"/>
              <a:ext cx="2667000" cy="10515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4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965200" algn="l" rtl="0" eaLnBrk="0">
                <a:lnSpc>
                  <a:spcPct val="81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T500E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8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20650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UV-Vis  Spectroph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otometer(8-Well  Cell)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06450"/>
            <a:ext cx="5080000" cy="5080000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3550" y="3175000"/>
            <a:ext cx="2825750" cy="2006600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165100" y="1524000"/>
            <a:ext cx="2641600" cy="1022350"/>
            <a:chOff x="0" y="0"/>
            <a:chExt cx="2641600" cy="1022350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41600" cy="1022350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-12700" y="-12700"/>
              <a:ext cx="2667000" cy="10528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4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965200" algn="l" rtl="0" eaLnBrk="0">
                <a:lnSpc>
                  <a:spcPct val="81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T500F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114300" algn="l" rtl="0" eaLnBrk="0">
                <a:lnSpc>
                  <a:spcPct val="85000"/>
                </a:lnSpc>
                <a:spcBef>
                  <a:spcPts val="3"/>
                </a:spcBef>
                <a:tabLst/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UV-Vis Spectrophotometer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(5-Cell)</a:t>
              </a:r>
              <a:endParaRPr sz="12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2025-09-20T16:55:52Z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2025-09-20T16:55:55</vt:filetime>
  </property>
  <property fmtid="{D5CDD505-2E9C-101B-9397-08002B2CF9AE}" pid="4" name="UsrData">
    <vt:lpwstr>68ce6c16c306eb001ff1e127wl</vt:lpwstr>
  </property>
</Properties>
</file>