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5748000" cy="219900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5" Type="http://schemas.openxmlformats.org/officeDocument/2006/relationships/viewProps" Target="viewProps.xml"/><Relationship Id="rId24" Type="http://schemas.openxmlformats.org/officeDocument/2006/relationships/tableStyles" Target="tableStyles.xml"/><Relationship Id="rId23" Type="http://schemas.openxmlformats.org/officeDocument/2006/relationships/presProps" Target="presProps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10550" y="9598025"/>
            <a:ext cx="425450" cy="21907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7315200" y="12257709"/>
            <a:ext cx="1144269" cy="570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23950" algn="l" rtl="0" eaLnBrk="0">
              <a:lnSpc>
                <a:spcPts val="155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65200" algn="l" rtl="0" eaLnBrk="0">
              <a:lnSpc>
                <a:spcPct val="75000"/>
              </a:lnSpc>
              <a:spcBef>
                <a:spcPts val="64"/>
              </a:spcBef>
              <a:tabLst/>
            </a:pPr>
            <a:r>
              <a:rPr sz="200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927100" algn="l" rtl="0" eaLnBrk="0">
              <a:lnSpc>
                <a:spcPct val="96000"/>
              </a:lnSpc>
              <a:spcBef>
                <a:spcPts val="310"/>
              </a:spcBef>
              <a:tabLst/>
            </a:pPr>
            <a:r>
              <a:rPr sz="200" kern="0" spc="-10" dirty="0">
                <a:solidFill>
                  <a:srgbClr val="50484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早</a:t>
            </a:r>
            <a:endParaRPr sz="2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3"/>
              </a:spcBef>
              <a:tabLst/>
            </a:pPr>
            <a:r>
              <a:rPr sz="200" kern="0" spc="-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早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        </a:t>
            </a:r>
            <a:r>
              <a:rPr sz="200" kern="0" spc="-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□</a:t>
            </a:r>
            <a:r>
              <a:rPr sz="2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</a:t>
            </a:r>
            <a:endParaRPr sz="200" dirty="0">
              <a:latin typeface="SimSun"/>
              <a:ea typeface="SimSun"/>
              <a:cs typeface="SimSun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169150" y="10067925"/>
            <a:ext cx="342900" cy="1079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626350" y="9070975"/>
            <a:ext cx="876300" cy="2476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870700" y="13020675"/>
            <a:ext cx="323850" cy="2794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6743700" y="9083040"/>
            <a:ext cx="591819" cy="20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600" kern="0" spc="-1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600" kern="0" spc="2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</a:t>
            </a:r>
            <a:r>
              <a:rPr sz="600" kern="0" spc="-1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ubator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45500" y="13134975"/>
            <a:ext cx="254000" cy="27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5748000" cy="2199005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4717998" y="246809"/>
            <a:ext cx="7470140" cy="409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6500" b="1" kern="0" spc="-2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endParaRPr sz="65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99000"/>
              </a:lnSpc>
              <a:spcBef>
                <a:spcPts val="13"/>
              </a:spcBef>
              <a:tabLst/>
            </a:pPr>
            <a:r>
              <a:rPr sz="6500" b="1" kern="0" spc="-2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65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0000"/>
              </a:lnSpc>
              <a:spcBef>
                <a:spcPts val="584"/>
              </a:spcBef>
              <a:tabLst/>
            </a:pPr>
            <a:r>
              <a:rPr sz="6000" b="1" kern="0" spc="-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Multi-segment</a:t>
            </a:r>
            <a:endParaRPr sz="6000" dirty="0">
              <a:latin typeface="Arial"/>
              <a:ea typeface="Arial"/>
              <a:cs typeface="Arial"/>
            </a:endParaRPr>
          </a:p>
          <a:p>
            <a:pPr marL="189864" indent="-170814" algn="l" rtl="0" eaLnBrk="0">
              <a:lnSpc>
                <a:spcPct val="95000"/>
              </a:lnSpc>
              <a:spcBef>
                <a:spcPts val="1243"/>
              </a:spcBef>
              <a:tabLst/>
            </a:pPr>
            <a:r>
              <a:rPr sz="6000" b="1" kern="0" spc="-2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programming fun</a:t>
            </a:r>
            <a:r>
              <a:rPr sz="6000" b="1" kern="0" spc="-2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ction</a:t>
            </a:r>
            <a:r>
              <a:rPr sz="6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 Series</a:t>
            </a:r>
            <a:r>
              <a:rPr sz="3400" b="1" kern="0" spc="4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(I</a:t>
            </a:r>
            <a:r>
              <a:rPr sz="3400" b="1" kern="0" spc="-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ncubator Series)</a:t>
            </a:r>
            <a:endParaRPr sz="3400" dirty="0">
              <a:latin typeface="Arial"/>
              <a:ea typeface="Arial"/>
              <a:cs typeface="Arial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56675" y="7524774"/>
            <a:ext cx="2101885" cy="910585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40304" y="9296293"/>
            <a:ext cx="1251021" cy="3943475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6102405" y="18223067"/>
            <a:ext cx="2463800" cy="1393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17064" algn="l" rtl="0" eaLnBrk="0">
              <a:lnSpc>
                <a:spcPts val="63"/>
              </a:lnSpc>
              <a:tabLst/>
            </a:pPr>
            <a:r>
              <a:rPr sz="500" kern="0" spc="-10" dirty="0">
                <a:solidFill>
                  <a:srgbClr val="50404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_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745614" algn="l" rtl="0" eaLnBrk="0">
              <a:lnSpc>
                <a:spcPts val="63"/>
              </a:lnSpc>
              <a:spcBef>
                <a:spcPts val="1336"/>
              </a:spcBef>
              <a:tabLst/>
            </a:pPr>
            <a:r>
              <a:rPr sz="500" kern="0" spc="-10" dirty="0">
                <a:solidFill>
                  <a:srgbClr val="38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__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364614" algn="l" rtl="0" eaLnBrk="0">
              <a:lnSpc>
                <a:spcPct val="101000"/>
              </a:lnSpc>
              <a:spcBef>
                <a:spcPts val="1406"/>
              </a:spcBef>
              <a:tabLst>
                <a:tab pos="1380489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97914" algn="l" rtl="0" eaLnBrk="0">
              <a:lnSpc>
                <a:spcPts val="249"/>
              </a:lnSpc>
              <a:spcBef>
                <a:spcPts val="70"/>
              </a:spcBef>
              <a:tabLst/>
            </a:pPr>
            <a:r>
              <a:rPr sz="200" kern="0" spc="0" dirty="0">
                <a:solidFill>
                  <a:srgbClr val="5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                                                                                                        </a:t>
            </a:r>
            <a:r>
              <a:rPr sz="200" kern="0" spc="0" dirty="0">
                <a:solidFill>
                  <a:srgbClr val="6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sz="200" dirty="0">
              <a:latin typeface="SimSun"/>
              <a:ea typeface="SimSun"/>
              <a:cs typeface="SimSun"/>
            </a:endParaRPr>
          </a:p>
          <a:p>
            <a:pPr marL="399415" algn="l" rtl="0" eaLnBrk="0">
              <a:lnSpc>
                <a:spcPts val="1044"/>
              </a:lnSpc>
              <a:spcBef>
                <a:spcPts val="135"/>
              </a:spcBef>
              <a:tabLst/>
            </a:pPr>
            <a:r>
              <a:rPr sz="800" kern="0" spc="-20" dirty="0">
                <a:solidFill>
                  <a:srgbClr val="505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□T</a:t>
            </a:r>
            <a:endParaRPr sz="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73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80787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早</a:t>
            </a:r>
            <a:endParaRPr sz="800" dirty="0">
              <a:latin typeface="SimHei"/>
              <a:ea typeface="SimHei"/>
              <a:cs typeface="SimHei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023135" y="5518181"/>
            <a:ext cx="3270229" cy="907969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4254535" y="18163173"/>
            <a:ext cx="1421130" cy="1752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品</a:t>
            </a:r>
            <a:endParaRPr sz="2200" dirty="0">
              <a:latin typeface="SimHei"/>
              <a:ea typeface="SimHei"/>
              <a:cs typeface="SimHei"/>
            </a:endParaRPr>
          </a:p>
          <a:p>
            <a:pPr algn="r" rtl="0" eaLnBrk="0">
              <a:lnSpc>
                <a:spcPct val="98000"/>
              </a:lnSpc>
              <a:spcBef>
                <a:spcPts val="1212"/>
              </a:spcBef>
              <a:tabLst/>
            </a:pPr>
            <a:r>
              <a:rPr sz="2200" kern="0" spc="-130" dirty="0">
                <a:solidFill>
                  <a:srgbClr val="50686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十</a:t>
            </a:r>
            <a:endParaRPr sz="22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09550" algn="l" rtl="0" eaLnBrk="0">
              <a:lnSpc>
                <a:spcPts val="1914"/>
              </a:lnSpc>
              <a:spcBef>
                <a:spcPts val="457"/>
              </a:spcBef>
              <a:tabLst/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□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405765" algn="l" rtl="0" eaLnBrk="0">
              <a:lnSpc>
                <a:spcPct val="100000"/>
              </a:lnSpc>
              <a:spcBef>
                <a:spcPts val="3"/>
              </a:spcBef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平</a:t>
            </a:r>
            <a:endParaRPr sz="1500" dirty="0">
              <a:latin typeface="SimHei"/>
              <a:ea typeface="SimHei"/>
              <a:cs typeface="SimHei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3886189" y="5694255"/>
            <a:ext cx="2419985" cy="717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5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73000"/>
              </a:lnSpc>
              <a:tabLst/>
            </a:pPr>
            <a:r>
              <a:rPr sz="2500" kern="0" spc="-2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2500" kern="0" spc="23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kern="0" spc="-2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270"/>
              </a:lnSpc>
              <a:tabLst/>
            </a:pPr>
            <a:r>
              <a:rPr sz="2500" kern="0" spc="-2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994165" y="20205777"/>
            <a:ext cx="1428658" cy="1041229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8839251" y="17434890"/>
            <a:ext cx="1332864" cy="527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05864" algn="l" rtl="0" eaLnBrk="0">
              <a:lnSpc>
                <a:spcPct val="8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82064" algn="l" rtl="0" eaLnBrk="0">
              <a:lnSpc>
                <a:spcPct val="76000"/>
              </a:lnSpc>
              <a:spcBef>
                <a:spcPts val="77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4000"/>
              </a:lnSpc>
              <a:spcBef>
                <a:spcPts val="126"/>
              </a:spcBef>
              <a:tabLst/>
            </a:pPr>
            <a:r>
              <a:rPr sz="900" kern="0" spc="-10" dirty="0">
                <a:solidFill>
                  <a:srgbClr val="18202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900" dirty="0">
              <a:latin typeface="SimHei"/>
              <a:ea typeface="SimHei"/>
              <a:cs typeface="SimHei"/>
            </a:endParaRPr>
          </a:p>
          <a:p>
            <a:pPr marL="69850" algn="l" rtl="0" eaLnBrk="0">
              <a:lnSpc>
                <a:spcPts val="26"/>
              </a:lnSpc>
              <a:tabLst/>
            </a:pPr>
            <a:r>
              <a:rPr sz="200" kern="0" spc="10" dirty="0">
                <a:solidFill>
                  <a:srgbClr val="C0B0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_</a:t>
            </a:r>
            <a:endParaRPr sz="2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403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口</a:t>
            </a:r>
            <a:endParaRPr sz="500" dirty="0">
              <a:latin typeface="SimHei"/>
              <a:ea typeface="SimHei"/>
              <a:cs typeface="SimHei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9213895" y="16984524"/>
            <a:ext cx="930275" cy="3155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500" dirty="0">
              <a:latin typeface="SimHei"/>
              <a:ea typeface="SimHei"/>
              <a:cs typeface="SimHei"/>
            </a:endParaRPr>
          </a:p>
          <a:p>
            <a:pPr marL="513715" algn="l" rtl="0" eaLnBrk="0">
              <a:lnSpc>
                <a:spcPts val="63"/>
              </a:lnSpc>
              <a:spcBef>
                <a:spcPts val="668"/>
              </a:spcBef>
              <a:tabLst/>
            </a:pPr>
            <a:r>
              <a:rPr sz="500" kern="0" spc="-10" dirty="0">
                <a:solidFill>
                  <a:srgbClr val="706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_</a:t>
            </a:r>
            <a:endParaRPr sz="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8000"/>
              </a:lnSpc>
              <a:spcBef>
                <a:spcPts val="2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4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十</a:t>
            </a:r>
            <a:endParaRPr sz="500" dirty="0">
              <a:latin typeface="SimHei"/>
              <a:ea typeface="SimHei"/>
              <a:cs typeface="SimHei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4337055" y="16612754"/>
            <a:ext cx="141604" cy="2038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42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sz="1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4629180" y="17060388"/>
            <a:ext cx="127635" cy="121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800" kern="0" spc="-10" dirty="0">
                <a:solidFill>
                  <a:srgbClr val="302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800" dirty="0">
              <a:latin typeface="SimHei"/>
              <a:ea typeface="SimHei"/>
              <a:cs typeface="SimHei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8635944" y="17811044"/>
            <a:ext cx="41275" cy="29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6"/>
              </a:lnSpc>
              <a:tabLst/>
            </a:pPr>
            <a:r>
              <a:rPr sz="200" kern="0" spc="10" dirty="0">
                <a:solidFill>
                  <a:srgbClr val="C0B0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_</a:t>
            </a:r>
            <a:endParaRPr sz="2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1350" y="10563212"/>
            <a:ext cx="4292583" cy="2755892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5670550" y="9099934"/>
            <a:ext cx="2877185" cy="628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14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1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 Series -</a:t>
            </a:r>
            <a:r>
              <a:rPr sz="1200" b="1" kern="0" spc="-2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200" b="1" kern="0" spc="7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Application Areas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5670550" y="9987208"/>
            <a:ext cx="4136390" cy="320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1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7000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Widely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storing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culture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media,serum,medicines,as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wellas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obial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cultivation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environmental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sting.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9067784" y="13053649"/>
            <a:ext cx="680084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Environmental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3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70533" y="9959950"/>
            <a:ext cx="4387882" cy="63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7388225"/>
            <a:ext cx="4762500" cy="7213600"/>
          </a:xfrm>
          <a:prstGeom prst="rect">
            <a:avLst/>
          </a:prstGeom>
        </p:spPr>
      </p:pic>
      <p:graphicFrame>
        <p:nvGraphicFramePr>
          <p:cNvPr id="58" name="table 58"/>
          <p:cNvGraphicFramePr>
            <a:graphicFrameLocks noGrp="1"/>
          </p:cNvGraphicFramePr>
          <p:nvPr/>
        </p:nvGraphicFramePr>
        <p:xfrm>
          <a:off x="5661025" y="9264625"/>
          <a:ext cx="4387850" cy="4654550"/>
        </p:xfrm>
        <a:graphic>
          <a:graphicData uri="http://schemas.openxmlformats.org/drawingml/2006/table">
            <a:tbl>
              <a:tblPr/>
              <a:tblGrid>
                <a:gridCol w="415925"/>
                <a:gridCol w="755650"/>
                <a:gridCol w="781050"/>
                <a:gridCol w="800100"/>
                <a:gridCol w="787400"/>
                <a:gridCol w="396240"/>
                <a:gridCol w="91440"/>
                <a:gridCol w="360044"/>
              </a:tblGrid>
              <a:tr h="511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3514" algn="l" rtl="0" eaLnBrk="0">
                        <a:lnSpc>
                          <a:spcPct val="83000"/>
                        </a:lnSpc>
                        <a:spcBef>
                          <a:spcPts val="60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CB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0814" algn="l" rtl="0" eaLnBrk="0">
                        <a:lnSpc>
                          <a:spcPct val="83000"/>
                        </a:lnSpc>
                        <a:spcBef>
                          <a:spcPts val="60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CB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4150" algn="l" rtl="0" eaLnBrk="0">
                        <a:lnSpc>
                          <a:spcPct val="83000"/>
                        </a:lnSpc>
                        <a:spcBef>
                          <a:spcPts val="65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CB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7800" algn="l" rtl="0" eaLnBrk="0">
                        <a:lnSpc>
                          <a:spcPct val="83000"/>
                        </a:lnSpc>
                        <a:spcBef>
                          <a:spcPts val="65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CB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4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2564" algn="l" rtl="0" eaLnBrk="0">
                        <a:lnSpc>
                          <a:spcPct val="83000"/>
                        </a:lnSpc>
                        <a:spcBef>
                          <a:spcPts val="65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4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LRH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CB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922"/>
                        </a:lnSpc>
                        <a:spcBef>
                          <a:spcPts val="89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0644" algn="l" rtl="0" eaLnBrk="0">
                        <a:lnSpc>
                          <a:spcPct val="83000"/>
                        </a:lnSpc>
                        <a:spcBef>
                          <a:spcPts val="14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5614" algn="l" rtl="0" eaLnBrk="0">
                        <a:lnSpc>
                          <a:spcPts val="91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L:-10~65℃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20850" algn="l" rtl="0" eaLnBrk="0">
                        <a:lnSpc>
                          <a:spcPts val="914"/>
                        </a:lnSpc>
                        <a:spcBef>
                          <a:spcPts val="38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A:-20～65℃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5614" algn="l" rtl="0" eaLnBrk="0">
                        <a:lnSpc>
                          <a:spcPts val="89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B:-40~65℃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indent="41909" algn="just" rtl="0" eaLnBrk="0">
                        <a:lnSpc>
                          <a:spcPct val="10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mperature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division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59914" algn="l" rtl="0" eaLnBrk="0">
                        <a:lnSpc>
                          <a:spcPts val="91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17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fluctuation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Mobility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20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:±0.5℃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:±1.0℃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ct val="6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6839" indent="-50800" algn="l" rtl="0" eaLnBrk="0">
                        <a:lnSpc>
                          <a:spcPct val="99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4300" algn="l" rtl="0" eaLnBrk="0">
                        <a:lnSpc>
                          <a:spcPct val="83000"/>
                        </a:lnSpc>
                        <a:spcBef>
                          <a:spcPts val="65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0" algn="l" rtl="0" eaLnBrk="0">
                        <a:lnSpc>
                          <a:spcPct val="83000"/>
                        </a:lnSpc>
                        <a:spcBef>
                          <a:spcPts val="65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2714" algn="l" rtl="0" eaLnBrk="0">
                        <a:lnSpc>
                          <a:spcPct val="83000"/>
                        </a:lnSpc>
                        <a:spcBef>
                          <a:spcPts val="65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0" algn="l" rtl="0" eaLnBrk="0">
                        <a:lnSpc>
                          <a:spcPct val="83000"/>
                        </a:lnSpc>
                        <a:spcBef>
                          <a:spcPts val="65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525"/>
                        </a:lnSpc>
                        <a:spcBef>
                          <a:spcPts val="650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8264" algn="l" rtl="0" eaLnBrk="0">
                        <a:lnSpc>
                          <a:spcPts val="13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807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4" algn="l" rtl="0" eaLnBrk="0">
                        <a:lnSpc>
                          <a:spcPts val="51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7785" algn="l" rtl="0" eaLnBrk="0">
                        <a:lnSpc>
                          <a:spcPts val="129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644" algn="l" rtl="0" eaLnBrk="0">
                        <a:lnSpc>
                          <a:spcPct val="7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64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4139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cycle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1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Ambient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16100" algn="l" rtl="0" eaLnBrk="0">
                        <a:lnSpc>
                          <a:spcPts val="91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+5~35℃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4000" algn="l" rtl="0" eaLnBrk="0">
                        <a:lnSpc>
                          <a:spcPct val="83000"/>
                        </a:lnSpc>
                        <a:spcBef>
                          <a:spcPts val="65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6065" algn="l" rtl="0" eaLnBrk="0">
                        <a:lnSpc>
                          <a:spcPct val="83000"/>
                        </a:lnSpc>
                        <a:spcBef>
                          <a:spcPts val="65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ct val="7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9400" algn="l" rtl="0" eaLnBrk="0">
                        <a:lnSpc>
                          <a:spcPct val="83000"/>
                        </a:lnSpc>
                        <a:spcBef>
                          <a:spcPts val="60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0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3050" algn="l" rtl="0" eaLnBrk="0">
                        <a:lnSpc>
                          <a:spcPct val="83000"/>
                        </a:lnSpc>
                        <a:spcBef>
                          <a:spcPts val="60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781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9720" algn="l" rtl="0" eaLnBrk="0">
                        <a:lnSpc>
                          <a:spcPct val="83000"/>
                        </a:lnSpc>
                        <a:spcBef>
                          <a:spcPts val="598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512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indent="-952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5089" algn="l" rtl="0" eaLnBrk="0">
                        <a:lnSpc>
                          <a:spcPts val="85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×D×H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400×300×420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3500" algn="l" rtl="0" eaLnBrk="0">
                        <a:lnSpc>
                          <a:spcPts val="922"/>
                        </a:lnSpc>
                        <a:spcBef>
                          <a:spcPts val="32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400×300×420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8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400×380×450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4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500×400×600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5564" algn="l" rtl="0" eaLnBrk="0">
                        <a:lnSpc>
                          <a:spcPts val="922"/>
                        </a:lnSpc>
                        <a:spcBef>
                          <a:spcPts val="32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500×400×600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500×400×600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550×405×670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8900" algn="l" rtl="0" eaLnBrk="0">
                        <a:lnSpc>
                          <a:spcPts val="922"/>
                        </a:lnSpc>
                        <a:spcBef>
                          <a:spcPts val="32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550×405×670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550×430×670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600×500×830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2550" algn="l" rtl="0" eaLnBrk="0">
                        <a:lnSpc>
                          <a:spcPts val="922"/>
                        </a:lnSpc>
                        <a:spcBef>
                          <a:spcPts val="27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600×500×830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600×600×700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670×720×1020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7314" indent="-19050" algn="l" rtl="0" eaLnBrk="0">
                        <a:lnSpc>
                          <a:spcPct val="14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670×720×1020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800×700×900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Dverall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5089" algn="l" rtl="0" eaLnBrk="0">
                        <a:lnSpc>
                          <a:spcPts val="857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×D×H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660×720×930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050" indent="43815" algn="l" rtl="0" eaLnBrk="0">
                        <a:lnSpc>
                          <a:spcPct val="15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660×720×930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650×1040×1650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650×770×1320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1750" indent="24765" algn="l" rtl="0" eaLnBrk="0">
                        <a:lnSpc>
                          <a:spcPct val="15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650×770×1320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700×1040×1750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690×800×1410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465" indent="25400" algn="l" rtl="0" eaLnBrk="0">
                        <a:lnSpc>
                          <a:spcPct val="15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690×800×1410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750×1040×1810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740×900×1580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1750" indent="24765" algn="l" rtl="0" eaLnBrk="0">
                        <a:lnSpc>
                          <a:spcPct val="15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740×900×1580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800×1160×1850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850×1100×1930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100" indent="24765" algn="l" rtl="0" eaLnBrk="0">
                        <a:lnSpc>
                          <a:spcPct val="15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850×1100×1930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1000×1210×1980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Cargo rack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50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10" dirty="0">
                          <a:solidFill>
                            <a:srgbClr val="504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64664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0-9999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76915" y="10317359"/>
            <a:ext cx="42049" cy="88079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5499084" y="7394571"/>
            <a:ext cx="4680584" cy="1606550"/>
          </a:xfrm>
          <a:prstGeom prst="rect">
            <a:avLst/>
          </a:prstGeom>
          <a:solidFill>
            <a:srgbClr val="6489A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46050" algn="l" rtl="0" eaLnBrk="0">
              <a:lnSpc>
                <a:spcPct val="85000"/>
              </a:lnSpc>
              <a:tabLst/>
            </a:pPr>
            <a:r>
              <a:rPr sz="12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 Series-Low Temperat</a:t>
            </a:r>
            <a:r>
              <a:rPr sz="12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 Incubator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46050" algn="l" rtl="0" eaLnBrk="0">
              <a:lnSpc>
                <a:spcPct val="82000"/>
              </a:lnSpc>
              <a:spcBef>
                <a:spcPts val="2"/>
              </a:spcBef>
              <a:tabLst/>
            </a:pPr>
            <a:r>
              <a:rPr sz="1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Technical</a:t>
            </a:r>
            <a:r>
              <a:rPr sz="19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</a:t>
            </a:r>
            <a:r>
              <a:rPr sz="1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5702315" y="13949616"/>
            <a:ext cx="3779520" cy="333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9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9064" indent="-20320" algn="l" rtl="0" eaLnBrk="0">
              <a:lnSpc>
                <a:spcPct val="111000"/>
              </a:lnSpc>
              <a:tabLst/>
            </a:pPr>
            <a:r>
              <a:rPr sz="800" kern="0" spc="-10" baseline="58599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ge</a:t>
            </a:r>
            <a:r>
              <a:rPr sz="1400" kern="0" spc="20" baseline="33485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900" kern="0" spc="2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Performance</a:t>
            </a:r>
            <a:r>
              <a:rPr sz="900" kern="0" spc="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</a:t>
            </a:r>
            <a:r>
              <a:rPr sz="900" kern="0" spc="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ameter</a:t>
            </a:r>
            <a:r>
              <a:rPr sz="900" kern="0" spc="20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testing</a:t>
            </a:r>
            <a:r>
              <a:rPr sz="900" kern="0" spc="24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900" kern="0" spc="24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no-load</a:t>
            </a:r>
            <a:r>
              <a:rPr sz="900" kern="0" spc="23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conditions:ambient</a:t>
            </a:r>
            <a:r>
              <a:rPr sz="900" kern="0" spc="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900" kern="0" spc="100" dirty="0">
                <a:solidFill>
                  <a:srgbClr val="F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900" kern="0" spc="10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ambient</a:t>
            </a:r>
            <a:r>
              <a:rPr sz="900" kern="0" spc="2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r>
              <a:rPr sz="900" kern="0" spc="2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50%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RH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5702315" y="13955799"/>
            <a:ext cx="128270" cy="74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83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7635875"/>
            <a:ext cx="4762500" cy="6718300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5695934" y="8120656"/>
            <a:ext cx="4158615" cy="1477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1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2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22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Multi-segment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15"/>
              </a:spcBef>
              <a:tabLst/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Programmable Contro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ller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spcBef>
                <a:spcPts val="274"/>
              </a:spcBef>
              <a:tabLst/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9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 displayed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one screen,menu-style operation</a:t>
            </a:r>
            <a:r>
              <a:rPr sz="9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 simplify complex test processes,truly ac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hieve automatic control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2000"/>
              </a:lnSpc>
              <a:spcBef>
                <a:spcPts val="7"/>
              </a:spcBef>
              <a:tabLst/>
            </a:pPr>
            <a:r>
              <a:rPr sz="10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00915" y="9705984"/>
            <a:ext cx="2876550" cy="1435096"/>
          </a:xfrm>
          <a:prstGeom prst="rect">
            <a:avLst/>
          </a:prstGeom>
        </p:spPr>
      </p:pic>
      <p:graphicFrame>
        <p:nvGraphicFramePr>
          <p:cNvPr id="74" name="table 74"/>
          <p:cNvGraphicFramePr>
            <a:graphicFrameLocks noGrp="1"/>
          </p:cNvGraphicFramePr>
          <p:nvPr/>
        </p:nvGraphicFramePr>
        <p:xfrm>
          <a:off x="5937232" y="11453738"/>
          <a:ext cx="2606040" cy="800734"/>
        </p:xfrm>
        <a:graphic>
          <a:graphicData uri="http://schemas.openxmlformats.org/drawingml/2006/table">
            <a:tbl>
              <a:tblPr/>
              <a:tblGrid>
                <a:gridCol w="1375410"/>
                <a:gridCol w="1040130"/>
                <a:gridCol w="190500"/>
              </a:tblGrid>
              <a:tr h="1835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1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blue</a:t>
                      </a:r>
                      <a:r>
                        <a:rPr sz="13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pard</a:t>
                      </a:r>
                      <a:endParaRPr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6390" algn="l" rtl="0" eaLnBrk="0">
                        <a:lnSpc>
                          <a:spcPct val="70000"/>
                        </a:lnSpc>
                        <a:tabLst/>
                      </a:pPr>
                      <a:r>
                        <a:rPr sz="1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305</a:t>
                      </a:r>
                      <a:r>
                        <a:rPr sz="1700" b="1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sEr</a:t>
                      </a:r>
                      <a:endParaRPr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00.</a:t>
                      </a:r>
                      <a:endParaRPr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5740" algn="l" rtl="0" eaLnBrk="0">
                        <a:lnSpc>
                          <a:spcPts val="115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HUWI</a:t>
                      </a:r>
                      <a:r>
                        <a:rPr sz="5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sz="17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r>
                        <a:rPr sz="1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0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 SET</a:t>
                      </a:r>
                      <a:endParaRPr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" algn="l" rtl="0" eaLnBrk="0">
                        <a:lnSpc>
                          <a:spcPts val="66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3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Shanghai Y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iheng Scientific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833"/>
                        </a:lnSpc>
                        <a:spcBef>
                          <a:spcPts val="16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Instruments    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Co.,Ltd.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6" name="textbox 76"/>
          <p:cNvSpPr/>
          <p:nvPr/>
        </p:nvSpPr>
        <p:spPr>
          <a:xfrm>
            <a:off x="8997965" y="13093341"/>
            <a:ext cx="319404" cy="643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200" algn="l" rtl="0" eaLnBrk="0">
              <a:lnSpc>
                <a:spcPts val="244"/>
              </a:lnSpc>
              <a:tabLst/>
            </a:pPr>
            <a:r>
              <a:rPr sz="200" kern="0" spc="-2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三</a:t>
            </a:r>
            <a:r>
              <a:rPr sz="200" kern="0" spc="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200" kern="0" spc="-2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203200" algn="l" rtl="0" eaLnBrk="0">
              <a:lnSpc>
                <a:spcPct val="96000"/>
              </a:lnSpc>
              <a:spcBef>
                <a:spcPts val="891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早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203200" algn="l" rtl="0" eaLnBrk="0">
              <a:lnSpc>
                <a:spcPct val="75000"/>
              </a:lnSpc>
              <a:spcBef>
                <a:spcPts val="329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2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03200" algn="l" rtl="0" eaLnBrk="0">
              <a:lnSpc>
                <a:spcPts val="244"/>
              </a:lnSpc>
              <a:spcBef>
                <a:spcPts val="62"/>
              </a:spcBef>
              <a:tabLst/>
            </a:pPr>
            <a:r>
              <a:rPr sz="200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三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ct val="96000"/>
              </a:lnSpc>
              <a:spcBef>
                <a:spcPts val="43"/>
              </a:spcBef>
              <a:tabLst/>
            </a:pPr>
            <a:r>
              <a:rPr sz="200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=</a:t>
            </a:r>
            <a:r>
              <a:rPr sz="200" kern="0" spc="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 </a:t>
            </a:r>
            <a:r>
              <a:rPr sz="200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的</a:t>
            </a:r>
            <a:endParaRPr sz="200" dirty="0">
              <a:latin typeface="SimHei"/>
              <a:ea typeface="SimHei"/>
              <a:cs typeface="SimHei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277366" y="13820740"/>
            <a:ext cx="374618" cy="336587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7854965" y="14089284"/>
            <a:ext cx="72389" cy="141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7378700"/>
            <a:ext cx="4762500" cy="723265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5619734" y="7829853"/>
            <a:ext cx="3490595" cy="5956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78000"/>
              </a:lnSpc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Limitin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 Alarm</a:t>
            </a:r>
            <a:endParaRPr sz="16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88000"/>
              </a:lnSpc>
              <a:spcBef>
                <a:spcPts val="8"/>
              </a:spcBef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336"/>
              </a:spcBef>
              <a:tabLst/>
            </a:pP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Interruption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106000"/>
              </a:lnSpc>
              <a:spcBef>
                <a:spcPts val="278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limiting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automatically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interrupts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emperature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exceeds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riment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accidents.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00150" algn="l" rtl="0" eaLnBrk="0">
              <a:lnSpc>
                <a:spcPct val="67000"/>
              </a:lnSpc>
              <a:spcBef>
                <a:spcPts val="251"/>
              </a:spcBef>
              <a:tabLst/>
            </a:pPr>
            <a:r>
              <a:rPr sz="800" kern="0" spc="-1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800" kern="0" spc="15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00150" algn="l" rtl="0" eaLnBrk="0">
              <a:lnSpc>
                <a:spcPts val="995"/>
              </a:lnSpc>
              <a:tabLst/>
            </a:pPr>
            <a:r>
              <a:rPr sz="800" kern="0" spc="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                               </a:t>
            </a:r>
            <a:r>
              <a:rPr sz="800" kern="0" spc="-1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000" kern="0" spc="-10" baseline="-3443" dirty="0">
                <a:solidFill>
                  <a:srgbClr val="B0C0C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Fortun⁸</a:t>
            </a:r>
            <a:endParaRPr sz="1000" baseline="-3443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54050" algn="l" rtl="0" eaLnBrk="0">
              <a:lnSpc>
                <a:spcPct val="77000"/>
              </a:lnSpc>
              <a:spcBef>
                <a:spcPts val="12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Lm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002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29234" algn="l" rtl="0" eaLnBrk="0">
              <a:lnSpc>
                <a:spcPts val="756"/>
              </a:lnSpc>
              <a:tabLst>
                <a:tab pos="2787650" algn="l"/>
              </a:tabLst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	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苦</a:t>
            </a:r>
            <a:endParaRPr sz="600" dirty="0">
              <a:latin typeface="SimHei"/>
              <a:ea typeface="SimHei"/>
              <a:cs typeface="SimHei"/>
            </a:endParaRPr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12644" y="13685521"/>
            <a:ext cx="36910" cy="252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5499100" y="10238016"/>
            <a:ext cx="2108200" cy="1290955"/>
          </a:xfrm>
          <a:prstGeom prst="rect">
            <a:avLst/>
          </a:prstGeom>
          <a:solidFill>
            <a:srgbClr val="EDED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63500" algn="l" rtl="0" eaLnBrk="0">
              <a:lnSpc>
                <a:spcPts val="1343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343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range:-10~65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ts val="1226"/>
              </a:lnSpc>
              <a:spcBef>
                <a:spcPts val="46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ct val="107000"/>
              </a:lnSpc>
              <a:spcBef>
                <a:spcPts val="130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400X300X420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13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endParaRPr sz="13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660"/>
              </a:lnSpc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(standard):2   pieces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5454650" y="9294730"/>
            <a:ext cx="1901189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0"/>
              </a:spcBef>
              <a:tabLst/>
            </a:pPr>
            <a:r>
              <a:rPr sz="17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Model:LRH-50CL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5499100" y="10239375"/>
            <a:ext cx="2108200" cy="127000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090"/>
              </a:lnSpc>
              <a:spcBef>
                <a:spcPts val="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  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nge:-20~65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2258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     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esolution:0.1</a:t>
            </a:r>
            <a:r>
              <a:rPr sz="8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ct val="211000"/>
              </a:lnSpc>
              <a:spcBef>
                <a:spcPts val="128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:400X300X420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):2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5435600" y="9294730"/>
            <a:ext cx="1901189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0"/>
              </a:spcBef>
              <a:tabLst/>
            </a:pPr>
            <a:r>
              <a:rPr sz="1700" b="1" kern="0" spc="-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Model:LRH-50CA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5499100" y="10239375"/>
            <a:ext cx="2108200" cy="1257300"/>
          </a:xfrm>
          <a:prstGeom prst="rect">
            <a:avLst/>
          </a:prstGeom>
          <a:solidFill>
            <a:srgbClr val="EDED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ts val="1090"/>
              </a:lnSpc>
              <a:spcBef>
                <a:spcPts val="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  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nge:-40~65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82550" algn="l" rtl="0" eaLnBrk="0">
              <a:lnSpc>
                <a:spcPts val="1090"/>
              </a:lnSpc>
              <a:spcBef>
                <a:spcPts val="116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     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esolution:0.1</a:t>
            </a:r>
            <a:r>
              <a:rPr sz="8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82550" algn="l" rtl="0" eaLnBrk="0">
              <a:lnSpc>
                <a:spcPct val="191000"/>
              </a:lnSpc>
              <a:spcBef>
                <a:spcPts val="101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size:400X380X450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):2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5448300" y="9294730"/>
            <a:ext cx="1901189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0"/>
              </a:spcBef>
              <a:tabLst/>
            </a:pPr>
            <a:r>
              <a:rPr sz="17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Model:LRH-50CB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23200" y="9540875"/>
            <a:ext cx="2165350" cy="390525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5499100" y="10239375"/>
            <a:ext cx="2108200" cy="1339850"/>
          </a:xfrm>
          <a:prstGeom prst="rect">
            <a:avLst/>
          </a:prstGeom>
          <a:solidFill>
            <a:srgbClr val="EDED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363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0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94000"/>
              </a:lnSpc>
              <a:spcBef>
                <a:spcPts val="91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range:-10~65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7150" algn="l" rtl="0" eaLnBrk="0">
              <a:lnSpc>
                <a:spcPts val="1158"/>
              </a:lnSpc>
              <a:spcBef>
                <a:spcPts val="45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8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57150" algn="l" rtl="0" eaLnBrk="0">
              <a:lnSpc>
                <a:spcPct val="184000"/>
              </a:lnSpc>
              <a:spcBef>
                <a:spcPts val="272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chamb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 size:500X400X600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tray(standard):3 pieces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5454650" y="9300553"/>
            <a:ext cx="1950085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Model:LRH-100CL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37600" y="9229725"/>
            <a:ext cx="876300" cy="285750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7931150" y="9266714"/>
            <a:ext cx="544194" cy="169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4000"/>
              </a:lnSpc>
              <a:tabLst/>
            </a:pPr>
            <a:r>
              <a:rPr sz="500" kern="0" spc="2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685"/>
              </a:lnSpc>
              <a:tabLst/>
            </a:pPr>
            <a:r>
              <a:rPr sz="500" kern="0" spc="1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5499100" y="10239375"/>
            <a:ext cx="2108200" cy="127635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090"/>
              </a:lnSpc>
              <a:spcBef>
                <a:spcPts val="6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range:-20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2421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ct val="207000"/>
              </a:lnSpc>
              <a:spcBef>
                <a:spcPts val="14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 chamber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size:500X40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0X600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tray(standard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5454650" y="9300553"/>
            <a:ext cx="1969770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</a:t>
            </a: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RH-1</a:t>
            </a: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00C</a:t>
            </a:r>
            <a:r>
              <a:rPr sz="19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5499100" y="10239375"/>
            <a:ext cx="2108200" cy="127635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090"/>
              </a:lnSpc>
              <a:spcBef>
                <a:spcPts val="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  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nge:-40~65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1226"/>
              </a:lnSpc>
              <a:spcBef>
                <a:spcPts val="104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1226"/>
              </a:lnSpc>
              <a:spcBef>
                <a:spcPts val="1042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 chamber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size:500X40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0X600</a:t>
            </a:r>
            <a:endParaRPr sz="9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771"/>
              </a:lnSpc>
              <a:spcBef>
                <a:spcPts val="296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Load-bearing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13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5000"/>
              </a:lnSpc>
              <a:spcBef>
                <a:spcPts val="163"/>
              </a:spcBef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5454650" y="9294730"/>
            <a:ext cx="1922145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0"/>
              </a:spcBef>
              <a:tabLst/>
            </a:pP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7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7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-100</a:t>
            </a: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CB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5499100" y="10234676"/>
            <a:ext cx="2108200" cy="128778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50800" algn="l" rtl="0" eaLnBrk="0">
              <a:lnSpc>
                <a:spcPts val="1363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8000"/>
              </a:lnSpc>
              <a:spcBef>
                <a:spcPts val="113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range:-10~65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ts val="1158"/>
              </a:lnSpc>
              <a:spcBef>
                <a:spcPts val="45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8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ct val="188000"/>
              </a:lnSpc>
              <a:spcBef>
                <a:spcPts val="176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 dimensions:5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50X405X670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tray(standard):3 pieces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5454650" y="9300553"/>
            <a:ext cx="1950085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Model:LRH-150CL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5499100" y="10239375"/>
            <a:ext cx="2108200" cy="125730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ntrol  range:-20~65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82550" algn="l" rtl="0" eaLnBrk="0">
              <a:lnSpc>
                <a:spcPts val="2371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82550" algn="l" rtl="0" eaLnBrk="0">
              <a:lnSpc>
                <a:spcPct val="108000"/>
              </a:lnSpc>
              <a:spcBef>
                <a:spcPts val="1324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550X405X670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Load-bearing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13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ts val="1610"/>
              </a:lnSpc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5454650" y="9300553"/>
            <a:ext cx="1969770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</a:t>
            </a: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RH-1</a:t>
            </a: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50C</a:t>
            </a:r>
            <a:r>
              <a:rPr sz="19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7931150" y="9266714"/>
            <a:ext cx="544194" cy="169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4000"/>
              </a:lnSpc>
              <a:tabLst/>
            </a:pPr>
            <a:r>
              <a:rPr sz="500" kern="0" spc="2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685"/>
              </a:lnSpc>
              <a:tabLst/>
            </a:pPr>
            <a:r>
              <a:rPr sz="500" kern="0" spc="1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8077200" y="12876453"/>
            <a:ext cx="49530" cy="42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3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</a:t>
            </a:r>
            <a:endParaRPr sz="2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5499100" y="10239375"/>
            <a:ext cx="2108200" cy="125095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ntrol  range:-40~65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1226"/>
              </a:lnSpc>
              <a:spcBef>
                <a:spcPts val="124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ct val="207000"/>
              </a:lnSpc>
              <a:spcBef>
                <a:spcPts val="14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 chamber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size:550X43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0X670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tray(standard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5454650" y="9294730"/>
            <a:ext cx="1922145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0"/>
              </a:spcBef>
              <a:tabLst/>
            </a:pP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7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7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-150</a:t>
            </a: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CB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7931150" y="9266714"/>
            <a:ext cx="544194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2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7937500" y="9315132"/>
            <a:ext cx="30924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1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8077200" y="12879172"/>
            <a:ext cx="43815" cy="34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2"/>
              </a:lnSpc>
              <a:tabLst/>
            </a:pPr>
            <a:r>
              <a:rPr sz="1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</a:t>
            </a:r>
            <a:endParaRPr sz="1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60" name="textbox 160"/>
          <p:cNvSpPr/>
          <p:nvPr/>
        </p:nvSpPr>
        <p:spPr>
          <a:xfrm>
            <a:off x="5499100" y="10239375"/>
            <a:ext cx="2108200" cy="123190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  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nge:-10~65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ts val="2271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ct val="78000"/>
              </a:lnSpc>
              <a:spcBef>
                <a:spcPts val="1344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600X500X830</a:t>
            </a:r>
            <a:endParaRPr sz="9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2403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tray(standard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5454650" y="9300553"/>
            <a:ext cx="1950085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Model:LRH-250CL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5499100" y="10239375"/>
            <a:ext cx="2108200" cy="130810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  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nge:-20~65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2371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ct val="78000"/>
              </a:lnSpc>
              <a:spcBef>
                <a:spcPts val="1344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600X500X830</a:t>
            </a:r>
            <a:endParaRPr sz="9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2403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tray(standard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5454650" y="9300553"/>
            <a:ext cx="1969770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</a:t>
            </a: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RH-2</a:t>
            </a: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50C</a:t>
            </a:r>
            <a:r>
              <a:rPr sz="19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5499100" y="10239375"/>
            <a:ext cx="2108200" cy="126365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90"/>
              </a:lnSpc>
              <a:spcBef>
                <a:spcPts val="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  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nge:-40~65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ts val="2271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ct val="78000"/>
              </a:lnSpc>
              <a:spcBef>
                <a:spcPts val="1344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600X600X700</a:t>
            </a:r>
            <a:endParaRPr sz="9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2403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tray(standard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5454650" y="9294730"/>
            <a:ext cx="1922145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0"/>
              </a:spcBef>
              <a:tabLst/>
            </a:pP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7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7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-250</a:t>
            </a:r>
            <a:r>
              <a:rPr sz="17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CB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5499100" y="10234676"/>
            <a:ext cx="2108200" cy="1268730"/>
          </a:xfrm>
          <a:prstGeom prst="rect">
            <a:avLst/>
          </a:prstGeom>
          <a:solidFill>
            <a:srgbClr val="EC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50800" algn="l" rtl="0" eaLnBrk="0">
              <a:lnSpc>
                <a:spcPts val="1363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8000"/>
              </a:lnSpc>
              <a:spcBef>
                <a:spcPts val="113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range:-10~65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ts val="1363"/>
              </a:lnSpc>
              <a:spcBef>
                <a:spcPts val="318"/>
              </a:spcBef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resolu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indent="-25400" algn="l" rtl="0" eaLnBrk="0">
              <a:lnSpc>
                <a:spcPct val="188000"/>
              </a:lnSpc>
              <a:spcBef>
                <a:spcPts val="107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 dime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nsions:670X720X1020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tray(standard):3 pieces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5454650" y="9300553"/>
            <a:ext cx="1950085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Model:LRH-500CL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5499100" y="10239375"/>
            <a:ext cx="2108200" cy="123825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  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nge:-20~65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ts val="1226"/>
              </a:lnSpc>
              <a:spcBef>
                <a:spcPts val="99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25400" algn="l" rtl="0" eaLnBrk="0">
              <a:lnSpc>
                <a:spcPct val="78000"/>
              </a:lnSpc>
              <a:spcBef>
                <a:spcPts val="1344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dimensions:6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70X720X1020</a:t>
            </a:r>
            <a:endParaRPr sz="9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2403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tray(standard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5454650" y="9300553"/>
            <a:ext cx="1969770" cy="784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9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52"/>
              </a:spcBef>
              <a:tabLst/>
            </a:pP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</a:t>
            </a:r>
            <a:r>
              <a:rPr sz="1900" b="1" kern="0" spc="-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RH-5</a:t>
            </a:r>
            <a:r>
              <a:rPr sz="1900" b="1" kern="0" spc="-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00C</a:t>
            </a:r>
            <a:r>
              <a:rPr sz="19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8455025"/>
            <a:ext cx="5080000" cy="5080000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5499100" y="10239375"/>
            <a:ext cx="2108200" cy="1231900"/>
          </a:xfrm>
          <a:prstGeom prst="rect">
            <a:avLst/>
          </a:prstGeom>
          <a:solidFill>
            <a:srgbClr val="EDED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116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 range:</a:t>
            </a:r>
            <a:endParaRPr sz="9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116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-40~65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7150" algn="l" rtl="0" eaLnBrk="0">
              <a:lnSpc>
                <a:spcPts val="1294"/>
              </a:lnSpc>
              <a:spcBef>
                <a:spcPts val="178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7150" algn="l" rtl="0" eaLnBrk="0">
              <a:lnSpc>
                <a:spcPct val="205000"/>
              </a:lnSpc>
              <a:spcBef>
                <a:spcPts val="189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liner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:800X700X9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5454650" y="9294730"/>
            <a:ext cx="1922145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1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0"/>
              </a:spcBef>
              <a:tabLst/>
            </a:pPr>
            <a:r>
              <a:rPr sz="17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700" b="1" kern="0" spc="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7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700" b="1" kern="0" spc="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-500</a:t>
            </a:r>
            <a:r>
              <a:rPr sz="17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CB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7931150" y="9266714"/>
            <a:ext cx="544194" cy="169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4000"/>
              </a:lnSpc>
              <a:tabLst/>
            </a:pPr>
            <a:r>
              <a:rPr sz="500" kern="0" spc="2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685"/>
              </a:lnSpc>
              <a:tabLst/>
            </a:pPr>
            <a:r>
              <a:rPr sz="500" kern="0" spc="1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8077200" y="12876453"/>
            <a:ext cx="49530" cy="42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3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</a:t>
            </a:r>
            <a:endParaRPr sz="2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2025-07-25T15:49:49Z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2025-07-25T15:49:56</vt:filetime>
  </property>
  <property fmtid="{D5CDD505-2E9C-101B-9397-08002B2CF9AE}" pid="4" name="UsrData">
    <vt:lpwstr>68833718141040001f7412d8wl</vt:lpwstr>
  </property>
</Properties>
</file>