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5397500" cy="68072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presProps" Target="presProps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317500" y="228600"/>
            <a:ext cx="4762500" cy="6350000"/>
          </a:xfrm>
          <a:prstGeom prst="rect">
            <a:avLst/>
          </a:prstGeom>
          <a:solidFill>
            <a:srgbClr val="EEF1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0" y="2317750"/>
            <a:ext cx="4762500" cy="426085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022365" y="1321105"/>
            <a:ext cx="3321684" cy="986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3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85115" algn="l" rtl="0" eaLnBrk="0">
              <a:lnSpc>
                <a:spcPct val="86000"/>
              </a:lnSpc>
              <a:tabLst/>
            </a:pP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automatic colony counter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32765" indent="-520065" algn="l" rtl="0" eaLnBrk="0">
              <a:lnSpc>
                <a:spcPct val="91000"/>
              </a:lnSpc>
              <a:spcBef>
                <a:spcPts val="4"/>
              </a:spcBef>
              <a:tabLst/>
            </a:pP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</a:t>
            </a:r>
            <a:r>
              <a:rPr sz="22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Recognition for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 Counting</a:t>
            </a:r>
            <a:endParaRPr sz="2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0" y="228600"/>
            <a:ext cx="4762500" cy="635000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371766" y="1282128"/>
            <a:ext cx="3676650" cy="4065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5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2714" algn="l" rtl="0" eaLnBrk="0">
              <a:lnSpc>
                <a:spcPct val="91000"/>
              </a:lnSpc>
              <a:tabLst/>
            </a:pPr>
            <a:r>
              <a:rPr sz="1900" b="1" kern="0" spc="-90" dirty="0">
                <a:solidFill>
                  <a:srgbClr val="80C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「</a:t>
            </a:r>
            <a:r>
              <a:rPr sz="1900" b="1" kern="0" spc="-9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16</a:t>
            </a:r>
            <a:r>
              <a:rPr sz="1900" b="1" kern="0" spc="10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9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million</a:t>
            </a:r>
            <a:r>
              <a:rPr sz="1900" b="1" kern="0" spc="13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9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</a:t>
            </a:r>
            <a:r>
              <a:rPr sz="1900" b="1" kern="0" spc="-10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xels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9539" algn="l" rtl="0" eaLnBrk="0">
              <a:lnSpc>
                <a:spcPct val="85000"/>
              </a:lnSpc>
              <a:spcBef>
                <a:spcPts val="546"/>
              </a:spcBef>
              <a:tabLst/>
            </a:pP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High-resolution came</a:t>
            </a: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9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9539" algn="l" rtl="0" eaLnBrk="0">
              <a:lnSpc>
                <a:spcPts val="1383"/>
              </a:lnSpc>
              <a:spcBef>
                <a:spcPts val="336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cuts off peripheral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9539" algn="l" rtl="0" eaLnBrk="0">
              <a:lnSpc>
                <a:spcPts val="1359"/>
              </a:lnSpc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images of petri dish 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clearer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9539" algn="l" rtl="0" eaLnBrk="0">
              <a:lnSpc>
                <a:spcPct val="67000"/>
              </a:lnSpc>
              <a:spcBef>
                <a:spcPts val="156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image,with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9539" algn="l" rtl="0" eaLnBrk="0">
              <a:lnSpc>
                <a:spcPts val="1383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adjustment for counting available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9539" algn="l" rtl="0" eaLnBrk="0">
              <a:lnSpc>
                <a:spcPct val="84000"/>
              </a:lnSpc>
              <a:spcBef>
                <a:spcPts val="340"/>
              </a:spcBef>
              <a:tabLst/>
            </a:pPr>
            <a:r>
              <a:rPr sz="1100" kern="0" spc="0" dirty="0">
                <a:solidFill>
                  <a:srgbClr val="3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100" kern="0" spc="40" dirty="0">
                <a:solidFill>
                  <a:srgbClr val="3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0" dirty="0">
                <a:solidFill>
                  <a:srgbClr val="3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</a:t>
            </a:r>
            <a:r>
              <a:rPr sz="1100" kern="0" spc="40" dirty="0">
                <a:solidFill>
                  <a:srgbClr val="3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-500:5</a:t>
            </a:r>
            <a:r>
              <a:rPr sz="1100" kern="0" spc="0" dirty="0">
                <a:solidFill>
                  <a:srgbClr val="3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9539" algn="l" rtl="0" eaLnBrk="0">
              <a:lnSpc>
                <a:spcPct val="84000"/>
              </a:lnSpc>
              <a:spcBef>
                <a:spcPts val="791"/>
              </a:spcBef>
              <a:tabLst/>
            </a:pPr>
            <a:r>
              <a:rPr sz="1100" kern="0" spc="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100" kern="0" spc="3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</a:t>
            </a:r>
            <a:r>
              <a:rPr sz="1100" kern="0" spc="3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-1600:16</a:t>
            </a:r>
            <a:r>
              <a:rPr sz="1100" kern="0" spc="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91589" algn="l" rtl="0" eaLnBrk="0">
              <a:lnSpc>
                <a:spcPts val="4707"/>
              </a:lnSpc>
              <a:spcBef>
                <a:spcPts val="1090"/>
              </a:spcBef>
              <a:tabLst/>
            </a:pPr>
            <a:r>
              <a:rPr sz="3600" i="1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 detect</a:t>
            </a:r>
            <a:endParaRPr sz="36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ts val="4218"/>
              </a:lnSpc>
              <a:tabLst/>
            </a:pPr>
            <a:r>
              <a:rPr sz="3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0.5mm</a:t>
            </a:r>
            <a:r>
              <a:rPr sz="32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colonie</a:t>
            </a:r>
            <a:r>
              <a:rPr sz="32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3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0" y="228600"/>
            <a:ext cx="4762500" cy="63500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552450" y="2761843"/>
            <a:ext cx="2135504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colonies on different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culture media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(Only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7500" y="2857500"/>
            <a:ext cx="4762500" cy="37211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552450" y="1160450"/>
            <a:ext cx="3747770" cy="1535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6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1764" algn="l" rtl="0" eaLnBrk="0">
              <a:lnSpc>
                <a:spcPct val="85000"/>
              </a:lnSpc>
              <a:tabLst/>
            </a:pPr>
            <a:r>
              <a:rPr sz="1700" b="1" kern="0" spc="-30" dirty="0">
                <a:solidFill>
                  <a:srgbClr val="C0E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UV sterilization function &amp;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512"/>
              </a:spcBef>
              <a:tabLst/>
            </a:pP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source intensity</a:t>
            </a: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adjustabl</a:t>
            </a:r>
            <a:r>
              <a:rPr sz="17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44"/>
              </a:spcBef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</a:t>
            </a:r>
            <a:r>
              <a:rPr sz="8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</a:t>
            </a:r>
            <a:r>
              <a:rPr sz="8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pathogenic bacteria to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avoid</a:t>
            </a: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harm to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"/>
              </a:spcBef>
              <a:tabLst/>
            </a:pP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illuminating</a:t>
            </a:r>
            <a:r>
              <a:rPr sz="9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lamp can adjust the</a:t>
            </a:r>
            <a:r>
              <a:rPr sz="9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source to meet the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</a:t>
            </a:r>
            <a:r>
              <a:rPr sz="9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vation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97043" y="3663975"/>
            <a:ext cx="184162" cy="82503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62153" y="3022601"/>
            <a:ext cx="1035024" cy="90808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974875" y="2740006"/>
            <a:ext cx="577850" cy="284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9000"/>
              </a:lnSpc>
              <a:tabLst/>
            </a:pPr>
            <a:r>
              <a:rPr sz="800" kern="0" spc="10" dirty="0">
                <a:solidFill>
                  <a:srgbClr val="1028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④2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00000"/>
              </a:lnSpc>
              <a:spcBef>
                <a:spcPts val="128"/>
              </a:spcBef>
              <a:tabLst/>
            </a:pP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旗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g0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1435125" y="2951705"/>
            <a:ext cx="321309" cy="485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68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300" kern="0" spc="20" dirty="0">
                <a:solidFill>
                  <a:srgbClr val="002048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endParaRPr sz="300" dirty="0">
              <a:latin typeface="Arial"/>
              <a:ea typeface="Arial"/>
              <a:cs typeface="Arial"/>
            </a:endParaRPr>
          </a:p>
          <a:p>
            <a:pPr marL="170814" algn="l" rtl="0" eaLnBrk="0">
              <a:lnSpc>
                <a:spcPts val="589"/>
              </a:lnSpc>
              <a:spcBef>
                <a:spcPts val="423"/>
              </a:spcBef>
              <a:tabLst/>
            </a:pPr>
            <a:r>
              <a:rPr sz="800" kern="0" spc="-10" dirty="0">
                <a:solidFill>
                  <a:srgbClr val="404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78765" algn="l" rtl="0" eaLnBrk="0">
              <a:lnSpc>
                <a:spcPct val="77000"/>
              </a:lnSpc>
              <a:spcBef>
                <a:spcPts val="1"/>
              </a:spcBef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140206" y="3390870"/>
            <a:ext cx="323850" cy="380999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2635259" y="2808174"/>
            <a:ext cx="237490" cy="240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97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9a6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互慢</a:t>
            </a:r>
            <a:endParaRPr sz="300" dirty="0">
              <a:latin typeface="FangSong"/>
              <a:ea typeface="FangSong"/>
              <a:cs typeface="FangSong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96000"/>
              </a:lnSpc>
              <a:spcBef>
                <a:spcPts val="6"/>
              </a:spcBef>
              <a:tabLst/>
            </a:pPr>
            <a:r>
              <a:rPr sz="500" kern="0" spc="-10" dirty="0">
                <a:solidFill>
                  <a:srgbClr val="0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555775" y="3625855"/>
            <a:ext cx="222215" cy="1333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63600"/>
            <a:ext cx="5080000" cy="5080000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09850" y="2755900"/>
            <a:ext cx="2292350" cy="2444750"/>
          </a:xfrm>
          <a:prstGeom prst="rect">
            <a:avLst/>
          </a:prstGeom>
        </p:spPr>
      </p:pic>
      <p:graphicFrame>
        <p:nvGraphicFramePr>
          <p:cNvPr id="38" name="table 38"/>
          <p:cNvGraphicFramePr>
            <a:graphicFrameLocks noGrp="1"/>
          </p:cNvGraphicFramePr>
          <p:nvPr/>
        </p:nvGraphicFramePr>
        <p:xfrm>
          <a:off x="352425" y="2663825"/>
          <a:ext cx="1930400" cy="1727200"/>
        </p:xfrm>
        <a:graphic>
          <a:graphicData uri="http://schemas.openxmlformats.org/drawingml/2006/table">
            <a:tbl>
              <a:tblPr/>
              <a:tblGrid>
                <a:gridCol w="676275"/>
                <a:gridCol w="125412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102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</a:t>
                      </a:r>
                      <a:r>
                        <a:rPr sz="1100" kern="0" spc="60" baseline="9484" dirty="0">
                          <a:solidFill>
                            <a:srgbClr val="8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1100" kern="0" spc="0" baseline="9484" dirty="0">
                          <a:solidFill>
                            <a:srgbClr val="8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million</a:t>
                      </a:r>
                      <a:endParaRPr sz="1100" baseline="948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 measurable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000" kern="0" spc="10" baseline="-5208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0.5mm</a:t>
                      </a:r>
                      <a:endParaRPr sz="1000" baseline="-5208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colony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10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Counting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Fully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enclosed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 </a:t>
                      </a: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environment</a:t>
                      </a:r>
                      <a:r>
                        <a:rPr sz="1100" kern="0" spc="2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counting</a:t>
                      </a:r>
                      <a:endParaRPr sz="1100" baseline="4735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11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Counting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fully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 counting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0" algn="l" rtl="0" eaLnBrk="0">
                        <a:lnSpc>
                          <a:spcPts val="90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&lt;±10%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1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440×150×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390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group 2"/>
          <p:cNvGrpSpPr/>
          <p:nvPr/>
        </p:nvGrpSpPr>
        <p:grpSpPr>
          <a:xfrm rot="21600000">
            <a:off x="368300" y="1625600"/>
            <a:ext cx="1911350" cy="762000"/>
            <a:chOff x="0" y="0"/>
            <a:chExt cx="1911350" cy="762000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762000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1936750" cy="7912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133350" algn="l" rtl="0" eaLnBrk="0">
                <a:lnSpc>
                  <a:spcPct val="81000"/>
                </a:lnSpc>
                <a:spcBef>
                  <a:spcPts val="1"/>
                </a:spcBef>
                <a:tabLst/>
              </a:pPr>
              <a:r>
                <a:rPr sz="2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LC-ACC-500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04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01600" algn="l" rtl="0" eaLnBrk="0">
                <a:lnSpc>
                  <a:spcPct val="89000"/>
                </a:lnSpc>
                <a:tabLst/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Fully automatic co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lony counter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863600"/>
            <a:ext cx="5080000" cy="5080000"/>
          </a:xfrm>
          <a:prstGeom prst="rect">
            <a:avLst/>
          </a:prstGeom>
        </p:spPr>
      </p:pic>
      <p:graphicFrame>
        <p:nvGraphicFramePr>
          <p:cNvPr id="46" name="table 46"/>
          <p:cNvGraphicFramePr>
            <a:graphicFrameLocks noGrp="1"/>
          </p:cNvGraphicFramePr>
          <p:nvPr/>
        </p:nvGraphicFramePr>
        <p:xfrm>
          <a:off x="352425" y="2663825"/>
          <a:ext cx="1930400" cy="1727200"/>
        </p:xfrm>
        <a:graphic>
          <a:graphicData uri="http://schemas.openxmlformats.org/drawingml/2006/table">
            <a:tbl>
              <a:tblPr/>
              <a:tblGrid>
                <a:gridCol w="708025"/>
                <a:gridCol w="122237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102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Lens</a:t>
                      </a:r>
                      <a:r>
                        <a:rPr sz="7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ution: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1100" kern="0" spc="10" baseline="9484" dirty="0">
                          <a:solidFill>
                            <a:srgbClr val="7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</a:t>
                      </a:r>
                      <a:r>
                        <a:rPr sz="700" kern="0" spc="190" dirty="0">
                          <a:solidFill>
                            <a:srgbClr val="7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10" baseline="9484" dirty="0">
                          <a:solidFill>
                            <a:srgbClr val="70E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million</a:t>
                      </a:r>
                      <a:endParaRPr sz="1100" baseline="948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measurable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000" kern="0" spc="50" baseline="-5208" dirty="0">
                          <a:solidFill>
                            <a:srgbClr val="6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r>
                        <a:rPr sz="1000" kern="0" spc="0" baseline="-5208" dirty="0">
                          <a:solidFill>
                            <a:srgbClr val="6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baseline="-5208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colony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r.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10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Counting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lly enclosed light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1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environment: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1100" kern="0" spc="1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1100" kern="0" spc="0" baseline="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unting</a:t>
                      </a:r>
                      <a:endParaRPr sz="1100" baseline="4735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11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0" baseline="-473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Counting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fully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method:           automatic counting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6400" algn="l" rtl="0" eaLnBrk="0">
                        <a:lnSpc>
                          <a:spcPts val="90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&lt;±10%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91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320×350×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 rot="21600000">
            <a:off x="368300" y="1625600"/>
            <a:ext cx="1911350" cy="762000"/>
            <a:chOff x="0" y="0"/>
            <a:chExt cx="1911350" cy="762000"/>
          </a:xfrm>
        </p:grpSpPr>
        <p:pic>
          <p:nvPicPr>
            <p:cNvPr id="48" name="picture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11350" cy="762000"/>
            </a:xfrm>
            <a:prstGeom prst="rect">
              <a:avLst/>
            </a:prstGeom>
          </p:spPr>
        </p:pic>
        <p:sp>
          <p:nvSpPr>
            <p:cNvPr id="50" name="textbox 50"/>
            <p:cNvSpPr/>
            <p:nvPr/>
          </p:nvSpPr>
          <p:spPr>
            <a:xfrm>
              <a:off x="-12700" y="-12700"/>
              <a:ext cx="1936750" cy="7912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63500" algn="l" rtl="0" eaLnBrk="0">
                <a:lnSpc>
                  <a:spcPct val="83000"/>
                </a:lnSpc>
                <a:spcBef>
                  <a:spcPts val="5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ACC</a:t>
              </a:r>
              <a:r>
                <a:rPr sz="21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-1600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88264" algn="l" rtl="0" eaLnBrk="0">
                <a:lnSpc>
                  <a:spcPct val="85000"/>
                </a:lnSpc>
                <a:spcBef>
                  <a:spcPts val="3"/>
                </a:spcBef>
                <a:tabLst/>
              </a:pPr>
              <a:r>
                <a:rPr sz="9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Fully automatic colony counter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52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49550" y="3251200"/>
            <a:ext cx="1181100" cy="111125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3028950" y="2336800"/>
            <a:ext cx="647700" cy="2895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ts val="846"/>
              </a:lnSpc>
              <a:spcBef>
                <a:spcPts val="3"/>
              </a:spcBef>
              <a:tabLst>
                <a:tab pos="285750" algn="l"/>
              </a:tabLst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200" kern="0" spc="-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endParaRPr sz="12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459365" y="2349500"/>
            <a:ext cx="203200" cy="228600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41650" y="2349500"/>
            <a:ext cx="152400" cy="184150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873500" y="2381250"/>
            <a:ext cx="228600" cy="228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2025-09-20T15:59:08Z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2025-09-20T15:59:09</vt:filetime>
  </property>
  <property fmtid="{D5CDD505-2E9C-101B-9397-08002B2CF9AE}" pid="4" name="UsrData">
    <vt:lpwstr>68ce5ecac306eb001ff1a2c5wl</vt:lpwstr>
  </property>
</Properties>
</file>