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2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3004800" cy="130048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7.xml"/><Relationship Id="rId7" Type="http://schemas.openxmlformats.org/officeDocument/2006/relationships/slide" Target="slides/slide6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3" Type="http://schemas.openxmlformats.org/officeDocument/2006/relationships/slide" Target="slides/slide2.xml"/><Relationship Id="rId2" Type="http://schemas.openxmlformats.org/officeDocument/2006/relationships/slide" Target="slides/slide1.xml"/><Relationship Id="rId11" Type="http://schemas.openxmlformats.org/officeDocument/2006/relationships/viewProps" Target="viewProps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jpeg"/><Relationship Id="rId8" Type="http://schemas.openxmlformats.org/officeDocument/2006/relationships/image" Target="../media/image12.jpeg"/><Relationship Id="rId7" Type="http://schemas.openxmlformats.org/officeDocument/2006/relationships/image" Target="../media/image11.jpeg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image" Target="../media/image16.jpeg"/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301875" y="0"/>
            <a:ext cx="8401050" cy="1300480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3343269" y="2597188"/>
            <a:ext cx="5036184" cy="609600"/>
          </a:xfrm>
          <a:prstGeom prst="rect">
            <a:avLst/>
          </a:prstGeom>
          <a:solidFill>
            <a:srgbClr val="E1E1E1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82000"/>
              </a:lnSpc>
              <a:spcBef>
                <a:spcPts val="2"/>
              </a:spcBef>
              <a:tabLst/>
            </a:pPr>
            <a:r>
              <a:rPr sz="22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High-strength stainless </a:t>
            </a:r>
            <a:r>
              <a:rPr sz="22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steel material</a:t>
            </a:r>
            <a:endParaRPr sz="2200" dirty="0">
              <a:latin typeface="Arial"/>
              <a:ea typeface="Arial"/>
              <a:cs typeface="Arial"/>
            </a:endParaRPr>
          </a:p>
        </p:txBody>
      </p:sp>
      <p:sp>
        <p:nvSpPr>
          <p:cNvPr id="6" name="textbox 6"/>
          <p:cNvSpPr/>
          <p:nvPr/>
        </p:nvSpPr>
        <p:spPr>
          <a:xfrm>
            <a:off x="3330569" y="3494427"/>
            <a:ext cx="5509895" cy="5416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031"/>
              </a:lnSpc>
              <a:tabLst/>
            </a:pPr>
            <a:r>
              <a:rPr sz="1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Vacuum</a:t>
            </a:r>
            <a:r>
              <a:rPr sz="1500" kern="0" spc="2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insulation</a:t>
            </a:r>
            <a:r>
              <a:rPr sz="1500" kern="0" spc="2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500" kern="0" spc="3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bellows</a:t>
            </a:r>
            <a:r>
              <a:rPr sz="1500" kern="0" spc="3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neck</a:t>
            </a:r>
            <a:r>
              <a:rPr sz="1500" kern="0" spc="2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500" kern="0" spc="2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liquid</a:t>
            </a:r>
            <a:r>
              <a:rPr sz="1500" kern="0" spc="2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itrogen</a:t>
            </a:r>
            <a:endParaRPr sz="15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031"/>
              </a:lnSpc>
              <a:tabLst/>
            </a:pPr>
            <a:r>
              <a:rPr sz="1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containers  minimize  evaporation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loss,reducing  consum</a:t>
            </a:r>
            <a:r>
              <a:rPr sz="1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ption.</a:t>
            </a:r>
            <a:endParaRPr sz="1500" dirty="0">
              <a:latin typeface="Arial"/>
              <a:ea typeface="Arial"/>
              <a:cs typeface="Arial"/>
            </a:endParaRPr>
          </a:p>
        </p:txBody>
      </p:sp>
      <p:sp>
        <p:nvSpPr>
          <p:cNvPr id="8" name="textbox 8"/>
          <p:cNvSpPr/>
          <p:nvPr/>
        </p:nvSpPr>
        <p:spPr>
          <a:xfrm>
            <a:off x="3286127" y="1946073"/>
            <a:ext cx="4484370" cy="3016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43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2200" b="1" kern="0" spc="0" dirty="0">
                <a:solidFill>
                  <a:srgbClr val="70B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Keeps</a:t>
            </a:r>
            <a:r>
              <a:rPr sz="2200" b="1" kern="0" spc="30" dirty="0">
                <a:solidFill>
                  <a:srgbClr val="70B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200" b="1" kern="0" spc="0" dirty="0">
                <a:solidFill>
                  <a:srgbClr val="70B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warm</a:t>
            </a:r>
            <a:r>
              <a:rPr sz="2200" b="1" kern="0" spc="30" dirty="0">
                <a:solidFill>
                  <a:srgbClr val="70B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200" b="1" kern="0" spc="0" dirty="0">
                <a:solidFill>
                  <a:srgbClr val="70B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well</a:t>
            </a:r>
            <a:r>
              <a:rPr sz="2200" b="1" kern="0" spc="30" dirty="0">
                <a:solidFill>
                  <a:srgbClr val="70B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.     </a:t>
            </a:r>
            <a:r>
              <a:rPr sz="2200" b="1" kern="0" spc="0" dirty="0">
                <a:solidFill>
                  <a:srgbClr val="70B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Low</a:t>
            </a:r>
            <a:r>
              <a:rPr sz="2200" b="1" kern="0" spc="40" dirty="0">
                <a:solidFill>
                  <a:srgbClr val="70B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2200" b="1" kern="0" spc="0" dirty="0">
                <a:solidFill>
                  <a:srgbClr val="70B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loss</a:t>
            </a:r>
            <a:endParaRPr sz="22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121150" y="3400425"/>
            <a:ext cx="4762500" cy="6203950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 rot="21600000">
            <a:off x="4552965" y="5781686"/>
            <a:ext cx="1943100" cy="2311406"/>
            <a:chOff x="0" y="0"/>
            <a:chExt cx="1943100" cy="2311406"/>
          </a:xfrm>
        </p:grpSpPr>
        <p:pic>
          <p:nvPicPr>
            <p:cNvPr id="12" name="picture 1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1943100" cy="2311406"/>
            </a:xfrm>
            <a:prstGeom prst="rect">
              <a:avLst/>
            </a:prstGeom>
          </p:spPr>
        </p:pic>
        <p:sp>
          <p:nvSpPr>
            <p:cNvPr id="14" name="textbox 14"/>
            <p:cNvSpPr/>
            <p:nvPr/>
          </p:nvSpPr>
          <p:spPr>
            <a:xfrm>
              <a:off x="133318" y="260648"/>
              <a:ext cx="1778635" cy="178244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341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ts val="1294"/>
                </a:lnSpc>
                <a:tabLst/>
              </a:pPr>
              <a:r>
                <a:rPr sz="900" kern="0" spc="20" dirty="0">
                  <a:solidFill>
                    <a:srgbClr val="50803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Austenitic</a:t>
              </a:r>
              <a:r>
                <a:rPr sz="900" kern="0" spc="100" dirty="0">
                  <a:solidFill>
                    <a:srgbClr val="50803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900" kern="0" spc="20" dirty="0">
                  <a:solidFill>
                    <a:srgbClr val="50803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stainles</a:t>
              </a:r>
              <a:r>
                <a:rPr sz="900" kern="0" spc="10" dirty="0">
                  <a:solidFill>
                    <a:srgbClr val="50803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</a:t>
              </a:r>
              <a:endParaRPr sz="9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ct val="96000"/>
                </a:lnSpc>
                <a:spcBef>
                  <a:spcPts val="126"/>
                </a:spcBef>
                <a:tabLst/>
              </a:pPr>
              <a:r>
                <a:rPr sz="900" kern="0" spc="10" dirty="0">
                  <a:solidFill>
                    <a:srgbClr val="50803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steel</a:t>
              </a:r>
              <a:endParaRPr sz="9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ts val="970"/>
                </a:lnSpc>
                <a:tabLst/>
              </a:pPr>
              <a:r>
                <a:rPr sz="800" kern="0" spc="-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Good vacuum </a:t>
              </a:r>
              <a:r>
                <a:rPr sz="800" kern="0" spc="-4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and</a:t>
              </a:r>
              <a:r>
                <a:rPr sz="800" kern="0" spc="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kern="0" spc="-4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low</a:t>
              </a:r>
              <a:endParaRPr sz="8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ts val="970"/>
                </a:lnSpc>
                <a:tabLst/>
              </a:pPr>
              <a:r>
                <a:rPr sz="800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temperatur</a:t>
              </a:r>
              <a:r>
                <a:rPr sz="800" kern="0" spc="-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 performance</a:t>
              </a:r>
              <a:endParaRPr sz="8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8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8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9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730250" algn="l" rtl="0" eaLnBrk="0">
                <a:lnSpc>
                  <a:spcPts val="591"/>
                </a:lnSpc>
                <a:spcBef>
                  <a:spcPts val="249"/>
                </a:spcBef>
                <a:tabLst/>
              </a:pPr>
              <a:r>
                <a:rPr sz="800" kern="0" spc="-20" dirty="0">
                  <a:solidFill>
                    <a:srgbClr val="205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Pressure</a:t>
              </a:r>
              <a:endParaRPr sz="800" dirty="0">
                <a:latin typeface="Arial"/>
                <a:ea typeface="Arial"/>
                <a:cs typeface="Arial"/>
              </a:endParaRPr>
            </a:p>
            <a:p>
              <a:pPr algn="r" rtl="0" eaLnBrk="0">
                <a:lnSpc>
                  <a:spcPts val="1090"/>
                </a:lnSpc>
                <a:tabLst/>
              </a:pPr>
              <a:r>
                <a:rPr sz="800" kern="0" spc="-10" dirty="0">
                  <a:solidFill>
                    <a:srgbClr val="305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stabilization</a:t>
              </a:r>
              <a:r>
                <a:rPr sz="800" kern="0" spc="30" dirty="0">
                  <a:solidFill>
                    <a:srgbClr val="305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</a:t>
              </a:r>
              <a:r>
                <a:rPr sz="800" kern="0" spc="-10" dirty="0">
                  <a:solidFill>
                    <a:srgbClr val="305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system</a:t>
              </a:r>
              <a:endParaRPr sz="800" dirty="0">
                <a:latin typeface="Arial"/>
                <a:ea typeface="Arial"/>
                <a:cs typeface="Arial"/>
              </a:endParaRPr>
            </a:p>
            <a:p>
              <a:pPr marL="730250" algn="l" rtl="0" eaLnBrk="0">
                <a:lnSpc>
                  <a:spcPts val="1045"/>
                </a:lnSpc>
                <a:spcBef>
                  <a:spcPts val="118"/>
                </a:spcBef>
                <a:tabLst/>
              </a:pPr>
              <a:r>
                <a:rPr sz="800" kern="0" spc="-10" dirty="0">
                  <a:solidFill>
                    <a:srgbClr val="20503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device</a:t>
              </a:r>
              <a:endParaRPr sz="800" dirty="0">
                <a:latin typeface="Arial"/>
                <a:ea typeface="Arial"/>
                <a:cs typeface="Arial"/>
              </a:endParaRPr>
            </a:p>
            <a:p>
              <a:pPr marL="730250" algn="l" rtl="0" eaLnBrk="0">
                <a:lnSpc>
                  <a:spcPct val="108000"/>
                </a:lnSpc>
                <a:spcBef>
                  <a:spcPts val="4"/>
                </a:spcBef>
                <a:tabLst/>
              </a:pPr>
              <a:r>
                <a:rPr sz="8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Ensure</a:t>
              </a:r>
              <a:r>
                <a:rPr sz="800" kern="0" spc="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8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stableliquid</a:t>
              </a:r>
              <a:r>
                <a:rPr sz="8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 </a:t>
              </a:r>
              <a:r>
                <a:rPr sz="8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flow  rate</a:t>
              </a:r>
              <a:endParaRPr sz="800" dirty="0">
                <a:latin typeface="Arial"/>
                <a:ea typeface="Arial"/>
                <a:cs typeface="Arial"/>
              </a:endParaRPr>
            </a:p>
          </p:txBody>
        </p:sp>
      </p:grpSp>
      <p:pic>
        <p:nvPicPr>
          <p:cNvPr id="16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413484" y="4530722"/>
            <a:ext cx="2006631" cy="1117579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6591315" y="8181995"/>
            <a:ext cx="1835134" cy="1123907"/>
          </a:xfrm>
          <a:prstGeom prst="rect">
            <a:avLst/>
          </a:prstGeom>
        </p:spPr>
      </p:pic>
      <p:sp>
        <p:nvSpPr>
          <p:cNvPr id="20" name="textbox 20"/>
          <p:cNvSpPr/>
          <p:nvPr/>
        </p:nvSpPr>
        <p:spPr>
          <a:xfrm>
            <a:off x="5213350" y="3905633"/>
            <a:ext cx="2407285" cy="3702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37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1000"/>
              </a:lnSpc>
              <a:tabLst/>
            </a:pPr>
            <a:r>
              <a:rPr sz="1500" b="1" kern="0" spc="-60" dirty="0">
                <a:solidFill>
                  <a:srgbClr val="204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Key </a:t>
            </a:r>
            <a:r>
              <a:rPr sz="1500" b="1" kern="0" spc="-50" dirty="0">
                <a:solidFill>
                  <a:srgbClr val="204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Selling</a:t>
            </a:r>
            <a:r>
              <a:rPr sz="1500" b="1" kern="0" spc="70" dirty="0">
                <a:solidFill>
                  <a:srgbClr val="204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1" kern="0" spc="-50" dirty="0">
                <a:solidFill>
                  <a:srgbClr val="204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P</a:t>
            </a:r>
            <a:r>
              <a:rPr sz="1500" b="1" kern="0" spc="-60" dirty="0">
                <a:solidFill>
                  <a:srgbClr val="204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oints Overvie</a:t>
            </a:r>
            <a:r>
              <a:rPr sz="1500" b="1" kern="0" spc="-20" dirty="0">
                <a:solidFill>
                  <a:srgbClr val="204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w</a:t>
            </a:r>
            <a:endParaRPr sz="1500" dirty="0">
              <a:latin typeface="Arial"/>
              <a:ea typeface="Arial"/>
              <a:cs typeface="Arial"/>
            </a:endParaRPr>
          </a:p>
          <a:p>
            <a:pPr marL="844550" algn="l" rtl="0" eaLnBrk="0">
              <a:lnSpc>
                <a:spcPts val="1090"/>
              </a:lnSpc>
              <a:spcBef>
                <a:spcPts val="157"/>
              </a:spcBef>
              <a:tabLst/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Overview of selling points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22" name="textbox 22"/>
          <p:cNvSpPr/>
          <p:nvPr/>
        </p:nvSpPr>
        <p:spPr>
          <a:xfrm>
            <a:off x="4686284" y="8431472"/>
            <a:ext cx="1480185" cy="4927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16"/>
              </a:lnSpc>
              <a:tabLst/>
            </a:pPr>
            <a:r>
              <a:rPr sz="900" kern="0" spc="20" dirty="0">
                <a:solidFill>
                  <a:srgbClr val="509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Optional</a:t>
            </a:r>
            <a:r>
              <a:rPr sz="900" kern="0" spc="0" dirty="0">
                <a:solidFill>
                  <a:srgbClr val="509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900" kern="0" spc="20" dirty="0">
                <a:solidFill>
                  <a:srgbClr val="509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900" kern="0" spc="10" dirty="0">
                <a:solidFill>
                  <a:srgbClr val="509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ignal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16"/>
              </a:lnSpc>
              <a:tabLst/>
            </a:pPr>
            <a:r>
              <a:rPr sz="900" kern="0" spc="1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interface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90"/>
              </a:lnSpc>
              <a:spcBef>
                <a:spcPts val="155"/>
              </a:spcBef>
              <a:tabLst/>
            </a:pP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Achieve remote signal transmission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24" name="textbox 24"/>
          <p:cNvSpPr/>
          <p:nvPr/>
        </p:nvSpPr>
        <p:spPr>
          <a:xfrm>
            <a:off x="4686284" y="4905595"/>
            <a:ext cx="1705610" cy="4057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401" rIns="0" bIns="0"/>
          <a:lstStyle/>
          <a:p>
            <a:pPr marL="12700" algn="l" rtl="0" eaLnBrk="0">
              <a:lnSpc>
                <a:spcPct val="104000"/>
              </a:lnSpc>
              <a:spcBef>
                <a:spcPts val="3"/>
              </a:spcBef>
              <a:tabLst/>
            </a:pPr>
            <a:r>
              <a:rPr sz="800" kern="0" spc="0" dirty="0">
                <a:solidFill>
                  <a:srgbClr val="5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Double safety auto</a:t>
            </a:r>
            <a:r>
              <a:rPr sz="800" kern="0" spc="-10" dirty="0">
                <a:solidFill>
                  <a:srgbClr val="5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matic control valve  </a:t>
            </a:r>
            <a:r>
              <a:rPr sz="800" kern="0" spc="-10" dirty="0">
                <a:solidFill>
                  <a:srgbClr val="507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structure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90"/>
              </a:lnSpc>
              <a:tabLst/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Dual safety protection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measures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26" name="textbox 26"/>
          <p:cNvSpPr/>
          <p:nvPr/>
        </p:nvSpPr>
        <p:spPr>
          <a:xfrm>
            <a:off x="6553184" y="6084858"/>
            <a:ext cx="1892935" cy="2921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99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539750" algn="l" rtl="0" eaLnBrk="0">
              <a:lnSpc>
                <a:spcPct val="85000"/>
              </a:lnSpc>
              <a:tabLst/>
            </a:pPr>
            <a:r>
              <a:rPr sz="900" b="1" kern="0" spc="-1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CE certificat</a:t>
            </a:r>
            <a:r>
              <a:rPr sz="900" b="1" kern="0" spc="-20" dirty="0">
                <a:solidFill>
                  <a:srgbClr val="5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ion</a:t>
            </a: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spcBef>
                <a:spcPts val="2"/>
              </a:spcBef>
              <a:tabLst/>
            </a:pPr>
            <a:r>
              <a:rPr sz="8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National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Low Temperature Center test</a:t>
            </a:r>
            <a:r>
              <a:rPr sz="8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report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28" name="textbox 28"/>
          <p:cNvSpPr/>
          <p:nvPr/>
        </p:nvSpPr>
        <p:spPr>
          <a:xfrm>
            <a:off x="5067284" y="7427579"/>
            <a:ext cx="144779" cy="1644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90"/>
              </a:lnSpc>
              <a:tabLst/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0.2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30" name="textbox 30"/>
          <p:cNvSpPr/>
          <p:nvPr/>
        </p:nvSpPr>
        <p:spPr>
          <a:xfrm>
            <a:off x="5022850" y="7586338"/>
            <a:ext cx="142875" cy="1644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1090"/>
              </a:lnSpc>
              <a:tabLst/>
            </a:pPr>
            <a:r>
              <a:rPr sz="600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0</a:t>
            </a:r>
            <a:r>
              <a:rPr sz="6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</a:t>
            </a:r>
            <a:r>
              <a:rPr sz="6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5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32" name="textbox 32"/>
          <p:cNvSpPr/>
          <p:nvPr/>
        </p:nvSpPr>
        <p:spPr>
          <a:xfrm>
            <a:off x="4686284" y="7483453"/>
            <a:ext cx="193675" cy="946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540"/>
              </a:lnSpc>
              <a:tabLst/>
            </a:pP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三0.05</a:t>
            </a:r>
            <a:endParaRPr sz="400" dirty="0">
              <a:latin typeface="SimHei"/>
              <a:ea typeface="SimHei"/>
              <a:cs typeface="SimHei"/>
            </a:endParaRPr>
          </a:p>
        </p:txBody>
      </p:sp>
      <p:sp>
        <p:nvSpPr>
          <p:cNvPr id="34" name="textbox 34"/>
          <p:cNvSpPr/>
          <p:nvPr/>
        </p:nvSpPr>
        <p:spPr>
          <a:xfrm>
            <a:off x="4978415" y="7328210"/>
            <a:ext cx="134620" cy="1035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613"/>
              </a:lnSpc>
              <a:tabLst/>
            </a:pP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0.15</a:t>
            </a:r>
            <a:endParaRPr sz="400" dirty="0">
              <a:latin typeface="Arial"/>
              <a:ea typeface="Arial"/>
              <a:cs typeface="Arial"/>
            </a:endParaRPr>
          </a:p>
        </p:txBody>
      </p:sp>
      <p:sp>
        <p:nvSpPr>
          <p:cNvPr id="36" name="textbox 36"/>
          <p:cNvSpPr/>
          <p:nvPr/>
        </p:nvSpPr>
        <p:spPr>
          <a:xfrm>
            <a:off x="4876784" y="7402204"/>
            <a:ext cx="78105" cy="1644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90"/>
              </a:lnSpc>
              <a:tabLst/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5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38" name="textbox 38"/>
          <p:cNvSpPr/>
          <p:nvPr/>
        </p:nvSpPr>
        <p:spPr>
          <a:xfrm>
            <a:off x="4819634" y="7315492"/>
            <a:ext cx="102870" cy="1035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613"/>
              </a:lnSpc>
              <a:tabLst/>
            </a:pP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0.1</a:t>
            </a:r>
            <a:endParaRPr sz="4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40"/>
          <p:cNvSpPr/>
          <p:nvPr/>
        </p:nvSpPr>
        <p:spPr>
          <a:xfrm>
            <a:off x="3686185" y="2326997"/>
            <a:ext cx="6042025" cy="23437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736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212464" algn="l" rtl="0" eaLnBrk="0">
              <a:lnSpc>
                <a:spcPct val="80000"/>
              </a:lnSpc>
              <a:tabLst/>
            </a:pPr>
            <a:r>
              <a:rPr sz="2900" b="1" kern="0" spc="-100" dirty="0">
                <a:solidFill>
                  <a:srgbClr val="7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Wide applicatio</a:t>
            </a:r>
            <a:r>
              <a:rPr sz="2900" b="1" kern="0" spc="-110" dirty="0">
                <a:solidFill>
                  <a:srgbClr val="7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n</a:t>
            </a:r>
            <a:endParaRPr sz="2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983614" algn="l" rtl="0" eaLnBrk="0">
              <a:lnSpc>
                <a:spcPct val="80000"/>
              </a:lnSpc>
              <a:spcBef>
                <a:spcPts val="695"/>
              </a:spcBef>
              <a:tabLst/>
            </a:pPr>
            <a:r>
              <a:rPr sz="23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Meet various experi</a:t>
            </a:r>
            <a:r>
              <a:rPr sz="23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mental</a:t>
            </a:r>
            <a:endParaRPr sz="2300" dirty="0">
              <a:latin typeface="Arial"/>
              <a:ea typeface="Arial"/>
              <a:cs typeface="Arial"/>
            </a:endParaRPr>
          </a:p>
          <a:p>
            <a:pPr marL="983614" algn="l" rtl="0" eaLnBrk="0">
              <a:lnSpc>
                <a:spcPct val="80000"/>
              </a:lnSpc>
              <a:spcBef>
                <a:spcPts val="492"/>
              </a:spcBef>
              <a:tabLst/>
            </a:pPr>
            <a:r>
              <a:rPr sz="23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requirements</a:t>
            </a:r>
            <a:endParaRPr sz="2300" dirty="0">
              <a:latin typeface="Arial"/>
              <a:ea typeface="Arial"/>
              <a:cs typeface="Arial"/>
            </a:endParaRPr>
          </a:p>
          <a:p>
            <a:pPr marL="44450" algn="l" rtl="0" eaLnBrk="0">
              <a:lnSpc>
                <a:spcPts val="1778"/>
              </a:lnSpc>
              <a:spcBef>
                <a:spcPts val="1405"/>
              </a:spcBef>
              <a:tabLst/>
            </a:pPr>
            <a:r>
              <a:rPr sz="1400" kern="0" spc="0" dirty="0">
                <a:solidFill>
                  <a:srgbClr val="609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Suitable</a:t>
            </a:r>
            <a:r>
              <a:rPr sz="1400" kern="0" spc="380" dirty="0">
                <a:solidFill>
                  <a:srgbClr val="609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kern="0" spc="0" dirty="0">
                <a:solidFill>
                  <a:srgbClr val="609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  short-term  transportation  and  </a:t>
            </a:r>
            <a:r>
              <a:rPr sz="1400" kern="0" spc="-10" dirty="0">
                <a:solidFill>
                  <a:srgbClr val="609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storage  of  liquid  nitrogen;also</a:t>
            </a:r>
            <a:endParaRPr sz="14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8000"/>
              </a:lnSpc>
              <a:spcBef>
                <a:spcPts val="3"/>
              </a:spcBef>
              <a:tabLst/>
            </a:pPr>
            <a:r>
              <a:rPr sz="1400" kern="0" spc="-10" dirty="0">
                <a:solidFill>
                  <a:srgbClr val="709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serves</a:t>
            </a:r>
            <a:r>
              <a:rPr sz="1400" kern="0" spc="180" dirty="0">
                <a:solidFill>
                  <a:srgbClr val="709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kern="0" spc="-10" dirty="0">
                <a:solidFill>
                  <a:srgbClr val="709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400" kern="0" spc="180" dirty="0">
                <a:solidFill>
                  <a:srgbClr val="709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kern="0" spc="-10" dirty="0">
                <a:solidFill>
                  <a:srgbClr val="709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400" kern="0" spc="190" dirty="0">
                <a:solidFill>
                  <a:srgbClr val="709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kern="0" spc="-10" dirty="0">
                <a:solidFill>
                  <a:srgbClr val="709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cold</a:t>
            </a:r>
            <a:r>
              <a:rPr sz="1400" kern="0" spc="180" dirty="0">
                <a:solidFill>
                  <a:srgbClr val="709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kern="0" spc="-10" dirty="0">
                <a:solidFill>
                  <a:srgbClr val="709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source</a:t>
            </a:r>
            <a:r>
              <a:rPr sz="1400" kern="0" spc="150" dirty="0">
                <a:solidFill>
                  <a:srgbClr val="709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kern="0" spc="-10" dirty="0">
                <a:solidFill>
                  <a:srgbClr val="709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400" kern="0" spc="160" dirty="0">
                <a:solidFill>
                  <a:srgbClr val="709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kern="0" spc="-10" dirty="0">
                <a:solidFill>
                  <a:srgbClr val="709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</a:t>
            </a:r>
            <a:r>
              <a:rPr sz="1400" kern="0" spc="210" dirty="0">
                <a:solidFill>
                  <a:srgbClr val="709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kern="0" spc="-10" dirty="0">
                <a:solidFill>
                  <a:srgbClr val="709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refrigeration</a:t>
            </a:r>
            <a:r>
              <a:rPr sz="1400" kern="0" spc="190" dirty="0">
                <a:solidFill>
                  <a:srgbClr val="709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kern="0" spc="-10" dirty="0">
                <a:solidFill>
                  <a:srgbClr val="709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equipment</a:t>
            </a:r>
            <a:r>
              <a:rPr sz="1400" kern="0" spc="230" dirty="0">
                <a:solidFill>
                  <a:srgbClr val="709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kern="0" spc="-10" dirty="0">
                <a:solidFill>
                  <a:srgbClr val="709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400" kern="0" spc="220" dirty="0">
                <a:solidFill>
                  <a:srgbClr val="709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kern="0" spc="-10" dirty="0">
                <a:solidFill>
                  <a:srgbClr val="709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</a:t>
            </a:r>
            <a:r>
              <a:rPr sz="1400" kern="0" spc="-20" dirty="0">
                <a:solidFill>
                  <a:srgbClr val="709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ld</a:t>
            </a:r>
            <a:r>
              <a:rPr sz="1400" kern="0" spc="230" dirty="0">
                <a:solidFill>
                  <a:srgbClr val="709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kern="0" spc="-20" dirty="0">
                <a:solidFill>
                  <a:srgbClr val="709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industry,</a:t>
            </a:r>
            <a:endParaRPr sz="14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98000"/>
              </a:lnSpc>
              <a:spcBef>
                <a:spcPts val="12"/>
              </a:spcBef>
              <a:tabLst/>
            </a:pPr>
            <a:r>
              <a:rPr sz="1400" kern="0" spc="0" dirty="0">
                <a:solidFill>
                  <a:srgbClr val="609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animal          husbandry,sanitation,semiconductors,food,aeros</a:t>
            </a:r>
            <a:r>
              <a:rPr sz="1400" kern="0" spc="-10" dirty="0">
                <a:solidFill>
                  <a:srgbClr val="609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pace,military,</a:t>
            </a:r>
            <a:endParaRPr sz="1400" dirty="0">
              <a:latin typeface="Arial"/>
              <a:ea typeface="Arial"/>
              <a:cs typeface="Arial"/>
            </a:endParaRPr>
          </a:p>
          <a:p>
            <a:pPr marL="2094864" algn="l" rtl="0" eaLnBrk="0">
              <a:lnSpc>
                <a:spcPts val="1787"/>
              </a:lnSpc>
              <a:tabLst/>
            </a:pPr>
            <a:r>
              <a:rPr sz="1400" kern="0" spc="0" dirty="0">
                <a:solidFill>
                  <a:srgbClr val="609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400" kern="0" spc="110" dirty="0">
                <a:solidFill>
                  <a:srgbClr val="609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400" kern="0" spc="0" dirty="0">
                <a:solidFill>
                  <a:srgbClr val="609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low-te</a:t>
            </a:r>
            <a:r>
              <a:rPr sz="1400" kern="0" spc="-10" dirty="0">
                <a:solidFill>
                  <a:srgbClr val="609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mperature</a:t>
            </a:r>
            <a:r>
              <a:rPr sz="1400" kern="0" spc="100" dirty="0">
                <a:solidFill>
                  <a:srgbClr val="609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400" kern="0" spc="-10" dirty="0">
                <a:solidFill>
                  <a:srgbClr val="609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chemical</a:t>
            </a:r>
            <a:r>
              <a:rPr sz="1400" kern="0" spc="120" dirty="0">
                <a:solidFill>
                  <a:srgbClr val="609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400" kern="0" spc="-10" dirty="0">
                <a:solidFill>
                  <a:srgbClr val="609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industries/fields.</a:t>
            </a:r>
            <a:endParaRPr sz="1400" dirty="0">
              <a:latin typeface="Arial"/>
              <a:ea typeface="Arial"/>
              <a:cs typeface="Arial"/>
            </a:endParaRPr>
          </a:p>
        </p:txBody>
      </p:sp>
      <p:pic>
        <p:nvPicPr>
          <p:cNvPr id="42" name="picture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222630" y="10198104"/>
            <a:ext cx="2933730" cy="1733539"/>
          </a:xfrm>
          <a:prstGeom prst="rect">
            <a:avLst/>
          </a:prstGeom>
        </p:spPr>
      </p:pic>
      <p:pic>
        <p:nvPicPr>
          <p:cNvPr id="44" name="picture 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209944" y="7664508"/>
            <a:ext cx="2940031" cy="1708050"/>
          </a:xfrm>
          <a:prstGeom prst="rect">
            <a:avLst/>
          </a:prstGeom>
        </p:spPr>
      </p:pic>
      <p:pic>
        <p:nvPicPr>
          <p:cNvPr id="46" name="picture 4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209944" y="5118038"/>
            <a:ext cx="2946416" cy="1657462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6797696" y="7658137"/>
            <a:ext cx="2946416" cy="1650959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6803997" y="5105424"/>
            <a:ext cx="2921045" cy="1650959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6803997" y="10236207"/>
            <a:ext cx="2914660" cy="1625600"/>
          </a:xfrm>
          <a:prstGeom prst="rect">
            <a:avLst/>
          </a:prstGeom>
        </p:spPr>
      </p:pic>
      <p:sp>
        <p:nvSpPr>
          <p:cNvPr id="54" name="textbox 54"/>
          <p:cNvSpPr/>
          <p:nvPr/>
        </p:nvSpPr>
        <p:spPr>
          <a:xfrm>
            <a:off x="7293008" y="12106488"/>
            <a:ext cx="1864995" cy="1816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26"/>
              </a:lnSpc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Low-Temperature C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hemical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Industry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56" name="textbox 56"/>
          <p:cNvSpPr/>
          <p:nvPr/>
        </p:nvSpPr>
        <p:spPr>
          <a:xfrm>
            <a:off x="4187812" y="6953549"/>
            <a:ext cx="1017905" cy="2679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908"/>
              </a:lnSpc>
              <a:tabLst/>
            </a:pPr>
            <a:r>
              <a:rPr sz="1400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Mold</a:t>
            </a:r>
            <a:r>
              <a:rPr sz="14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industry</a:t>
            </a:r>
            <a:endParaRPr sz="1400" dirty="0">
              <a:latin typeface="Arial"/>
              <a:ea typeface="Arial"/>
              <a:cs typeface="Arial"/>
            </a:endParaRPr>
          </a:p>
        </p:txBody>
      </p:sp>
      <p:sp>
        <p:nvSpPr>
          <p:cNvPr id="58" name="textbox 58"/>
          <p:cNvSpPr/>
          <p:nvPr/>
        </p:nvSpPr>
        <p:spPr>
          <a:xfrm>
            <a:off x="4194197" y="12046358"/>
            <a:ext cx="986155" cy="2679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1908"/>
              </a:lnSpc>
              <a:tabLst/>
            </a:pPr>
            <a:r>
              <a:rPr sz="1300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</a:t>
            </a:r>
            <a:r>
              <a:rPr sz="13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ood</a:t>
            </a:r>
            <a:r>
              <a:rPr sz="13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Industr</a:t>
            </a:r>
            <a:r>
              <a:rPr sz="13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</a:t>
            </a:r>
            <a:endParaRPr sz="1300" dirty="0">
              <a:latin typeface="Arial"/>
              <a:ea typeface="Arial"/>
              <a:cs typeface="Arial"/>
            </a:endParaRPr>
          </a:p>
        </p:txBody>
      </p:sp>
      <p:sp>
        <p:nvSpPr>
          <p:cNvPr id="60" name="textbox 60"/>
          <p:cNvSpPr/>
          <p:nvPr/>
        </p:nvSpPr>
        <p:spPr>
          <a:xfrm>
            <a:off x="7540587" y="6996407"/>
            <a:ext cx="1393189" cy="1968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43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6000"/>
              </a:lnSpc>
              <a:tabLst/>
            </a:pPr>
            <a:r>
              <a:rPr sz="13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Ani</a:t>
            </a:r>
            <a:r>
              <a:rPr sz="13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mal</a:t>
            </a:r>
            <a:r>
              <a:rPr sz="1300" b="1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Husbandr</a:t>
            </a:r>
            <a:r>
              <a:rPr sz="13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</a:t>
            </a:r>
            <a:endParaRPr sz="1300" dirty="0">
              <a:latin typeface="Arial"/>
              <a:ea typeface="Arial"/>
              <a:cs typeface="Arial"/>
            </a:endParaRPr>
          </a:p>
        </p:txBody>
      </p:sp>
      <p:sp>
        <p:nvSpPr>
          <p:cNvPr id="62" name="textbox 62"/>
          <p:cNvSpPr/>
          <p:nvPr/>
        </p:nvSpPr>
        <p:spPr>
          <a:xfrm>
            <a:off x="4098929" y="9569446"/>
            <a:ext cx="1205864" cy="1993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18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Semiconductor</a:t>
            </a:r>
            <a:endParaRPr sz="1400" dirty="0">
              <a:latin typeface="Arial"/>
              <a:ea typeface="Arial"/>
              <a:cs typeface="Arial"/>
            </a:endParaRPr>
          </a:p>
        </p:txBody>
      </p:sp>
      <p:sp>
        <p:nvSpPr>
          <p:cNvPr id="64" name="textbox 64"/>
          <p:cNvSpPr/>
          <p:nvPr/>
        </p:nvSpPr>
        <p:spPr>
          <a:xfrm>
            <a:off x="7743807" y="9570417"/>
            <a:ext cx="882650" cy="1974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11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14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Aerospace</a:t>
            </a:r>
            <a:endParaRPr sz="1400" dirty="0">
              <a:latin typeface="Arial"/>
              <a:ea typeface="Arial"/>
              <a:cs typeface="Arial"/>
            </a:endParaRPr>
          </a:p>
        </p:txBody>
      </p:sp>
      <p:pic>
        <p:nvPicPr>
          <p:cNvPr id="66" name="picture 6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765941" y="2171670"/>
            <a:ext cx="31756" cy="88952"/>
          </a:xfrm>
          <a:prstGeom prst="rect">
            <a:avLst/>
          </a:prstGeom>
        </p:spPr>
      </p:pic>
      <p:pic>
        <p:nvPicPr>
          <p:cNvPr id="68" name="picture 6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765941" y="2063731"/>
            <a:ext cx="31756" cy="2535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icture 7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3124200"/>
            <a:ext cx="13004800" cy="6756400"/>
          </a:xfrm>
          <a:prstGeom prst="rect">
            <a:avLst/>
          </a:prstGeom>
        </p:spPr>
      </p:pic>
      <p:pic>
        <p:nvPicPr>
          <p:cNvPr id="72" name="picture 7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686547" y="4089420"/>
            <a:ext cx="4711639" cy="3257529"/>
          </a:xfrm>
          <a:prstGeom prst="rect">
            <a:avLst/>
          </a:prstGeom>
        </p:spPr>
      </p:pic>
      <p:pic>
        <p:nvPicPr>
          <p:cNvPr id="74" name="picture 7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581123" y="4089420"/>
            <a:ext cx="4699024" cy="3263881"/>
          </a:xfrm>
          <a:prstGeom prst="rect">
            <a:avLst/>
          </a:prstGeom>
        </p:spPr>
      </p:pic>
      <p:sp>
        <p:nvSpPr>
          <p:cNvPr id="76" name="textbox 76"/>
          <p:cNvSpPr/>
          <p:nvPr/>
        </p:nvSpPr>
        <p:spPr>
          <a:xfrm>
            <a:off x="7264396" y="7520438"/>
            <a:ext cx="3336290" cy="7270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385"/>
              </a:lnSpc>
              <a:tabLst/>
            </a:pPr>
            <a:r>
              <a:rPr sz="1700" kern="0" spc="0" dirty="0">
                <a:solidFill>
                  <a:srgbClr val="302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 load capacity</a:t>
            </a:r>
            <a:r>
              <a:rPr sz="1700" kern="0" spc="120" dirty="0">
                <a:solidFill>
                  <a:srgbClr val="302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kern="0" spc="0" dirty="0">
                <a:solidFill>
                  <a:srgbClr val="302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moving</a:t>
            </a:r>
            <a:r>
              <a:rPr sz="1700" kern="0" spc="70" dirty="0">
                <a:solidFill>
                  <a:srgbClr val="302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kern="0" spc="0" dirty="0">
                <a:solidFill>
                  <a:srgbClr val="302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caste</a:t>
            </a:r>
            <a:r>
              <a:rPr sz="1700" kern="0" spc="-10" dirty="0">
                <a:solidFill>
                  <a:srgbClr val="302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rs</a:t>
            </a:r>
            <a:endParaRPr sz="1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900" dirty="0">
              <a:latin typeface="Arial"/>
              <a:ea typeface="Arial"/>
              <a:cs typeface="Arial"/>
            </a:endParaRPr>
          </a:p>
          <a:p>
            <a:pPr marL="374015" algn="l" rtl="0" eaLnBrk="0">
              <a:lnSpc>
                <a:spcPts val="1976"/>
              </a:lnSpc>
              <a:spcBef>
                <a:spcPts val="7"/>
              </a:spcBef>
              <a:tabLst/>
            </a:pPr>
            <a:r>
              <a:rPr sz="14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Quick</a:t>
            </a:r>
            <a:r>
              <a:rPr sz="14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4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</a:t>
            </a:r>
            <a:r>
              <a:rPr sz="14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venient</a:t>
            </a:r>
            <a:r>
              <a:rPr sz="1400" kern="0" spc="1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movement</a:t>
            </a:r>
            <a:endParaRPr sz="1400" dirty="0">
              <a:latin typeface="Arial"/>
              <a:ea typeface="Arial"/>
              <a:cs typeface="Arial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2101880" y="7567228"/>
            <a:ext cx="3438525" cy="6553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71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4000"/>
              </a:lnSpc>
              <a:tabLst/>
            </a:pPr>
            <a:r>
              <a:rPr sz="2000" b="1" kern="0" spc="-50" dirty="0">
                <a:solidFill>
                  <a:srgbClr val="302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Mechanical</a:t>
            </a:r>
            <a:r>
              <a:rPr sz="2000" b="1" kern="0" spc="120" dirty="0">
                <a:solidFill>
                  <a:srgbClr val="302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1" kern="0" spc="-60" dirty="0">
                <a:solidFill>
                  <a:srgbClr val="302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liquid</a:t>
            </a:r>
            <a:r>
              <a:rPr sz="2000" b="1" kern="0" spc="110" dirty="0">
                <a:solidFill>
                  <a:srgbClr val="302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1" kern="0" spc="-60" dirty="0">
                <a:solidFill>
                  <a:srgbClr val="302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level gauge</a:t>
            </a:r>
            <a:endParaRPr sz="2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755650" algn="l" rtl="0" eaLnBrk="0">
              <a:lnSpc>
                <a:spcPts val="1703"/>
              </a:lnSpc>
              <a:spcBef>
                <a:spcPts val="7"/>
              </a:spcBef>
              <a:tabLst/>
            </a:pPr>
            <a:r>
              <a:rPr sz="12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Easy</a:t>
            </a:r>
            <a:r>
              <a:rPr sz="1200" kern="0" spc="1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200" kern="0" spc="2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observe</a:t>
            </a:r>
            <a:r>
              <a:rPr sz="1200" kern="0" spc="2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liquid</a:t>
            </a:r>
            <a:r>
              <a:rPr sz="1200" kern="0" spc="2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level</a:t>
            </a:r>
            <a:endParaRPr sz="12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picture 8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301875" y="0"/>
            <a:ext cx="8401050" cy="13004800"/>
          </a:xfrm>
          <a:prstGeom prst="rect">
            <a:avLst/>
          </a:prstGeom>
        </p:spPr>
      </p:pic>
      <p:sp>
        <p:nvSpPr>
          <p:cNvPr id="82" name="textbox 82"/>
          <p:cNvSpPr/>
          <p:nvPr/>
        </p:nvSpPr>
        <p:spPr>
          <a:xfrm>
            <a:off x="3254371" y="2099765"/>
            <a:ext cx="5516879" cy="75584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10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39395" algn="l" rtl="0" eaLnBrk="0">
              <a:lnSpc>
                <a:spcPct val="93000"/>
              </a:lnSpc>
              <a:tabLst/>
            </a:pPr>
            <a:r>
              <a:rPr sz="2400" b="1" kern="0" spc="-70" dirty="0">
                <a:solidFill>
                  <a:srgbClr val="70C01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「</a:t>
            </a:r>
            <a:r>
              <a:rPr sz="2400" b="1" kern="0" spc="-70" dirty="0">
                <a:solidFill>
                  <a:srgbClr val="70C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Humanized</a:t>
            </a:r>
            <a:r>
              <a:rPr sz="2400" b="1" kern="0" spc="500" dirty="0">
                <a:solidFill>
                  <a:srgbClr val="70C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kern="0" spc="-70" dirty="0">
                <a:solidFill>
                  <a:srgbClr val="70C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design</a:t>
            </a:r>
            <a:r>
              <a:rPr sz="2400" b="1" kern="0" spc="-80" dirty="0">
                <a:solidFill>
                  <a:srgbClr val="70C01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」</a:t>
            </a:r>
            <a:endParaRPr sz="24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1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spcBef>
                <a:spcPts val="638"/>
              </a:spcBef>
              <a:tabLst/>
            </a:pPr>
            <a:r>
              <a:rPr sz="21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Standard mechanical</a:t>
            </a:r>
            <a:r>
              <a:rPr sz="2100" b="1" kern="0" spc="1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level gauge</a:t>
            </a:r>
            <a:endParaRPr sz="21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4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4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840"/>
              </a:lnSpc>
              <a:spcBef>
                <a:spcPts val="401"/>
              </a:spcBef>
              <a:tabLst/>
            </a:pP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Equipped</a:t>
            </a:r>
            <a:r>
              <a:rPr sz="1300" kern="0" spc="3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3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</a:t>
            </a:r>
            <a:r>
              <a:rPr sz="13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load</a:t>
            </a:r>
            <a:r>
              <a:rPr sz="13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mobile</a:t>
            </a:r>
            <a:r>
              <a:rPr sz="13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casters</a:t>
            </a:r>
            <a:r>
              <a:rPr sz="13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3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easy</a:t>
            </a:r>
            <a:endParaRPr sz="13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5000"/>
              </a:lnSpc>
              <a:spcBef>
                <a:spcPts val="157"/>
              </a:spcBef>
              <a:tabLst/>
            </a:pP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movement.LC-YDZ-230:2 fixed</a:t>
            </a:r>
            <a:r>
              <a:rPr sz="15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,2 swivel casters.</a:t>
            </a:r>
            <a:endParaRPr sz="15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4756150" algn="l" rtl="0" eaLnBrk="0">
              <a:lnSpc>
                <a:spcPct val="80000"/>
              </a:lnSpc>
              <a:spcBef>
                <a:spcPts val="307"/>
              </a:spcBef>
              <a:tabLst/>
            </a:pPr>
            <a:r>
              <a:rPr sz="1000" i="1" kern="0" spc="40" dirty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LICHEN</a:t>
            </a:r>
            <a:endParaRPr sz="10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1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2385"/>
              </a:lnSpc>
              <a:spcBef>
                <a:spcPts val="511"/>
              </a:spcBef>
              <a:tabLst/>
            </a:pPr>
            <a:r>
              <a:rPr sz="1700" kern="0" spc="0" dirty="0">
                <a:solidFill>
                  <a:srgbClr val="202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</a:t>
            </a:r>
            <a:r>
              <a:rPr sz="1700" kern="0" spc="20" dirty="0">
                <a:solidFill>
                  <a:srgbClr val="202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1700" kern="0" spc="0" dirty="0">
                <a:solidFill>
                  <a:srgbClr val="202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YDZ</a:t>
            </a:r>
            <a:r>
              <a:rPr sz="1700" kern="0" spc="20" dirty="0">
                <a:solidFill>
                  <a:srgbClr val="202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-230</a:t>
            </a:r>
            <a:endParaRPr sz="1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047750" algn="l" rtl="0" eaLnBrk="0">
              <a:lnSpc>
                <a:spcPct val="85000"/>
              </a:lnSpc>
              <a:spcBef>
                <a:spcPts val="311"/>
              </a:spcBef>
              <a:tabLst/>
            </a:pPr>
            <a:r>
              <a:rPr sz="1000" i="1" kern="0" spc="-10" dirty="0">
                <a:solidFill>
                  <a:srgbClr val="C0B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LUCHEN</a:t>
            </a: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5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558165" algn="l" rtl="0" eaLnBrk="0">
              <a:lnSpc>
                <a:spcPts val="2385"/>
              </a:lnSpc>
              <a:tabLst/>
            </a:pPr>
            <a:r>
              <a:rPr sz="1700" kern="0" spc="0" dirty="0">
                <a:solidFill>
                  <a:srgbClr val="203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</a:t>
            </a:r>
            <a:r>
              <a:rPr sz="1700" kern="0" spc="20" dirty="0">
                <a:solidFill>
                  <a:srgbClr val="203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1700" kern="0" spc="0" dirty="0">
                <a:solidFill>
                  <a:srgbClr val="203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YDZ</a:t>
            </a:r>
            <a:r>
              <a:rPr sz="1700" kern="0" spc="20" dirty="0">
                <a:solidFill>
                  <a:srgbClr val="203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-100</a:t>
            </a:r>
            <a:endParaRPr sz="17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4" name="table 84"/>
          <p:cNvGraphicFramePr>
            <a:graphicFrameLocks noGrp="1"/>
          </p:cNvGraphicFramePr>
          <p:nvPr/>
        </p:nvGraphicFramePr>
        <p:xfrm>
          <a:off x="4216400" y="5016513"/>
          <a:ext cx="4504690" cy="3587115"/>
        </p:xfrm>
        <a:graphic>
          <a:graphicData uri="http://schemas.openxmlformats.org/drawingml/2006/table">
            <a:tbl>
              <a:tblPr/>
              <a:tblGrid>
                <a:gridCol w="32384"/>
                <a:gridCol w="621030"/>
                <a:gridCol w="768350"/>
                <a:gridCol w="774700"/>
                <a:gridCol w="774700"/>
                <a:gridCol w="768350"/>
                <a:gridCol w="765175"/>
              </a:tblGrid>
              <a:tr h="3460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74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4470" algn="l" rtl="0" eaLnBrk="0">
                        <a:lnSpc>
                          <a:spcPts val="1122"/>
                        </a:lnSpc>
                        <a:tabLst/>
                      </a:pPr>
                      <a:r>
                        <a:rPr sz="9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Model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596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596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635" algn="l" rtl="0" eaLnBrk="0">
                        <a:lnSpc>
                          <a:spcPts val="1122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LC-YDZ-30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D6E3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0" algn="l" rtl="0" eaLnBrk="0">
                        <a:lnSpc>
                          <a:spcPts val="1122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LC-YDZ-50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6E3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2235" algn="l" rtl="0" eaLnBrk="0">
                        <a:lnSpc>
                          <a:spcPts val="1122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LC-YDZ-100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6E3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885" algn="l" rtl="0" eaLnBrk="0">
                        <a:lnSpc>
                          <a:spcPts val="1122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LC-YDZ-200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6E3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250" algn="l" rtl="0" eaLnBrk="0">
                        <a:lnSpc>
                          <a:spcPts val="1122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LC-YDZ-230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6E3"/>
                    </a:solidFill>
                  </a:tcPr>
                </a:tc>
              </a:tr>
              <a:tr h="2984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8114" algn="l" rtl="0" eaLnBrk="0">
                        <a:lnSpc>
                          <a:spcPct val="75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Effective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114" algn="l" rtl="0" eaLnBrk="0">
                        <a:lnSpc>
                          <a:spcPts val="741"/>
                        </a:lnSpc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Volume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(L)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D6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D6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25754" algn="l" rtl="0" eaLnBrk="0">
                        <a:lnSpc>
                          <a:spcPts val="1122"/>
                        </a:lnSpc>
                        <a:tabLst/>
                      </a:pPr>
                      <a:r>
                        <a:rPr sz="900" b="1" kern="0" spc="-3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E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32104" algn="l" rtl="0" eaLnBrk="0">
                        <a:lnSpc>
                          <a:spcPts val="1122"/>
                        </a:lnSpc>
                        <a:tabLst/>
                      </a:pPr>
                      <a:r>
                        <a:rPr sz="900" b="1" kern="0" spc="-3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E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00354" algn="l" rtl="0" eaLnBrk="0">
                        <a:lnSpc>
                          <a:spcPts val="1122"/>
                        </a:lnSpc>
                        <a:tabLst/>
                      </a:pPr>
                      <a:r>
                        <a:rPr sz="900" b="1" kern="0" spc="-4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E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00354" algn="l" rtl="0" eaLnBrk="0">
                        <a:lnSpc>
                          <a:spcPts val="1122"/>
                        </a:lnSpc>
                        <a:tabLst/>
                      </a:pPr>
                      <a:r>
                        <a:rPr sz="900" b="1" kern="0" spc="-2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200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E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4004" algn="l" rtl="0" eaLnBrk="0">
                        <a:lnSpc>
                          <a:spcPts val="1122"/>
                        </a:lnSpc>
                        <a:tabLst/>
                      </a:pPr>
                      <a:r>
                        <a:rPr sz="900" b="1" kern="0" spc="-2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230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E7"/>
                    </a:solidFill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6200" algn="l" rtl="0" eaLnBrk="0">
                        <a:lnSpc>
                          <a:spcPct val="9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Infusion rat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22250" algn="l" rtl="0" eaLnBrk="0">
                        <a:lnSpc>
                          <a:spcPts val="739"/>
                        </a:lnSpc>
                        <a:tabLst/>
                      </a:pP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L/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6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6E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9084" algn="l" rtl="0" eaLnBrk="0">
                        <a:lnSpc>
                          <a:spcPts val="1111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kern="0" spc="-50" dirty="0">
                          <a:solidFill>
                            <a:srgbClr val="70A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≥5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C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3204" algn="l" rtl="0" eaLnBrk="0">
                        <a:lnSpc>
                          <a:spcPts val="1111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900" b="1" kern="0" spc="-40" dirty="0">
                          <a:solidFill>
                            <a:srgbClr val="7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≥3.3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C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3204" algn="l" rtl="0" eaLnBrk="0">
                        <a:lnSpc>
                          <a:spcPts val="1111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900" b="1" kern="0" spc="-40" dirty="0">
                          <a:solidFill>
                            <a:srgbClr val="7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≥4.3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B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3204" algn="l" rtl="0" eaLnBrk="0">
                        <a:lnSpc>
                          <a:spcPts val="1111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900" b="1" kern="0" spc="-4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≥3.7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C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6854" algn="l" rtl="0" eaLnBrk="0">
                        <a:lnSpc>
                          <a:spcPts val="1111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900" b="1" kern="0" spc="-40" dirty="0">
                          <a:solidFill>
                            <a:srgbClr val="7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≥5.7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CDB"/>
                    </a:solidFill>
                  </a:tcPr>
                </a:tc>
              </a:tr>
              <a:tr h="2984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7000"/>
                        </a:lnSpc>
                        <a:tabLst/>
                      </a:pPr>
                      <a:r>
                        <a:rPr sz="6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</a:t>
                      </a:r>
                      <a:r>
                        <a:rPr sz="6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uter diameter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</a:t>
                      </a: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77164" algn="l" rtl="0" eaLnBrk="0">
                        <a:lnSpc>
                          <a:spcPct val="91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the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tank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28600" algn="l" rtl="0" eaLnBrk="0">
                        <a:lnSpc>
                          <a:spcPct val="7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(mm)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D6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D6E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9084" algn="l" rtl="0" eaLnBrk="0">
                        <a:lnSpc>
                          <a:spcPts val="1122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404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E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8450" algn="l" rtl="0" eaLnBrk="0">
                        <a:lnSpc>
                          <a:spcPts val="1122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455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9084" algn="l" rtl="0" eaLnBrk="0">
                        <a:lnSpc>
                          <a:spcPts val="1122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556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9084" algn="l" rtl="0" eaLnBrk="0">
                        <a:lnSpc>
                          <a:spcPts val="1122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656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2734" algn="l" rtl="0" eaLnBrk="0">
                        <a:lnSpc>
                          <a:spcPts val="1122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656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 working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15265" algn="l" rtl="0" eaLnBrk="0">
                        <a:lnSpc>
                          <a:spcPts val="361"/>
                        </a:lnSpc>
                        <a:spcBef>
                          <a:spcPts val="174"/>
                        </a:spcBef>
                        <a:tabLst/>
                      </a:pP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pressure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03200" algn="l" rtl="0" eaLnBrk="0">
                        <a:lnSpc>
                          <a:spcPct val="7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(Mpa)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D6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D6E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700" algn="l" rtl="0" eaLnBrk="0">
                        <a:lnSpc>
                          <a:spcPts val="1118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900" kern="0" spc="-2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0.05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C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4954" algn="l" rtl="0" eaLnBrk="0">
                        <a:lnSpc>
                          <a:spcPts val="1118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900" b="1" kern="0" spc="-2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0.05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CD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4954" algn="l" rtl="0" eaLnBrk="0">
                        <a:lnSpc>
                          <a:spcPts val="1118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900" b="1" kern="0" spc="-2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0.05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C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8604" algn="l" rtl="0" eaLnBrk="0">
                        <a:lnSpc>
                          <a:spcPts val="1118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900" b="1" kern="0" spc="-2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0.05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C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8604" algn="l" rtl="0" eaLnBrk="0">
                        <a:lnSpc>
                          <a:spcPts val="1118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900" b="1" kern="0" spc="-2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0.05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CDB"/>
                    </a:solidFill>
                  </a:tcPr>
                </a:tc>
              </a:tr>
              <a:tr h="2984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Maximum working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15265" algn="l" rtl="0" eaLnBrk="0">
                        <a:lnSpc>
                          <a:spcPts val="316"/>
                        </a:lnSpc>
                        <a:spcBef>
                          <a:spcPts val="174"/>
                        </a:spcBef>
                        <a:tabLst/>
                      </a:pP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pressure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03200" algn="l" rtl="0" eaLnBrk="0">
                        <a:lnSpc>
                          <a:spcPct val="8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(Mpa)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D6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D6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700" algn="l" rtl="0" eaLnBrk="0">
                        <a:lnSpc>
                          <a:spcPts val="1118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0.09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3684" algn="l" rtl="0" eaLnBrk="0">
                        <a:lnSpc>
                          <a:spcPts val="1118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0.09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3684" algn="l" rtl="0" eaLnBrk="0">
                        <a:lnSpc>
                          <a:spcPts val="1118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0.09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7334" algn="l" rtl="0" eaLnBrk="0">
                        <a:lnSpc>
                          <a:spcPts val="1118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0.09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700" algn="l" rtl="0" eaLnBrk="0">
                        <a:lnSpc>
                          <a:spcPts val="1118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0.09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4150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Height(mm)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D6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D6E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9084" algn="l" rtl="0" eaLnBrk="0">
                        <a:lnSpc>
                          <a:spcPts val="1122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850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C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8450" algn="l" rtl="0" eaLnBrk="0">
                        <a:lnSpc>
                          <a:spcPts val="1122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960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3684" algn="l" rtl="0" eaLnBrk="0">
                        <a:lnSpc>
                          <a:spcPts val="1122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9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1120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7334" algn="l" rtl="0" eaLnBrk="0">
                        <a:lnSpc>
                          <a:spcPts val="1122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9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1280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700" algn="l" rtl="0" eaLnBrk="0">
                        <a:lnSpc>
                          <a:spcPts val="1122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9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1580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CDC"/>
                    </a:solidFill>
                  </a:tcPr>
                </a:tc>
              </a:tr>
              <a:tr h="2984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8907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6200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Static</a:t>
                      </a:r>
                      <a:r>
                        <a:rPr sz="6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liquid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09550" algn="l" rtl="0" eaLnBrk="0">
                        <a:lnSpc>
                          <a:spcPct val="8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nitrogen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81914" algn="l" rtl="0" eaLnBrk="0">
                        <a:lnSpc>
                          <a:spcPct val="9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Daily   evaporation</a:t>
                      </a:r>
                      <a:endParaRPr sz="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22250" algn="l" rtl="0" eaLnBrk="0">
                        <a:lnSpc>
                          <a:spcPct val="70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rate(%)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D5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D5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56234" algn="l" rtl="0" eaLnBrk="0">
                        <a:lnSpc>
                          <a:spcPts val="1122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900" kern="0" spc="-10" dirty="0">
                          <a:solidFill>
                            <a:srgbClr val="7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E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00354" algn="l" rtl="0" eaLnBrk="0">
                        <a:lnSpc>
                          <a:spcPts val="1118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900" b="1" kern="0" spc="-2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2.2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00354" algn="l" rtl="0" eaLnBrk="0">
                        <a:lnSpc>
                          <a:spcPts val="1118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900" b="1" kern="0" spc="-4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1.2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00354" algn="l" rtl="0" eaLnBrk="0">
                        <a:lnSpc>
                          <a:spcPts val="1118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900" b="1" kern="0" spc="-2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0.8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4004" algn="l" rtl="0" eaLnBrk="0">
                        <a:lnSpc>
                          <a:spcPts val="1118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900" b="1" kern="0" spc="-2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0.6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7E7"/>
                    </a:solidFill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6200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Static</a:t>
                      </a:r>
                      <a:r>
                        <a:rPr sz="6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liquid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77164" algn="l" rtl="0" eaLnBrk="0">
                        <a:lnSpc>
                          <a:spcPct val="9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nitrogen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6200" algn="l" rtl="0" eaLnBrk="0">
                        <a:lnSpc>
                          <a:spcPct val="78000"/>
                        </a:lnSpc>
                        <a:spcBef>
                          <a:spcPts val="19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Shelf</a:t>
                      </a:r>
                      <a:r>
                        <a:rPr sz="6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life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(d)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D6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D6E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23850" algn="l" rtl="0" eaLnBrk="0">
                        <a:lnSpc>
                          <a:spcPts val="1122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33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C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30834" algn="l" rtl="0" eaLnBrk="0">
                        <a:lnSpc>
                          <a:spcPts val="1122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45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30834" algn="l" rtl="0" eaLnBrk="0">
                        <a:lnSpc>
                          <a:spcPts val="1122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83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9084" algn="l" rtl="0" eaLnBrk="0">
                        <a:lnSpc>
                          <a:spcPts val="1122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9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125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2734" algn="l" rtl="0" eaLnBrk="0">
                        <a:lnSpc>
                          <a:spcPts val="1122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9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166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CDC"/>
                    </a:solidFill>
                  </a:tcPr>
                </a:tc>
              </a:tr>
              <a:tr h="10033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4150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Use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DD6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DD6E1"/>
                    </a:solidFill>
                  </a:tcPr>
                </a:tc>
                <a:tc gridSpan="4" rowSpan="2">
                  <a:txBody>
                    <a:bodyPr/>
                    <a:lstStyle/>
                    <a:p>
                      <a:pPr algn="l" rtl="0" eaLnBrk="0">
                        <a:lnSpc>
                          <a:spcPct val="144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98855" algn="l" rtl="0" eaLnBrk="0">
                        <a:lnSpc>
                          <a:spcPct val="85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Ambient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</a:t>
                      </a: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ture0～40℃,relative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3334" algn="l" rtl="0" eaLnBrk="0">
                        <a:lnSpc>
                          <a:spcPct val="95000"/>
                        </a:lnSpc>
                        <a:spcBef>
                          <a:spcPts val="9"/>
                        </a:spcBef>
                        <a:tabLst/>
                      </a:pPr>
                      <a:r>
                        <a:rPr sz="1300" kern="0" spc="-10" baseline="-801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ts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humidity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s85%RH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 hMerge="1" rowSpan="2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 hMerge="1" rowSpan="2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 hMerge="1" rowSpan="2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</a:tr>
              <a:tr h="198120"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ts val="249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</a:t>
                      </a:r>
                      <a:endParaRPr sz="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81914" algn="l" rtl="0" eaLnBrk="0">
                        <a:lnSpc>
                          <a:spcPct val="84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environment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8415" indent="31115" algn="l" rtl="0" eaLnBrk="0">
                        <a:lnSpc>
                          <a:spcPct val="99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 and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umidity requiremen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621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D6E1"/>
                    </a:solidFill>
                  </a:tcPr>
                </a:tc>
                <a:tc gridSpan="4"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960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700" algn="l" rtl="0" eaLnBrk="0">
                        <a:lnSpc>
                          <a:spcPts val="1118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29.5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CD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30834" algn="l" rtl="0" eaLnBrk="0">
                        <a:lnSpc>
                          <a:spcPts val="1122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38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30834" algn="l" rtl="0" eaLnBrk="0">
                        <a:lnSpc>
                          <a:spcPts val="1122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63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24484" algn="l" rtl="0" eaLnBrk="0">
                        <a:lnSpc>
                          <a:spcPts val="1122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96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CD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2734" algn="l" rtl="0" eaLnBrk="0">
                        <a:lnSpc>
                          <a:spcPts val="1122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9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130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CDC"/>
                    </a:solidFill>
                  </a:tcPr>
                </a:tc>
              </a:tr>
              <a:tr h="230504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47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250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Empty weight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60350" algn="l" rtl="0" eaLnBrk="0">
                        <a:lnSpc>
                          <a:spcPts val="741"/>
                        </a:lnSpc>
                        <a:spcBef>
                          <a:spcPts val="17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(KG)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D6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D6E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92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1914" algn="l" rtl="0" eaLnBrk="0">
                        <a:lnSpc>
                          <a:spcPts val="653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 mm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21615" indent="-101600" algn="l" rtl="0" eaLnBrk="0">
                        <a:lnSpc>
                          <a:spcPct val="90000"/>
                        </a:lnSpc>
                        <a:spcBef>
                          <a:spcPts val="10"/>
                        </a:spcBef>
                        <a:tabLst/>
                      </a:pP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(Outer</a:t>
                      </a:r>
                      <a:r>
                        <a:rPr sz="5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Diameter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X</a:t>
                      </a:r>
                      <a:r>
                        <a:rPr sz="5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Height)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D5E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D5E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8904" algn="l" rtl="0" eaLnBrk="0">
                        <a:lnSpc>
                          <a:spcPts val="1097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b="1" kern="0" spc="-4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φ404*850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E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8904" algn="l" rtl="0" eaLnBrk="0">
                        <a:lnSpc>
                          <a:spcPts val="1097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b="1" kern="0" spc="-4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φ455*960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E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3504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900" b="1" kern="0" spc="-10" dirty="0">
                          <a:solidFill>
                            <a:srgbClr val="5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中556*1120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7155" algn="l" rtl="0" eaLnBrk="0">
                        <a:lnSpc>
                          <a:spcPts val="1097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b="1" kern="0" spc="-3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φ656*1280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E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715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900" b="1" kern="0" spc="-1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中656*1580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7E7"/>
                    </a:solidFill>
                  </a:tcPr>
                </a:tc>
              </a:tr>
            </a:tbl>
          </a:graphicData>
        </a:graphic>
      </p:graphicFrame>
      <p:sp>
        <p:nvSpPr>
          <p:cNvPr id="86" name="textbox 86"/>
          <p:cNvSpPr/>
          <p:nvPr/>
        </p:nvSpPr>
        <p:spPr>
          <a:xfrm>
            <a:off x="5670550" y="4270391"/>
            <a:ext cx="2077720" cy="4800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62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1300" b="1" kern="0" spc="-60" dirty="0">
                <a:solidFill>
                  <a:srgbClr val="302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Detailed</a:t>
            </a:r>
            <a:r>
              <a:rPr sz="1300" b="1" kern="0" spc="40" dirty="0">
                <a:solidFill>
                  <a:srgbClr val="302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b="1" kern="0" spc="-60" dirty="0">
                <a:solidFill>
                  <a:srgbClr val="302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</a:t>
            </a:r>
            <a:r>
              <a:rPr sz="1300" b="1" kern="0" spc="50" dirty="0">
                <a:solidFill>
                  <a:srgbClr val="302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b="1" kern="0" spc="-60" dirty="0">
                <a:solidFill>
                  <a:srgbClr val="302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p</a:t>
            </a:r>
            <a:r>
              <a:rPr sz="1300" b="1" kern="0" spc="-70" dirty="0">
                <a:solidFill>
                  <a:srgbClr val="302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arameters</a:t>
            </a:r>
            <a:endParaRPr sz="13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84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425450" algn="l" rtl="0" eaLnBrk="0">
              <a:lnSpc>
                <a:spcPct val="86000"/>
              </a:lnSpc>
              <a:tabLst/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ameters</a:t>
            </a:r>
            <a:endParaRPr sz="7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picture 8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301875" y="0"/>
            <a:ext cx="8401050" cy="13004800"/>
          </a:xfrm>
          <a:prstGeom prst="rect">
            <a:avLst/>
          </a:prstGeom>
        </p:spPr>
      </p:pic>
      <p:sp>
        <p:nvSpPr>
          <p:cNvPr id="90" name="textbox 90"/>
          <p:cNvSpPr/>
          <p:nvPr/>
        </p:nvSpPr>
        <p:spPr>
          <a:xfrm>
            <a:off x="3552861" y="1371625"/>
            <a:ext cx="5963284" cy="63811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799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656965" algn="l" rtl="0" eaLnBrk="0">
              <a:lnSpc>
                <a:spcPct val="81000"/>
              </a:lnSpc>
              <a:tabLst/>
            </a:pPr>
            <a:r>
              <a:rPr sz="3000" kern="0" spc="-50" dirty="0">
                <a:solidFill>
                  <a:srgbClr val="90E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CE</a:t>
            </a:r>
            <a:endParaRPr sz="30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74000"/>
              </a:lnSpc>
              <a:spcBef>
                <a:spcPts val="1186"/>
              </a:spcBef>
              <a:tabLst/>
            </a:pPr>
            <a:r>
              <a:rPr sz="3700" kern="0" spc="0" baseline="14077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Voltage</a:t>
            </a:r>
            <a:r>
              <a:rPr sz="24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700" kern="0" spc="0" baseline="14077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Stabilizer</a:t>
            </a:r>
            <a:r>
              <a:rPr sz="24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5400" kern="0" spc="0" baseline="-7716" dirty="0">
                <a:solidFill>
                  <a:srgbClr val="8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Certification</a:t>
            </a:r>
            <a:endParaRPr sz="5400" baseline="-7716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4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2412364" algn="l" rtl="0" eaLnBrk="0">
              <a:lnSpc>
                <a:spcPct val="81000"/>
              </a:lnSpc>
              <a:spcBef>
                <a:spcPts val="637"/>
              </a:spcBef>
              <a:tabLst/>
            </a:pPr>
            <a:r>
              <a:rPr sz="2100" b="1" kern="0" spc="-30" dirty="0">
                <a:solidFill>
                  <a:srgbClr val="305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Multiple Qualit</a:t>
            </a:r>
            <a:r>
              <a:rPr sz="2100" b="1" kern="0" spc="-40" dirty="0">
                <a:solidFill>
                  <a:srgbClr val="305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y Guarantees</a:t>
            </a:r>
            <a:endParaRPr sz="21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180464" algn="l" rtl="0" eaLnBrk="0">
              <a:lnSpc>
                <a:spcPts val="1226"/>
              </a:lnSpc>
              <a:spcBef>
                <a:spcPts val="277"/>
              </a:spcBef>
              <a:tabLst/>
            </a:pPr>
            <a:r>
              <a:rPr sz="900" kern="0" spc="0" dirty="0">
                <a:solidFill>
                  <a:srgbClr val="5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CE Certification &amp;National</a:t>
            </a:r>
            <a:r>
              <a:rPr sz="900" kern="0" spc="60" dirty="0">
                <a:solidFill>
                  <a:srgbClr val="5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5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Low-Temperat</a:t>
            </a:r>
            <a:r>
              <a:rPr sz="900" kern="0" spc="-10" dirty="0">
                <a:solidFill>
                  <a:srgbClr val="5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ure Center Test</a:t>
            </a:r>
            <a:r>
              <a:rPr sz="900" kern="0" spc="70" dirty="0">
                <a:solidFill>
                  <a:srgbClr val="5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5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ReportSafe and</a:t>
            </a:r>
            <a:r>
              <a:rPr sz="900" kern="0" spc="70" dirty="0">
                <a:solidFill>
                  <a:srgbClr val="5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5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Reliable Quality</a:t>
            </a: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917064" algn="l" rtl="0" eaLnBrk="0">
              <a:lnSpc>
                <a:spcPct val="81000"/>
              </a:lnSpc>
              <a:spcBef>
                <a:spcPts val="334"/>
              </a:spcBef>
              <a:tabLst/>
            </a:pPr>
            <a:r>
              <a:rPr sz="1100" kern="0" spc="-10" dirty="0">
                <a:solidFill>
                  <a:srgbClr val="302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Dual</a:t>
            </a:r>
            <a:r>
              <a:rPr sz="1100" kern="0" spc="160" dirty="0">
                <a:solidFill>
                  <a:srgbClr val="302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-10" dirty="0">
                <a:solidFill>
                  <a:srgbClr val="302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Safety</a:t>
            </a:r>
            <a:r>
              <a:rPr sz="1100" kern="0" spc="80" dirty="0">
                <a:solidFill>
                  <a:srgbClr val="302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-10" dirty="0">
                <a:solidFill>
                  <a:srgbClr val="302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Automatic</a:t>
            </a:r>
            <a:r>
              <a:rPr sz="1100" kern="0" spc="130" dirty="0">
                <a:solidFill>
                  <a:srgbClr val="302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-10" dirty="0">
                <a:solidFill>
                  <a:srgbClr val="302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</a:t>
            </a:r>
            <a:r>
              <a:rPr sz="1100" kern="0" spc="80" dirty="0">
                <a:solidFill>
                  <a:srgbClr val="302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-10" dirty="0">
                <a:solidFill>
                  <a:srgbClr val="302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Valve</a:t>
            </a:r>
            <a:endParaRPr sz="11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7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917064" algn="l" rtl="0" eaLnBrk="0">
              <a:lnSpc>
                <a:spcPct val="84000"/>
              </a:lnSpc>
              <a:spcBef>
                <a:spcPts val="452"/>
              </a:spcBef>
              <a:tabLst/>
            </a:pPr>
            <a:r>
              <a:rPr sz="1500" b="1" kern="0" spc="-10" dirty="0">
                <a:solidFill>
                  <a:srgbClr val="202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&gt;Voltage Stabilization</a:t>
            </a:r>
            <a:endParaRPr sz="1500" dirty="0">
              <a:latin typeface="Arial"/>
              <a:ea typeface="Arial"/>
              <a:cs typeface="Arial"/>
            </a:endParaRPr>
          </a:p>
          <a:p>
            <a:pPr marL="1917064" algn="l" rtl="0" eaLnBrk="0">
              <a:lnSpc>
                <a:spcPct val="84000"/>
              </a:lnSpc>
              <a:spcBef>
                <a:spcPts val="188"/>
              </a:spcBef>
              <a:tabLst/>
            </a:pPr>
            <a:r>
              <a:rPr sz="1500" b="1" kern="0" spc="-40" dirty="0">
                <a:solidFill>
                  <a:srgbClr val="202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System</a:t>
            </a:r>
            <a:r>
              <a:rPr sz="1500" b="1" kern="0" spc="140" dirty="0">
                <a:solidFill>
                  <a:srgbClr val="202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1" kern="0" spc="-40" dirty="0">
                <a:solidFill>
                  <a:srgbClr val="202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Device</a:t>
            </a:r>
            <a:endParaRPr sz="15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7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917064" algn="l" rtl="0" eaLnBrk="0">
              <a:lnSpc>
                <a:spcPct val="89000"/>
              </a:lnSpc>
              <a:spcBef>
                <a:spcPts val="460"/>
              </a:spcBef>
              <a:tabLst/>
            </a:pPr>
            <a:r>
              <a:rPr sz="1300" kern="0" spc="-20" dirty="0">
                <a:solidFill>
                  <a:srgbClr val="30305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》</a:t>
            </a:r>
            <a:r>
              <a:rPr sz="1300" kern="0" spc="200" dirty="0">
                <a:solidFill>
                  <a:srgbClr val="30305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 </a:t>
            </a:r>
            <a:r>
              <a:rPr sz="1500" b="1" kern="0" spc="-20" dirty="0">
                <a:solidFill>
                  <a:srgbClr val="202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CE certification</a:t>
            </a:r>
            <a:endParaRPr sz="15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917064" algn="l" rtl="0" eaLnBrk="0">
              <a:lnSpc>
                <a:spcPct val="83000"/>
              </a:lnSpc>
              <a:spcBef>
                <a:spcPts val="451"/>
              </a:spcBef>
              <a:tabLst/>
            </a:pPr>
            <a:r>
              <a:rPr sz="1500" b="1" kern="0" spc="-40" dirty="0">
                <a:solidFill>
                  <a:srgbClr val="302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National</a:t>
            </a:r>
            <a:r>
              <a:rPr sz="1500" b="1" kern="0" spc="90" dirty="0">
                <a:solidFill>
                  <a:srgbClr val="302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1" kern="0" spc="-40" dirty="0">
                <a:solidFill>
                  <a:srgbClr val="302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Low-Te</a:t>
            </a:r>
            <a:r>
              <a:rPr sz="1500" b="1" kern="0" spc="-50" dirty="0">
                <a:solidFill>
                  <a:srgbClr val="302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mperature</a:t>
            </a:r>
            <a:endParaRPr sz="1500" dirty="0">
              <a:latin typeface="Arial"/>
              <a:ea typeface="Arial"/>
              <a:cs typeface="Arial"/>
            </a:endParaRPr>
          </a:p>
          <a:p>
            <a:pPr marL="2456814" algn="l" rtl="0" eaLnBrk="0">
              <a:lnSpc>
                <a:spcPct val="84000"/>
              </a:lnSpc>
              <a:spcBef>
                <a:spcPts val="218"/>
              </a:spcBef>
              <a:tabLst/>
            </a:pPr>
            <a:r>
              <a:rPr sz="1500" b="1" kern="0" spc="-50" dirty="0">
                <a:solidFill>
                  <a:srgbClr val="202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Center Test</a:t>
            </a:r>
            <a:r>
              <a:rPr sz="1500" b="1" kern="0" spc="-60" dirty="0">
                <a:solidFill>
                  <a:srgbClr val="202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ing</a:t>
            </a:r>
            <a:endParaRPr sz="15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2228214" algn="l" rtl="0" eaLnBrk="0">
              <a:lnSpc>
                <a:spcPts val="1762"/>
              </a:lnSpc>
              <a:spcBef>
                <a:spcPts val="342"/>
              </a:spcBef>
              <a:tabLst/>
            </a:pPr>
            <a:r>
              <a:rPr sz="1100" kern="0" spc="0" dirty="0">
                <a:solidFill>
                  <a:srgbClr val="302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5-Year  Vacuum</a:t>
            </a:r>
            <a:r>
              <a:rPr sz="1100" kern="0" spc="80" dirty="0">
                <a:solidFill>
                  <a:srgbClr val="302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0" dirty="0">
                <a:solidFill>
                  <a:srgbClr val="302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-10" dirty="0">
                <a:solidFill>
                  <a:srgbClr val="302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nsulation      </a:t>
            </a:r>
            <a:r>
              <a:rPr sz="1600" kern="0" spc="-10" baseline="-16356" dirty="0">
                <a:solidFill>
                  <a:srgbClr val="30406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《</a:t>
            </a:r>
            <a:endParaRPr sz="1600" baseline="-16356" dirty="0">
              <a:latin typeface="SimHei"/>
              <a:ea typeface="SimHei"/>
              <a:cs typeface="SimHei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90"/>
              </a:lnSpc>
              <a:tabLst/>
            </a:pPr>
            <a:r>
              <a:rPr sz="800" kern="0" spc="0" dirty="0">
                <a:solidFill>
                  <a:srgbClr val="A06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[1]5-Year</a:t>
            </a:r>
            <a:r>
              <a:rPr sz="800" kern="0" spc="110" dirty="0">
                <a:solidFill>
                  <a:srgbClr val="A06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A06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Vacuum</a:t>
            </a:r>
            <a:r>
              <a:rPr sz="800" kern="0" spc="210" dirty="0">
                <a:solidFill>
                  <a:srgbClr val="A06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A06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Insulation</a:t>
            </a:r>
            <a:r>
              <a:rPr sz="800" kern="0" spc="170" dirty="0">
                <a:solidFill>
                  <a:srgbClr val="A06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A06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Gu</a:t>
            </a:r>
            <a:r>
              <a:rPr sz="800" kern="0" spc="-10" dirty="0">
                <a:solidFill>
                  <a:srgbClr val="A06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aranteed;if</a:t>
            </a:r>
            <a:r>
              <a:rPr sz="800" kern="0" spc="150" dirty="0">
                <a:solidFill>
                  <a:srgbClr val="A06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A06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insulation</a:t>
            </a:r>
            <a:r>
              <a:rPr sz="800" kern="0" spc="140" dirty="0">
                <a:solidFill>
                  <a:srgbClr val="A06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A06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fails</a:t>
            </a:r>
            <a:r>
              <a:rPr sz="800" kern="0" spc="150" dirty="0">
                <a:solidFill>
                  <a:srgbClr val="A06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A06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due</a:t>
            </a:r>
            <a:r>
              <a:rPr sz="800" kern="0" spc="150" dirty="0">
                <a:solidFill>
                  <a:srgbClr val="A06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A06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800" kern="0" spc="180" dirty="0">
                <a:solidFill>
                  <a:srgbClr val="A06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A06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non-human</a:t>
            </a:r>
            <a:r>
              <a:rPr sz="800" kern="0" spc="140" dirty="0">
                <a:solidFill>
                  <a:srgbClr val="A06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A06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factors,free</a:t>
            </a:r>
            <a:r>
              <a:rPr sz="800" kern="0" spc="180" dirty="0">
                <a:solidFill>
                  <a:srgbClr val="A06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A06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replacement</a:t>
            </a:r>
            <a:r>
              <a:rPr sz="800" kern="0" spc="130" dirty="0">
                <a:solidFill>
                  <a:srgbClr val="A06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A06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within</a:t>
            </a:r>
            <a:r>
              <a:rPr sz="800" kern="0" spc="160" dirty="0">
                <a:solidFill>
                  <a:srgbClr val="A06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A06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5</a:t>
            </a:r>
            <a:r>
              <a:rPr sz="800" kern="0" spc="140" dirty="0">
                <a:solidFill>
                  <a:srgbClr val="A06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A06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years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92" name="textbox 92"/>
          <p:cNvSpPr/>
          <p:nvPr/>
        </p:nvSpPr>
        <p:spPr>
          <a:xfrm>
            <a:off x="7515215" y="6650470"/>
            <a:ext cx="208279" cy="1676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84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tabLst/>
            </a:pPr>
            <a:r>
              <a:rPr sz="1100" kern="0" spc="-6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[1]</a:t>
            </a:r>
            <a:endParaRPr sz="1100" dirty="0">
              <a:latin typeface="SimHei"/>
              <a:ea typeface="SimHei"/>
              <a:cs typeface="SimHe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2025-09-22T12:16:59Z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2025-09-22T12:17:02</vt:filetime>
  </property>
  <property fmtid="{D5CDD505-2E9C-101B-9397-08002B2CF9AE}" pid="4" name="UsrData">
    <vt:lpwstr>68d0cdb8c306eb001ff7b235wl</vt:lpwstr>
  </property>
</Properties>
</file>