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3829050" cy="49466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4.jpe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1275" y="0"/>
            <a:ext cx="3746500" cy="4946650"/>
          </a:xfrm>
          <a:prstGeom prst="rect">
            <a:avLst/>
          </a:prstGeom>
        </p:spPr>
      </p:pic>
      <p:sp>
        <p:nvSpPr>
          <p:cNvPr id="22" name="rect 22"/>
          <p:cNvSpPr/>
          <p:nvPr/>
        </p:nvSpPr>
        <p:spPr>
          <a:xfrm>
            <a:off x="168281" y="3060690"/>
            <a:ext cx="3454385" cy="1739884"/>
          </a:xfrm>
          <a:prstGeom prst="rect">
            <a:avLst/>
          </a:prstGeom>
          <a:solidFill>
            <a:srgbClr val="D5DFF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" name="textbox 24"/>
          <p:cNvSpPr/>
          <p:nvPr/>
        </p:nvSpPr>
        <p:spPr>
          <a:xfrm>
            <a:off x="1216028" y="3324222"/>
            <a:ext cx="2190114" cy="1316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Test:Go      to      the      test      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spcBef>
                <a:spcPts val="520"/>
              </a:spcBef>
            </a:pP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Record:Read       the        previou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sly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stored        data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50"/>
              </a:lnSpc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Settings: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52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1.System     test:manually      test     the     function      of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the      instrument.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66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2.Electronic      balance:calibration       balance 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    manual       zero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7000"/>
              </a:lnSpc>
              <a:spcBef>
                <a:spcPts val="5"/>
              </a:spcBef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3.Thermocouple:Display thermocouple to measure temperature and correct furmace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8000"/>
              </a:lnSpc>
              <a:spcBef>
                <a:spcPts val="15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4.Function       setting:automatic        printing(accord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ingto        user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needsto     choose     whether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    print     aut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omaticaly,whetherto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automatically    number    by    d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ate).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0"/>
              </a:spcBef>
            </a:pP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5.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calibration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Modify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1901824" y="869967"/>
            <a:ext cx="1752612" cy="1060413"/>
            <a:chOff x="0" y="0"/>
            <a:chExt cx="1752612" cy="1060413"/>
          </a:xfrm>
        </p:grpSpPr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752612" cy="1060413"/>
            </a:xfrm>
            <a:prstGeom prst="rect">
              <a:avLst/>
            </a:prstGeom>
          </p:spPr>
        </p:pic>
        <p:sp>
          <p:nvSpPr>
            <p:cNvPr id="28" name="textbox 28"/>
            <p:cNvSpPr/>
            <p:nvPr/>
          </p:nvSpPr>
          <p:spPr>
            <a:xfrm>
              <a:off x="57134" y="104884"/>
              <a:ext cx="1628139" cy="74739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73100" algn="l" rtl="0" eaLnBrk="0">
                <a:lnSpc>
                  <a:spcPct val="81000"/>
                </a:lnSpc>
              </a:pPr>
              <a:r>
                <a:rPr sz="500" kern="0" spc="-10" dirty="0">
                  <a:solidFill>
                    <a:srgbClr val="74BE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Settings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35915" algn="l" rtl="0" eaLnBrk="0">
                <a:lnSpc>
                  <a:spcPts val="680"/>
                </a:lnSpc>
                <a:spcBef>
                  <a:spcPts val="155"/>
                </a:spcBef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0.002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lg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8000"/>
                </a:lnSpc>
                <a:spcBef>
                  <a:spcPts val="1290"/>
                </a:spcBef>
              </a:pP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ouput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6500" algn="l" rtl="0" eaLnBrk="0">
                <a:lnSpc>
                  <a:spcPct val="82000"/>
                </a:lnSpc>
                <a:spcBef>
                  <a:spcPts val="165"/>
                </a:spcBef>
              </a:pPr>
              <a:r>
                <a:rPr sz="4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EK</a:t>
              </a:r>
              <a:r>
                <a:rPr sz="4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4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time</a:t>
              </a:r>
              <a:r>
                <a:rPr sz="4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610213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79400" algn="l" rtl="0" eaLnBrk="0">
                <a:lnSpc>
                  <a:spcPts val="680"/>
                </a:lnSpc>
              </a:pPr>
              <a:r>
                <a:rPr sz="5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r>
                <a:rPr sz="500" kern="0" spc="-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℃</a:t>
              </a:r>
              <a:endParaRPr sz="5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1543033" y="920719"/>
              <a:ext cx="139706" cy="76227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 rot="21600000">
            <a:off x="149211" y="895343"/>
            <a:ext cx="1727211" cy="1041418"/>
            <a:chOff x="0" y="0"/>
            <a:chExt cx="1727211" cy="1041418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727211" cy="1041418"/>
            </a:xfrm>
            <a:prstGeom prst="rect">
              <a:avLst/>
            </a:prstGeom>
          </p:spPr>
        </p:pic>
        <p:sp>
          <p:nvSpPr>
            <p:cNvPr id="34" name="textbox 34"/>
            <p:cNvSpPr/>
            <p:nvPr/>
          </p:nvSpPr>
          <p:spPr>
            <a:xfrm>
              <a:off x="-12700" y="-12700"/>
              <a:ext cx="1753235" cy="10687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60350" algn="l" rtl="0" eaLnBrk="0">
                <a:lnSpc>
                  <a:spcPct val="85000"/>
                </a:lnSpc>
              </a:pPr>
              <a:r>
                <a:rPr sz="700" b="1" kern="0" spc="20" dirty="0">
                  <a:solidFill>
                    <a:srgbClr val="B3C3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Automatic     moisture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54000" algn="l" rtl="0" eaLnBrk="0">
                <a:lnSpc>
                  <a:spcPct val="84000"/>
                </a:lnSpc>
                <a:spcBef>
                  <a:spcPts val="545"/>
                </a:spcBef>
              </a:pPr>
              <a:r>
                <a:rPr sz="700" b="1" kern="0" spc="10" dirty="0">
                  <a:solidFill>
                    <a:srgbClr val="B3C3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meter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57200" algn="l" rtl="0" eaLnBrk="0">
                <a:lnSpc>
                  <a:spcPct val="80000"/>
                </a:lnSpc>
              </a:pPr>
              <a:r>
                <a:rPr sz="5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Timey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500" kern="0" spc="-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Beonds</a:t>
              </a:r>
              <a:endParaRPr sz="5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aphicFrame>
        <p:nvGraphicFramePr>
          <p:cNvPr id="36" name="table 36"/>
          <p:cNvGraphicFramePr>
            <a:graphicFrameLocks noGrp="1"/>
          </p:cNvGraphicFramePr>
          <p:nvPr/>
        </p:nvGraphicFramePr>
        <p:xfrm>
          <a:off x="203208" y="2022477"/>
          <a:ext cx="1637664" cy="927100"/>
        </p:xfrm>
        <a:graphic>
          <a:graphicData uri="http://schemas.openxmlformats.org/drawingml/2006/table">
            <a:tbl>
              <a:tblPr/>
              <a:tblGrid>
                <a:gridCol w="72389"/>
                <a:gridCol w="476250"/>
                <a:gridCol w="311150"/>
                <a:gridCol w="285750"/>
                <a:gridCol w="247650"/>
                <a:gridCol w="244475"/>
              </a:tblGrid>
              <a:tr h="346075">
                <a:tc rowSpan="2"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Reco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4450" algn="l" rtl="0" eaLnBrk="0">
                        <a:lnSpc>
                          <a:spcPct val="78000"/>
                        </a:lnSpc>
                        <a:spcBef>
                          <a:spcPts val="630"/>
                        </a:spcBef>
                      </a:pP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4450" algn="l" rtl="0" eaLnBrk="0">
                        <a:lnSpc>
                          <a:spcPts val="625"/>
                        </a:lnSpc>
                        <a:spcBef>
                          <a:spcPts val="25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Nmboak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1000"/>
                        </a:lnSpc>
                      </a:pP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700" algn="l" rtl="0" eaLnBrk="0">
                        <a:lnSpc>
                          <a:spcPct val="78000"/>
                        </a:lnSpc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WpScore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 gridSpan="2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4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4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4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575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2009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是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17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17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" name="textbox 38"/>
          <p:cNvSpPr/>
          <p:nvPr/>
        </p:nvSpPr>
        <p:spPr>
          <a:xfrm>
            <a:off x="981085" y="303854"/>
            <a:ext cx="1868170" cy="4076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880" indent="-43815" algn="l" rtl="0" eaLnBrk="0">
              <a:lnSpc>
                <a:spcPct val="107000"/>
              </a:lnSpc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 screen oper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ation</a:t>
            </a:r>
            <a:r>
              <a:rPr sz="12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 and</a:t>
            </a:r>
            <a:r>
              <a:rPr sz="12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intuitive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2473316" y="2059698"/>
            <a:ext cx="536575" cy="276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1C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7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0050" algn="l" rtl="0" eaLnBrk="0">
              <a:lnSpc>
                <a:spcPct val="92000"/>
              </a:lnSpc>
              <a:spcBef>
                <a:spcPts val="5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tgate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2" name="textbox 42"/>
          <p:cNvSpPr/>
          <p:nvPr/>
        </p:nvSpPr>
        <p:spPr>
          <a:xfrm rot="5400000">
            <a:off x="343388" y="3846309"/>
            <a:ext cx="1069339" cy="171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70"/>
              </a:lnSpc>
              <a:spcBef>
                <a:spcPts val="0"/>
              </a:spcBef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Function introduction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and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4" name="textbox 44"/>
          <p:cNvSpPr/>
          <p:nvPr/>
        </p:nvSpPr>
        <p:spPr>
          <a:xfrm rot="5400000">
            <a:off x="537166" y="3563372"/>
            <a:ext cx="492125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7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descripti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on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3127380" y="2050164"/>
            <a:ext cx="329565" cy="156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2079633" y="2853997"/>
            <a:ext cx="76200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Me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5400"/>
            <a:ext cx="3829050" cy="4895850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57141" y="220786"/>
            <a:ext cx="3414395" cy="37534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 tech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nical parameters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  <a:spcBef>
                <a:spcPts val="335"/>
              </a:spcBef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:220V,50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Hz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rated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input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2800w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05"/>
              </a:lnSpc>
              <a:spcBef>
                <a:spcPts val="1480"/>
              </a:spcBef>
            </a:pPr>
            <a:r>
              <a:rPr sz="1500" kern="0" spc="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</a:t>
            </a:r>
            <a:r>
              <a:rPr sz="9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samples</a:t>
            </a:r>
            <a:r>
              <a:rPr sz="1500" kern="0" spc="5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:1-9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100" kern="0" spc="0" baseline="1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Single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0" baseline="1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baseline="1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</a:t>
            </a:r>
            <a:r>
              <a:rPr sz="1100" kern="0" spc="50" baseline="1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endParaRPr sz="1100" baseline="17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31950" algn="l" rtl="0" eaLnBrk="0">
              <a:lnSpc>
                <a:spcPts val="965"/>
              </a:lnSpc>
            </a:pP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9-11g(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analytical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0.9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-1.1g)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40"/>
              </a:lnSpc>
              <a:spcBef>
                <a:spcPts val="280"/>
              </a:spcBef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resolution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:0.0001g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  <a:spcBef>
                <a:spcPts val="1220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size:not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6mm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00100" algn="l" rtl="0" eaLnBrk="0">
              <a:lnSpc>
                <a:spcPts val="1020"/>
              </a:lnSpc>
              <a:spcBef>
                <a:spcPts val="27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(No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0.2mm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sis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00" algn="l" rtl="0" eaLnBrk="0">
              <a:lnSpc>
                <a:spcPct val="81000"/>
              </a:lnSpc>
              <a:spcBef>
                <a:spcPts val="0"/>
              </a:spcBef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22325" y="1295400"/>
            <a:ext cx="2184400" cy="2355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15875"/>
            <a:ext cx="3117850" cy="4914900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381000" y="53526"/>
            <a:ext cx="1905000" cy="1219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Microcomputer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735"/>
              </a:lnSpc>
            </a:pP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 tester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ts val="600"/>
              </a:lnSpc>
              <a:spcBef>
                <a:spcPts val="27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一</a:t>
            </a:r>
            <a:endParaRPr sz="9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13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9000"/>
              </a:lnSpc>
              <a:spcBef>
                <a:spcPts val="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Mainly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  for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coal,meat,wood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total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moisture(and     analytical     water)determina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1397013" y="1454450"/>
            <a:ext cx="702944" cy="5257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ct val="140000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Fast   determi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nation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715" algn="l" rtl="0" eaLnBrk="0">
              <a:lnSpc>
                <a:spcPct val="156000"/>
              </a:lnSpc>
              <a:spcBef>
                <a:spcPts val="5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operate</a:t>
            </a:r>
            <a:r>
              <a:rPr sz="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ood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perfomanc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590550" y="1507263"/>
            <a:ext cx="504190" cy="428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  accur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4"/>
          <p:cNvSpPr/>
          <p:nvPr/>
        </p:nvSpPr>
        <p:spPr>
          <a:xfrm>
            <a:off x="266689" y="1079506"/>
            <a:ext cx="2835910" cy="249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2000"/>
              </a:lnSpc>
            </a:pPr>
            <a:r>
              <a:rPr sz="18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 char</a:t>
            </a:r>
            <a:r>
              <a:rPr sz="18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acteristics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00185" y="1758963"/>
            <a:ext cx="641380" cy="622296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743201" y="1758963"/>
            <a:ext cx="635013" cy="622296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06552" y="2908299"/>
            <a:ext cx="635013" cy="622296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63536" y="1758963"/>
            <a:ext cx="635012" cy="622296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743201" y="2908300"/>
            <a:ext cx="635013" cy="615943"/>
          </a:xfrm>
          <a:prstGeom prst="rect">
            <a:avLst/>
          </a:prstGeom>
        </p:spPr>
      </p:pic>
      <p:pic>
        <p:nvPicPr>
          <p:cNvPr id="76" name="picture 7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69904" y="2908300"/>
            <a:ext cx="628645" cy="615943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419101" y="2438660"/>
            <a:ext cx="1090930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Many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1631955" y="3619758"/>
            <a:ext cx="802640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    lasting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2768604" y="3589968"/>
            <a:ext cx="571500" cy="2895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3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Save</a:t>
            </a:r>
            <a:r>
              <a:rPr sz="6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effort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1695460" y="2438660"/>
            <a:ext cx="643255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Fast speed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514341" y="3659382"/>
            <a:ext cx="920114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2768604" y="2459227"/>
            <a:ext cx="699769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tely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6688" y="1447786"/>
            <a:ext cx="3346477" cy="63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2"/>
          <p:cNvSpPr/>
          <p:nvPr/>
        </p:nvSpPr>
        <p:spPr>
          <a:xfrm>
            <a:off x="447659" y="1483514"/>
            <a:ext cx="2879089" cy="18808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82000"/>
              </a:lnSpc>
            </a:pP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Working principle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 principle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ct val="134000"/>
              </a:lnSpc>
              <a:spcBef>
                <a:spcPts val="70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Weighacertain  amountof  samples  with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particle  size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lesthan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6mm,placed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thefumace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the</a:t>
            </a:r>
            <a:r>
              <a:rPr lang="en-US"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  meter,and  the  moisture  quickly  evaporates  after  high  temperature.The  m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osture  contentis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calculated  according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weightloss  of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sample  a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fterdrying.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56000"/>
              </a:lnSpc>
            </a:pP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56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Drying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Principle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1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ct val="112000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Use4high-efficiencyenergy-savingcarbon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heatingtubes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 thefurmacecavity,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quickly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rise to theset temperature,the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samplein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thefurna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ceturntable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rotatesata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constantspe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ed,so that each sample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heated evenly,driven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byhigh temperature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watervaporization evaporation,so that th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sampledry.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4"/>
          <p:cNvSpPr/>
          <p:nvPr/>
        </p:nvSpPr>
        <p:spPr>
          <a:xfrm>
            <a:off x="434355" y="907887"/>
            <a:ext cx="2537460" cy="667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00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 operatio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20"/>
              </a:lnSpc>
              <a:spcBef>
                <a:spcPts val="2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 and</a:t>
            </a:r>
            <a:endParaRPr sz="9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20"/>
              </a:lnSpc>
              <a:spcBef>
                <a:spcPts val="25"/>
              </a:spcBef>
            </a:pP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descriptio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</a:t>
            </a:r>
            <a:endParaRPr sz="9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46081" y="1663698"/>
            <a:ext cx="3136897" cy="635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16280" y="1758315"/>
            <a:ext cx="2396490" cy="21977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9050" algn="l" rtl="0" eaLnBrk="0">
              <a:lnSpc>
                <a:spcPct val="122000"/>
              </a:lnSpc>
            </a:pP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1.Turn on the power swi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tch of the moisture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meter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and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    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click the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ELB-CM100 icon on the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desktop of the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85000"/>
              </a:lnSpc>
              <a:spcBef>
                <a:spcPts val="140"/>
              </a:spcBef>
            </a:pP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computer to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enter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10"/>
              </a:lnSpc>
              <a:spcBef>
                <a:spcPts val="21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2.Full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water:Select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the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experiment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proje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ctfull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water,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ts val="101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heating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time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20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minutes,heatin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g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temperature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145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indent="-19050" algn="l" rtl="0" eaLnBrk="0">
              <a:lnSpc>
                <a:spcPct val="125000"/>
              </a:lnSpc>
              <a:spcBef>
                <a:spcPts val="2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degrees,constant</a:t>
            </a:r>
            <a:r>
              <a:rPr sz="7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weight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test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on(recommended:constant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weight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accuracy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0.0050,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constant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weight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time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5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minutes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127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3).Analyze water:Select the experimental item to anal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yze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water,heating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time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20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minutes,heating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temp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erature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145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degrees,co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nstant  weight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test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off(i.e.remove√).</a:t>
            </a:r>
            <a:endParaRPr lang="zh-CN" altLang="en-US" sz="7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06375" y="739775"/>
            <a:ext cx="3416300" cy="3467100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238121" y="942492"/>
            <a:ext cx="2792095" cy="1185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9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ct val="81000"/>
              </a:lnSpc>
              <a:spcBef>
                <a:spcPts val="0"/>
              </a:spcBef>
            </a:pPr>
            <a:endParaRPr sz="1000" b="1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ct val="81000"/>
              </a:lnSpc>
              <a:spcBef>
                <a:spcPts val="0"/>
              </a:spcBef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10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suppl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y:220V,50Hz.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206375" y="3057531"/>
            <a:ext cx="3372484" cy="723900"/>
          </a:xfrm>
          <a:prstGeom prst="rect">
            <a:avLst/>
          </a:prstGeom>
          <a:solidFill>
            <a:srgbClr val="B7BFD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300" algn="l" rtl="0" eaLnBrk="0">
              <a:lnSpc>
                <a:spcPts val="1360"/>
              </a:lnSpc>
              <a:spcBef>
                <a:spcPts val="5"/>
              </a:spcBef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Single sampl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weight:9-11g(0.9-1.1g for analytical water).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850" algn="l" rtl="0" eaLnBrk="0">
              <a:lnSpc>
                <a:spcPct val="81000"/>
              </a:lnSpc>
              <a:spcBef>
                <a:spcPts val="0"/>
              </a:spcBef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 resolution:0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.0001g.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8" name="group 8"/>
          <p:cNvGrpSpPr/>
          <p:nvPr/>
        </p:nvGrpSpPr>
        <p:grpSpPr>
          <a:xfrm rot="21600000">
            <a:off x="219083" y="2257428"/>
            <a:ext cx="3365499" cy="717551"/>
            <a:chOff x="0" y="0"/>
            <a:chExt cx="3365499" cy="717551"/>
          </a:xfrm>
        </p:grpSpPr>
        <p:pic>
          <p:nvPicPr>
            <p:cNvPr id="106" name="picture 10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365499" cy="717551"/>
            </a:xfrm>
            <a:prstGeom prst="rect">
              <a:avLst/>
            </a:prstGeom>
          </p:spPr>
        </p:pic>
        <p:sp>
          <p:nvSpPr>
            <p:cNvPr id="108" name="textbox 108"/>
            <p:cNvSpPr/>
            <p:nvPr/>
          </p:nvSpPr>
          <p:spPr>
            <a:xfrm>
              <a:off x="-12700" y="-12700"/>
              <a:ext cx="3390900" cy="7435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4300" algn="l" rtl="0" eaLnBrk="0">
                <a:lnSpc>
                  <a:spcPts val="1365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Rated</a:t>
              </a:r>
              <a:r>
                <a:rPr sz="1000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input</a:t>
              </a:r>
              <a:r>
                <a:rPr sz="1000" kern="0" spc="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power:2800</a:t>
              </a:r>
              <a:r>
                <a:rPr sz="10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W.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4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9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4300" algn="l" rtl="0" eaLnBrk="0">
                <a:lnSpc>
                  <a:spcPts val="1360"/>
                </a:lnSpc>
                <a:spcBef>
                  <a:spcPts val="0"/>
                </a:spcBef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Number</a:t>
              </a:r>
              <a:r>
                <a:rPr sz="1000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of</a:t>
              </a:r>
              <a:r>
                <a:rPr sz="1000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samples: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1-9.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10" name="textbox 110"/>
          <p:cNvSpPr/>
          <p:nvPr/>
        </p:nvSpPr>
        <p:spPr>
          <a:xfrm>
            <a:off x="263538" y="3941958"/>
            <a:ext cx="316357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 size:not more than 6mm(analytical water is not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 than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0.2mm)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" name="table 112"/>
          <p:cNvGraphicFramePr>
            <a:graphicFrameLocks noGrp="1"/>
          </p:cNvGraphicFramePr>
          <p:nvPr/>
        </p:nvGraphicFramePr>
        <p:xfrm>
          <a:off x="257172" y="1279514"/>
          <a:ext cx="3371215" cy="3378200"/>
        </p:xfrm>
        <a:graphic>
          <a:graphicData uri="http://schemas.openxmlformats.org/drawingml/2006/table">
            <a:tbl>
              <a:tblPr/>
              <a:tblGrid>
                <a:gridCol w="396875"/>
                <a:gridCol w="831850"/>
                <a:gridCol w="437515"/>
                <a:gridCol w="552450"/>
                <a:gridCol w="1152525"/>
              </a:tblGrid>
              <a:tr h="244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340" indent="5715" algn="l" rtl="0" eaLnBrk="0">
                        <a:lnSpc>
                          <a:spcPct val="97000"/>
                        </a:lnSpc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sequence 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8600" indent="240665" algn="l" rtl="0" eaLnBrk="0">
                        <a:lnSpc>
                          <a:spcPct val="94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Aoocming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nTe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indent="3810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   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position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Quantity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770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990" algn="l" rtl="0" eaLnBrk="0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Moisture met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990" algn="l" rtl="0" eaLnBrk="0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Hydration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cup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en-US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</a:t>
                      </a:r>
                      <a:endParaRPr lang="en-US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</a:t>
                      </a:r>
                      <a:r>
                        <a:rPr sz="7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" algn="l" rtl="0" eaLnBrk="0">
                        <a:lnSpc>
                          <a:spcPts val="620"/>
                        </a:lnSpc>
                        <a:spcBef>
                          <a:spcPts val="5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hum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99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265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Turntable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en-US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</a:t>
                      </a:r>
                      <a:endParaRPr lang="en-US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990" algn="l" rtl="0" eaLnBrk="0">
                        <a:lnSpc>
                          <a:spcPts val="88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Quart weighing rods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51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5415" algn="l" rtl="0" eaLnBrk="0">
                        <a:lnSpc>
                          <a:spcPts val="700"/>
                        </a:lnSpc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root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Fragile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1000" kern="0" spc="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Mettlerelectronic Ba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lance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l" rtl="0" eaLnBrk="0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990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pall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algn="l" rtl="0" eaLnBrk="0">
                        <a:lnSpc>
                          <a:spcPts val="675"/>
                        </a:lnSpc>
                        <a:spcBef>
                          <a:spcPts val="0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l" rtl="0" eaLnBrk="0">
                        <a:lnSpc>
                          <a:spcPts val="385"/>
                        </a:lnSpc>
                        <a:spcBef>
                          <a:spcPts val="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99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Center pi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en-US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</a:t>
                      </a:r>
                      <a:endParaRPr lang="en-US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990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Printer pa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99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l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steelplate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0" algn="l" rtl="0" eaLnBrk="0">
                        <a:lnSpc>
                          <a:spcPts val="675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block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75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971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Safety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tube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l" rtl="0" eaLnBrk="0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75" algn="l" rtl="0" eaLnBrk="0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tubes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9225" algn="l" rtl="0" eaLnBrk="0">
                        <a:lnSpc>
                          <a:spcPts val="500"/>
                        </a:lnSpc>
                      </a:pP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wdwe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ts val="675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nstruction manual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75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l" rtl="0" eaLnBrk="0">
                        <a:lnSpc>
                          <a:spcPct val="9300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Certifcate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413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Conlormity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4" name="textbox 114"/>
          <p:cNvSpPr/>
          <p:nvPr/>
        </p:nvSpPr>
        <p:spPr>
          <a:xfrm>
            <a:off x="279405" y="715158"/>
            <a:ext cx="2818129" cy="276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20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      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600" kern="0" spc="-30" baseline="-9000" dirty="0">
                <a:solidFill>
                  <a:srgbClr val="4B547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测量仪器</a:t>
            </a:r>
            <a:endParaRPr sz="600" baseline="-9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3533</Words>
  <Application>WPS 演示</Application>
  <PresentationFormat/>
  <Paragraphs>251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Arial</vt:lpstr>
      <vt:lpstr>FangSong</vt:lpstr>
      <vt:lpstr>SimHei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2025-04-16T07:58:38Z</dcterms:created>
  <dcterms:modified xsi:type="dcterms:W3CDTF">2025-04-16T07:58:38Z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2025-04-16T15:53:16Z</vt:filetime>
  </property>
  <property fmtid="{D5CDD505-2E9C-101B-9397-08002B2CF9AE}" pid="4" name="UsrData">
    <vt:lpwstr>67ff61e8bd3901001f0085cbwl</vt:lpwstr>
  </property>
  <property fmtid="{D5CDD505-2E9C-101B-9397-08002B2CF9AE}" pid="5" name="ICV">
    <vt:lpwstr>90D192054265439597D92D99EEB69F9A_12</vt:lpwstr>
  </property>
  <property fmtid="{D5CDD505-2E9C-101B-9397-08002B2CF9AE}" pid="6" name="KSOProductBuildVer">
    <vt:lpwstr>2052-12.1.0.20784</vt:lpwstr>
  </property>
</Properties>
</file>