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4375150" cy="5829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5175" y="984250"/>
            <a:ext cx="2844800" cy="3860800"/>
          </a:xfrm>
          <a:prstGeom prst="rect">
            <a:avLst/>
          </a:prstGeom>
        </p:spPr>
      </p:pic>
      <p:sp>
        <p:nvSpPr>
          <p:cNvPr id="4" name="rect 4"/>
          <p:cNvSpPr/>
          <p:nvPr/>
        </p:nvSpPr>
        <p:spPr>
          <a:xfrm>
            <a:off x="1496656" y="1333736"/>
            <a:ext cx="1039643" cy="18425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rect 6"/>
          <p:cNvSpPr/>
          <p:nvPr/>
        </p:nvSpPr>
        <p:spPr>
          <a:xfrm>
            <a:off x="1496802" y="1568666"/>
            <a:ext cx="876383" cy="18425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rect 8"/>
          <p:cNvSpPr/>
          <p:nvPr/>
        </p:nvSpPr>
        <p:spPr>
          <a:xfrm>
            <a:off x="1381379" y="1858230"/>
            <a:ext cx="1581577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" name="textbox 10"/>
          <p:cNvSpPr/>
          <p:nvPr/>
        </p:nvSpPr>
        <p:spPr>
          <a:xfrm>
            <a:off x="1374775" y="1061303"/>
            <a:ext cx="1601469" cy="998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ts val="1860"/>
              </a:lnSpc>
            </a:pPr>
            <a:r>
              <a:rPr sz="1300" b="1" kern="0" spc="-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efficiency</a:t>
            </a:r>
            <a:endParaRPr sz="13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78000"/>
              </a:lnSpc>
              <a:spcBef>
                <a:spcPts val="415"/>
              </a:spcBef>
            </a:pPr>
            <a:r>
              <a:rPr sz="1300" b="1" kern="0" spc="-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halogen</a:t>
            </a:r>
            <a:r>
              <a:rPr sz="1300" b="1" kern="0" spc="1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</a:t>
            </a:r>
            <a:endParaRPr sz="13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ts val="1850"/>
              </a:lnSpc>
            </a:pPr>
            <a:r>
              <a:rPr sz="1300" b="1" kern="0" spc="-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1300" b="1" kern="0" spc="8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180°C</a:t>
            </a:r>
            <a:endParaRPr sz="13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  <a:spcBef>
                <a:spcPts val="750"/>
              </a:spcBef>
            </a:pPr>
            <a:r>
              <a:rPr sz="6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Heatingtemperature,can  quckl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600" kern="0" spc="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andevenlydry</a:t>
            </a:r>
            <a:endParaRPr sz="6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</a:pPr>
            <a:r>
              <a:rPr sz="6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tems,meet thevast</a:t>
            </a:r>
            <a:r>
              <a:rPr sz="600" kern="0" spc="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majority of s</a:t>
            </a:r>
            <a:r>
              <a:rPr sz="6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ample tests</a:t>
            </a:r>
            <a:endParaRPr sz="6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63500"/>
            <a:ext cx="4375150" cy="5702300"/>
          </a:xfrm>
          <a:prstGeom prst="rect">
            <a:avLst/>
          </a:prstGeom>
        </p:spPr>
      </p:pic>
      <p:sp>
        <p:nvSpPr>
          <p:cNvPr id="14" name="rect 14"/>
          <p:cNvSpPr/>
          <p:nvPr/>
        </p:nvSpPr>
        <p:spPr>
          <a:xfrm>
            <a:off x="3174793" y="1668436"/>
            <a:ext cx="635637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" name="rect 16"/>
          <p:cNvSpPr/>
          <p:nvPr/>
        </p:nvSpPr>
        <p:spPr>
          <a:xfrm>
            <a:off x="3170043" y="2463309"/>
            <a:ext cx="744143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" name="rect 18"/>
          <p:cNvSpPr/>
          <p:nvPr/>
        </p:nvSpPr>
        <p:spPr>
          <a:xfrm>
            <a:off x="3172697" y="1573976"/>
            <a:ext cx="652866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" name="rect 20"/>
          <p:cNvSpPr/>
          <p:nvPr/>
        </p:nvSpPr>
        <p:spPr>
          <a:xfrm>
            <a:off x="3175002" y="1466031"/>
            <a:ext cx="504449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" name="rect 22"/>
          <p:cNvSpPr/>
          <p:nvPr/>
        </p:nvSpPr>
        <p:spPr>
          <a:xfrm>
            <a:off x="3173745" y="1770051"/>
            <a:ext cx="672666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" name="rect 24"/>
          <p:cNvSpPr/>
          <p:nvPr/>
        </p:nvSpPr>
        <p:spPr>
          <a:xfrm>
            <a:off x="3173396" y="2691709"/>
            <a:ext cx="550297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" name="rect 26"/>
          <p:cNvSpPr/>
          <p:nvPr/>
        </p:nvSpPr>
        <p:spPr>
          <a:xfrm>
            <a:off x="3169903" y="2328819"/>
            <a:ext cx="712519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" name="rect 28"/>
          <p:cNvSpPr/>
          <p:nvPr/>
        </p:nvSpPr>
        <p:spPr>
          <a:xfrm>
            <a:off x="3169973" y="2583971"/>
            <a:ext cx="489983" cy="77952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" name="textbox 30"/>
          <p:cNvSpPr/>
          <p:nvPr/>
        </p:nvSpPr>
        <p:spPr>
          <a:xfrm>
            <a:off x="2184412" y="1170119"/>
            <a:ext cx="1743075" cy="26663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4372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500" kern="0" spc="0" dirty="0">
                <a:solidFill>
                  <a:srgbClr val="4372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20" dirty="0">
                <a:solidFill>
                  <a:srgbClr val="4372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ct val="88000"/>
              </a:lnSpc>
              <a:spcBef>
                <a:spcPts val="150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ct val="12800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</a:t>
            </a:r>
            <a:r>
              <a:rPr sz="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loss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perunit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timeis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less</a:t>
            </a:r>
            <a:r>
              <a:rPr sz="5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  1mg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ct val="86000"/>
              </a:lnSpc>
              <a:spcBef>
                <a:spcPts val="220"/>
              </a:spcBef>
            </a:pPr>
            <a:r>
              <a:rPr lang="en-US" altLang="zh-CN" sz="1000" dirty="0">
                <a:latin typeface="Arial" panose="020B0604020202020204"/>
                <a:ea typeface="Arial" panose="020B0604020202020204"/>
                <a:cs typeface="Arial" panose="020B0604020202020204"/>
              </a:rPr>
              <a:t>Timed drying</a:t>
            </a:r>
            <a:endParaRPr lang="en-US" altLang="zh-CN"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ct val="86000"/>
              </a:lnSpc>
              <a:spcBef>
                <a:spcPts val="155"/>
              </a:spcBef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Preset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ct val="167000"/>
              </a:lnSpc>
              <a:spcBef>
                <a:spcPts val="10"/>
              </a:spcBef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Measures</a:t>
            </a: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  </a:t>
            </a: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loss</a:t>
            </a:r>
            <a:r>
              <a:rPr sz="5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within   a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9965" algn="l" rtl="0" eaLnBrk="0">
              <a:lnSpc>
                <a:spcPts val="785"/>
              </a:lnSpc>
              <a:spcBef>
                <a:spcPts val="150"/>
              </a:spcBef>
            </a:pPr>
            <a:r>
              <a:rPr sz="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specified     time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7765" algn="l" rtl="0" eaLnBrk="0">
              <a:lnSpc>
                <a:spcPts val="950"/>
              </a:lnSpc>
              <a:spcBef>
                <a:spcPts val="2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15:51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0"/>
              </a:spcBef>
            </a:pP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6536" y="1377937"/>
            <a:ext cx="1765329" cy="2330472"/>
          </a:xfrm>
          <a:prstGeom prst="rect">
            <a:avLst/>
          </a:prstGeom>
        </p:spPr>
      </p:pic>
      <p:sp>
        <p:nvSpPr>
          <p:cNvPr id="34" name="rect 34"/>
          <p:cNvSpPr/>
          <p:nvPr/>
        </p:nvSpPr>
        <p:spPr>
          <a:xfrm>
            <a:off x="804798" y="160968"/>
            <a:ext cx="2205577" cy="22677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" name="textbox 36"/>
          <p:cNvSpPr/>
          <p:nvPr/>
        </p:nvSpPr>
        <p:spPr>
          <a:xfrm>
            <a:off x="806459" y="117788"/>
            <a:ext cx="221678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90"/>
              </a:lnSpc>
            </a:pPr>
            <a:r>
              <a:rPr sz="1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efficiency haloge</a:t>
            </a: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804528" y="459427"/>
            <a:ext cx="2368550" cy="22732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0"/>
              </a:spcBef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</a:t>
            </a:r>
            <a:r>
              <a:rPr sz="1600" b="1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t</a:t>
            </a: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 modes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343143" y="4076681"/>
            <a:ext cx="900430" cy="534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4465" indent="285750" algn="l" rtl="0" eaLnBrk="0">
              <a:lnSpc>
                <a:spcPct val="138000"/>
              </a:lnSpc>
              <a:spcBef>
                <a:spcPts val="5"/>
              </a:spcBef>
              <a:tabLst>
                <a:tab pos="672465" algn="l"/>
              </a:tabLst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current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55843" y="4089381"/>
            <a:ext cx="438171" cy="37464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811843" y="791789"/>
            <a:ext cx="1219200" cy="22732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0"/>
              </a:spcBef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available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3448043" y="4355351"/>
            <a:ext cx="518794" cy="484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87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Database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828812" y="4165620"/>
            <a:ext cx="450815" cy="33654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365496" y="3956060"/>
            <a:ext cx="419095" cy="349265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870185" y="4025913"/>
            <a:ext cx="425483" cy="33654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178037" y="4806958"/>
            <a:ext cx="260365" cy="273026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2419358" y="4812862"/>
            <a:ext cx="289559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off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2787658" y="5046650"/>
            <a:ext cx="401954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2178068" y="3917787"/>
            <a:ext cx="337820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981187" y="4630902"/>
            <a:ext cx="21335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968499" y="4526819"/>
            <a:ext cx="335915" cy="9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66800" y="1679575"/>
            <a:ext cx="2241550" cy="2470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2575" y="0"/>
            <a:ext cx="3810000" cy="5829300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2212974" y="3816487"/>
            <a:ext cx="1558925" cy="1774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15"/>
              </a:lnSpc>
            </a:pP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  drying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   Auto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4365" algn="l" rtl="0" eaLnBrk="0">
              <a:lnSpc>
                <a:spcPts val="860"/>
              </a:lnSpc>
              <a:spcBef>
                <a:spcPts val="75"/>
              </a:spcBef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drying/time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4915" algn="l" rtl="0" eaLnBrk="0">
              <a:lnSpc>
                <a:spcPts val="2670"/>
              </a:lnSpc>
              <a:spcBef>
                <a:spcPts val="635"/>
              </a:spcBef>
            </a:pPr>
            <a:r>
              <a:rPr sz="2100" kern="0" spc="-10" dirty="0">
                <a:solidFill>
                  <a:srgbClr val="007EE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45"/>
              </a:spcBef>
            </a:pPr>
            <a:r>
              <a:rPr sz="800" b="1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RS232</a:t>
            </a:r>
            <a:r>
              <a:rPr sz="800" b="1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</a:t>
            </a:r>
            <a:r>
              <a:rPr sz="800" b="1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</a:t>
            </a:r>
            <a:endParaRPr sz="8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2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Connecingpint</a:t>
            </a:r>
            <a:r>
              <a:rPr sz="600" kern="0" spc="-3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600" kern="0" spc="-3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rect 72"/>
          <p:cNvSpPr/>
          <p:nvPr/>
        </p:nvSpPr>
        <p:spPr>
          <a:xfrm>
            <a:off x="559187" y="1319772"/>
            <a:ext cx="744048" cy="13464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" name="textbox 74"/>
          <p:cNvSpPr/>
          <p:nvPr/>
        </p:nvSpPr>
        <p:spPr>
          <a:xfrm>
            <a:off x="549262" y="1290906"/>
            <a:ext cx="1049655" cy="486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</a:pP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display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335"/>
              </a:lnSpc>
            </a:pP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 color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33450" algn="l" rtl="0" eaLnBrk="0">
              <a:lnSpc>
                <a:spcPct val="81000"/>
              </a:lnSpc>
              <a:spcBef>
                <a:spcPts val="5"/>
              </a:spcBef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1010027" y="288013"/>
            <a:ext cx="1997075" cy="22732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0"/>
              </a:spcBef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 innovation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006066" y="8614"/>
            <a:ext cx="1639570" cy="22732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0"/>
              </a:spcBef>
            </a:pP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 major</a:t>
            </a: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upgra</a:t>
            </a: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000137" y="601091"/>
            <a:ext cx="1716404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</a:t>
            </a: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ghlights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first</a:t>
            </a: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rect 82"/>
          <p:cNvSpPr/>
          <p:nvPr/>
        </p:nvSpPr>
        <p:spPr>
          <a:xfrm>
            <a:off x="2280500" y="1326069"/>
            <a:ext cx="762425" cy="13464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rect 84"/>
          <p:cNvSpPr/>
          <p:nvPr/>
        </p:nvSpPr>
        <p:spPr>
          <a:xfrm>
            <a:off x="2275922" y="1525142"/>
            <a:ext cx="1032787" cy="1133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textbox 86"/>
          <p:cNvSpPr/>
          <p:nvPr/>
        </p:nvSpPr>
        <p:spPr>
          <a:xfrm>
            <a:off x="2270124" y="1334844"/>
            <a:ext cx="105156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5000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 sto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Upto</a:t>
            </a:r>
            <a:r>
              <a:rPr sz="8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18sets of storage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rect 88"/>
          <p:cNvSpPr/>
          <p:nvPr/>
        </p:nvSpPr>
        <p:spPr>
          <a:xfrm>
            <a:off x="555866" y="2994848"/>
            <a:ext cx="584644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" name="textbox 90"/>
          <p:cNvSpPr/>
          <p:nvPr/>
        </p:nvSpPr>
        <p:spPr>
          <a:xfrm>
            <a:off x="549262" y="2971938"/>
            <a:ext cx="604519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eficiency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halogen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</a:t>
            </a:r>
            <a:r>
              <a:rPr sz="6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heating180°C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2212975" y="2991738"/>
            <a:ext cx="648969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40"/>
              </a:lnSpc>
            </a:pPr>
            <a:r>
              <a:rPr sz="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Linear calibration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90"/>
              </a:lnSpc>
            </a:pPr>
            <a:r>
              <a:rPr sz="5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20g/50gdou</a:t>
            </a:r>
            <a:r>
              <a:rPr sz="5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 weight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calibration</a:t>
            </a:r>
            <a:endParaRPr sz="500" kern="0" spc="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2701912" y="2238231"/>
            <a:ext cx="207009" cy="102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10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数据库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6400" y="400050"/>
            <a:ext cx="3562350" cy="5029200"/>
          </a:xfrm>
          <a:prstGeom prst="rect">
            <a:avLst/>
          </a:prstGeom>
        </p:spPr>
      </p:pic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422283" y="1425597"/>
          <a:ext cx="3536315" cy="3987165"/>
        </p:xfrm>
        <a:graphic>
          <a:graphicData uri="http://schemas.openxmlformats.org/drawingml/2006/table">
            <a:tbl>
              <a:tblPr/>
              <a:tblGrid>
                <a:gridCol w="948689"/>
                <a:gridCol w="666750"/>
                <a:gridCol w="596900"/>
                <a:gridCol w="679450"/>
                <a:gridCol w="644525"/>
              </a:tblGrid>
              <a:tr h="2374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449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 numb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SN-SH-10A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SN-DHS-16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SN-DHS-1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6A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SN-DHS-20A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Input power/fr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equency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8488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lang="en-US"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lang="en-US" sz="600" kern="0" spc="10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4810" algn="l" rtl="0" eaLnBrk="0">
                        <a:lnSpc>
                          <a:spcPts val="430"/>
                        </a:lnSpc>
                        <a:spcBef>
                          <a:spcPts val="5"/>
                        </a:spcBef>
                      </a:pP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3800" algn="l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 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2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weighi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lang="en-US" sz="700" kern="0" spc="1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700" kern="0" spc="10" dirty="0">
                        <a:solidFill>
                          <a:srgbClr val="004173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700" kern="0" spc="30" dirty="0">
                          <a:solidFill>
                            <a:srgbClr val="00427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r>
                        <a:rPr lang="en-US" sz="700" kern="0" spc="30" dirty="0">
                          <a:solidFill>
                            <a:srgbClr val="004274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700" kern="0" spc="30" dirty="0">
                        <a:solidFill>
                          <a:srgbClr val="004274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r>
                        <a:rPr lang="en-US" sz="600" kern="0" spc="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600" kern="0" spc="0" dirty="0">
                        <a:solidFill>
                          <a:srgbClr val="004173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700" kern="0" spc="4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110</a:t>
                      </a:r>
                      <a:r>
                        <a:rPr lang="en-US" sz="700" kern="0" spc="40" dirty="0">
                          <a:solidFill>
                            <a:srgbClr val="004173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700" kern="0" spc="40" dirty="0">
                        <a:solidFill>
                          <a:srgbClr val="004173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sh</a:t>
                      </a:r>
                      <a:r>
                        <a:rPr sz="6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ows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acuracy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ts val="845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4472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</a:t>
                      </a:r>
                      <a:r>
                        <a:rPr lang="en-US" sz="700" kern="0" spc="20" dirty="0">
                          <a:solidFill>
                            <a:srgbClr val="004472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700" kern="0" spc="20" dirty="0">
                        <a:solidFill>
                          <a:srgbClr val="004472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7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0.005</a:t>
                      </a: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48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0.002</a:t>
                      </a:r>
                      <a:r>
                        <a:rPr lang="en-US" sz="600" kern="0" spc="-10" dirty="0">
                          <a:solidFill>
                            <a:srgbClr val="0048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600" kern="0" spc="-10" dirty="0">
                        <a:solidFill>
                          <a:srgbClr val="00487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</a:t>
                      </a:r>
                      <a:r>
                        <a:rPr sz="600" kern="0" spc="-10" dirty="0">
                          <a:solidFill>
                            <a:srgbClr val="00467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001</a:t>
                      </a:r>
                      <a:r>
                        <a:rPr lang="en-US" sz="600" kern="0" spc="-10" dirty="0">
                          <a:solidFill>
                            <a:srgbClr val="004675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600" kern="0" spc="-10" dirty="0">
                        <a:solidFill>
                          <a:srgbClr val="004675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indent="-635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Mcsture contentm</a:t>
                      </a:r>
                      <a:r>
                        <a:rPr sz="5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easurement</a:t>
                      </a:r>
                      <a:r>
                        <a:rPr sz="5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475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0-100%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indent="6350" algn="l" rtl="0" eaLnBrk="0">
                        <a:lnSpc>
                          <a:spcPct val="94000"/>
                        </a:lnSpc>
                      </a:pP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 de</a:t>
                      </a:r>
                      <a:r>
                        <a:rPr sz="6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termination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accuracy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437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±0.5%(23g)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 display accuracy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0.02%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0.02%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ts val="745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0.01%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ts val="495"/>
                        </a:lnSpc>
                      </a:pPr>
                      <a:r>
                        <a:rPr sz="4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Moisture </a:t>
                      </a:r>
                      <a:r>
                        <a:rPr sz="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determination repeatabiity </a:t>
                      </a: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3000"/>
                        </a:lnSpc>
                      </a:pPr>
                      <a:r>
                        <a:rPr sz="900" kern="0" spc="0" baseline="6000" dirty="0">
                          <a:solidFill>
                            <a:srgbClr val="002F4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rpr</a:t>
                      </a:r>
                      <a:r>
                        <a:rPr sz="500" kern="0" spc="-10" dirty="0">
                          <a:solidFill>
                            <a:srgbClr val="002F4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250" algn="l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0.2%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ts val="74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0.1%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86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60℃-200℃(180-200℃ Continuous use time</a:t>
                      </a:r>
                      <a:r>
                        <a:rPr sz="600" kern="0" spc="4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recommended</a:t>
                      </a:r>
                      <a:r>
                        <a:rPr sz="600" kern="0" spc="6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for</a:t>
                      </a:r>
                      <a:r>
                        <a:rPr sz="600" kern="0" spc="8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s5min)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625" algn="l" rtl="0" eaLnBrk="0">
                        <a:lnSpc>
                          <a:spcPct val="101000"/>
                        </a:lnSpc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disp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lay 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accuray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2535" algn="l" rtl="0" eaLnBrk="0">
                        <a:lnSpc>
                          <a:spcPts val="74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1℃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sensort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ype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176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487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PT1000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method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Ring halogen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Hgh efficiency halogen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lamp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86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End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point</a:t>
                      </a:r>
                      <a:r>
                        <a:rPr sz="6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408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3B6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Timed,automatic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64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r>
                        <a:rPr sz="6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selecti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7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5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7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700" kern="0" spc="16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</a:t>
                      </a:r>
                      <a:r>
                        <a:rPr sz="7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r>
                        <a:rPr sz="700" kern="0" spc="5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adjusted</a:t>
                      </a:r>
                      <a:r>
                        <a:rPr sz="700" kern="0" spc="17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16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5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r>
                        <a:rPr sz="700" kern="0" spc="50" dirty="0">
                          <a:solidFill>
                            <a:srgbClr val="00477D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Weighing pan</a:t>
                      </a:r>
                      <a:r>
                        <a:rPr sz="5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0" algn="l" rtl="0" eaLnBrk="0">
                        <a:lnSpc>
                          <a:spcPts val="845"/>
                        </a:lnSpc>
                      </a:pPr>
                      <a:r>
                        <a:rPr sz="700" kern="0" spc="20" dirty="0">
                          <a:solidFill>
                            <a:srgbClr val="00437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90</a:t>
                      </a:r>
                      <a:r>
                        <a:rPr lang="en-US" sz="700" kern="0" spc="20" dirty="0">
                          <a:solidFill>
                            <a:srgbClr val="004377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ts val="650"/>
                        </a:lnSpc>
                        <a:spcBef>
                          <a:spcPts val="730"/>
                        </a:spcBef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dry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content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%,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ATRO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dry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ATRO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wetweight</a:t>
                      </a:r>
                      <a:r>
                        <a:rPr sz="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etc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3600" algn="l" rtl="0" eaLnBrk="0">
                        <a:lnSpc>
                          <a:spcPts val="890"/>
                        </a:lnSpc>
                        <a:spcBef>
                          <a:spcPts val="0"/>
                        </a:spcBef>
                      </a:pPr>
                      <a:r>
                        <a:rPr sz="700" kern="0" spc="10" dirty="0">
                          <a:solidFill>
                            <a:srgbClr val="004376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conte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Nine ways:Moisture</a:t>
                      </a:r>
                      <a:endParaRPr sz="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gridSpan="3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RS232</a:t>
                      </a:r>
                      <a:r>
                        <a:rPr sz="6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interface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gridSpan="3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81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6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63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4.5</a:t>
                      </a:r>
                      <a:r>
                        <a:rPr lang="en-US"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lang="en-US" sz="6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ts val="73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   size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948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lang="en-US"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375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×220×180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textbox 100"/>
          <p:cNvSpPr/>
          <p:nvPr/>
        </p:nvSpPr>
        <p:spPr>
          <a:xfrm>
            <a:off x="1437841" y="475953"/>
            <a:ext cx="2186304" cy="647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3000"/>
              </a:lnSpc>
            </a:pP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Product</a:t>
            </a:r>
            <a:r>
              <a:rPr sz="1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9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arameter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99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Meet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different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needs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6700" y="1289050"/>
            <a:ext cx="3841750" cy="325120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273038" y="1289050"/>
            <a:ext cx="3829684" cy="609600"/>
          </a:xfrm>
          <a:prstGeom prst="rect">
            <a:avLst/>
          </a:prstGeom>
          <a:solidFill>
            <a:srgbClr val="3A61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8250" algn="l" rtl="0" eaLnBrk="0">
              <a:lnSpc>
                <a:spcPct val="82000"/>
              </a:lnSpc>
              <a:spcBef>
                <a:spcPts val="5"/>
              </a:spcBef>
            </a:pP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Packinglist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606564" y="2360808"/>
            <a:ext cx="1407794" cy="1405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0665" algn="l" rtl="0" eaLnBrk="0">
              <a:lnSpc>
                <a:spcPct val="87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Sky flat shelv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67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Tweezers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120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91000"/>
              </a:lnSpc>
              <a:spcBef>
                <a:spcPts val="68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" algn="l" rtl="0" eaLnBrk="0">
              <a:lnSpc>
                <a:spcPts val="1045"/>
              </a:lnSpc>
              <a:spcBef>
                <a:spcPts val="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(2)</a:t>
            </a:r>
            <a:endParaRPr sz="8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2667003" y="3775394"/>
            <a:ext cx="921385" cy="293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10" rIns="0" bIns="0"/>
          <a:lstStyle/>
          <a:p>
            <a:pPr marL="577215" indent="-6350" algn="l" rtl="0" eaLnBrk="0">
              <a:lnSpc>
                <a:spcPct val="139000"/>
              </a:lnSpc>
              <a:spcBef>
                <a:spcPts val="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</a:pP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949440" y="3866900"/>
            <a:ext cx="518159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73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Weights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40"/>
              </a:lnSpc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(20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,50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755655" y="4062188"/>
            <a:ext cx="98551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Moisture meter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39725" y="549275"/>
            <a:ext cx="3695700" cy="4730750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441332" y="1487658"/>
            <a:ext cx="3357879" cy="9023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detect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fresh  meat</a:t>
            </a:r>
            <a:r>
              <a:rPr sz="6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 pig,cow,sheep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chicken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ith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  limit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131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The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can store 5000 set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data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query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each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128000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automatic  alarm  function,the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 wil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sound  wh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detection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exceeds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error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large(more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 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2%)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403230" y="630252"/>
            <a:ext cx="2437129" cy="712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 alarm/aut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omatic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calculation and a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utomatic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storage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3844924" y="694692"/>
            <a:ext cx="12700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9250" y="1997075"/>
            <a:ext cx="3676650" cy="183515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412766" y="2027915"/>
            <a:ext cx="3407409" cy="1651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 to operate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665"/>
              </a:spcBef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fast to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6000"/>
              </a:lnSpc>
              <a:spcBef>
                <a:spcPts val="940"/>
              </a:spcBef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125000"/>
              </a:lnSpc>
              <a:spcBef>
                <a:spcPts val="97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sensor  of  the  instrument  adopts  needle  electrode,which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willnot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affe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tissue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structure,appearance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physical,chemical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biological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proper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ties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ts val="885"/>
              </a:lnSpc>
              <a:spcBef>
                <a:spcPts val="4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sample,and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measurement  process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  not  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amage</a:t>
            </a:r>
            <a:r>
              <a:rPr sz="6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sample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algn="l" rtl="0" eaLnBrk="0">
              <a:lnSpc>
                <a:spcPct val="137000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intelligent  instrument  can  automatically  calculate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se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  value,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  judge  the  result,measure  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error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standard,low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alarm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7650" y="1384300"/>
            <a:ext cx="3879850" cy="3060700"/>
          </a:xfrm>
          <a:prstGeom prst="rect">
            <a:avLst/>
          </a:prstGeom>
        </p:spPr>
      </p:pic>
      <p:graphicFrame>
        <p:nvGraphicFramePr>
          <p:cNvPr id="128" name="table 128"/>
          <p:cNvGraphicFramePr>
            <a:graphicFrameLocks noGrp="1"/>
          </p:cNvGraphicFramePr>
          <p:nvPr/>
        </p:nvGraphicFramePr>
        <p:xfrm>
          <a:off x="320675" y="2320913"/>
          <a:ext cx="3714115" cy="2006600"/>
        </p:xfrm>
        <a:graphic>
          <a:graphicData uri="http://schemas.openxmlformats.org/drawingml/2006/table">
            <a:tbl>
              <a:tblPr/>
              <a:tblGrid>
                <a:gridCol w="365125"/>
                <a:gridCol w="2362200"/>
                <a:gridCol w="986789"/>
              </a:tblGrid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ct val="75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9525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6800" algn="l" rtl="0" eaLnBrk="0">
                        <a:lnSpc>
                          <a:spcPct val="78000"/>
                        </a:lnSpc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3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indent="-12065" algn="l" rtl="0" eaLnBrk="0">
                        <a:lnSpc>
                          <a:spcPct val="102000"/>
                        </a:lnSpc>
                        <a:spcBef>
                          <a:spcPts val="0"/>
                        </a:spcBef>
                      </a:pP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 machine</a:t>
                      </a:r>
                      <a:r>
                        <a:rPr sz="6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(including detection probe,probe protective cover,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rechargeable</a:t>
                      </a:r>
                      <a:r>
                        <a:rPr sz="600" kern="0" spc="2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lithium)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a set of</a:t>
                      </a:r>
                      <a:endParaRPr lang="en-US" altLang="zh-CN" sz="900" dirty="0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0" algn="l" rtl="0" eaLnBrk="0">
                        <a:lnSpc>
                          <a:spcPct val="92000"/>
                        </a:lnSpc>
                      </a:pP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Chargers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lang="en-US" sz="900" dirty="0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r>
                        <a:rPr sz="9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cable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ct val="78000"/>
                        </a:lnSpc>
                      </a:pP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Meat moisture meter data process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r>
                        <a:rPr sz="600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ngsystem(optional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ct val="78000"/>
                        </a:lnSpc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-One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820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ts val="645"/>
                        </a:lnSpc>
                      </a:pP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 certificate/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warranty</a:t>
                      </a:r>
                      <a:r>
                        <a:rPr sz="9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9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0" name="textbox 130"/>
          <p:cNvSpPr/>
          <p:nvPr/>
        </p:nvSpPr>
        <p:spPr>
          <a:xfrm>
            <a:off x="349250" y="1518110"/>
            <a:ext cx="155321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23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23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3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374650" y="727071"/>
          <a:ext cx="3665855" cy="9515475"/>
        </p:xfrm>
        <a:graphic>
          <a:graphicData uri="http://schemas.openxmlformats.org/drawingml/2006/table">
            <a:tbl>
              <a:tblPr/>
              <a:tblGrid>
                <a:gridCol w="568325"/>
                <a:gridCol w="1346200"/>
                <a:gridCol w="1751330"/>
              </a:tblGrid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cel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6100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SN-MMT-1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453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SN-MMT-1P</a:t>
                      </a:r>
                      <a:endParaRPr sz="9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EC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Measuring ran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65-85%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0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65-85%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E7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13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Once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time&lt;Is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32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time&lt;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1s</a:t>
                      </a:r>
                      <a:endParaRPr sz="900" b="1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FE9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times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965" indent="-889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Output a measurement result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every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ora single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sample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direct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measurement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5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indent="-127000" algn="l" rtl="0" eaLnBrk="0">
                        <a:lnSpc>
                          <a:spcPct val="106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Outputa measurement result every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10samples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ora singlesampledirert me3sure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8E3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MerurenentEm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s1.0%in the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-78%range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s1.0%in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the70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-78%range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7E3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Repeatablty err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s0.5%in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70-78%range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s0.5%in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70-78%range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E7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9090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33375" algn="l" rtl="0" eaLnBrk="0">
                        <a:lnSpc>
                          <a:spcPts val="360"/>
                        </a:lnSpc>
                        <a:spcBef>
                          <a:spcPts val="11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source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9F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Ac/DC(with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rechargeable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lithium)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Duspuposewiharechagbleithium ba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ney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4D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641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About45mW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21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About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45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mW</a:t>
                      </a:r>
                      <a:endParaRPr sz="9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shmant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239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Fernce</a:t>
                      </a:r>
                      <a:endParaRPr sz="9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445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885" algn="l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b="1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349885" algn="l" rtl="0" eaLnBrk="0">
                        <a:lnSpc>
                          <a:spcPts val="500"/>
                        </a:lnSpc>
                        <a:spcBef>
                          <a:spcPts val="5"/>
                        </a:spcBef>
                      </a:pPr>
                      <a:endParaRPr lang="en-US" sz="800" b="1" kern="0" spc="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425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5465" algn="l" rtl="0" eaLnBrk="0">
                        <a:lnSpc>
                          <a:spcPts val="500"/>
                        </a:lnSpc>
                        <a:spcBef>
                          <a:spcPts val="0"/>
                        </a:spcBef>
                      </a:pP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 ×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sz="8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 ×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lang="en-US" sz="800" kern="0" spc="-4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E51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Manengnewai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gh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5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737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1800" b="1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C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66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200g</a:t>
                      </a:r>
                      <a:endParaRPr sz="18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6E4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74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show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endParaRPr sz="900" kern="0" spc="4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Blue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backlitLCD(allChinese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splay)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B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Blue backlit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LCD(all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Chinese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play)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DD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Audible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and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visual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alarm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Theinstumentatmicalyenitso.dnd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igt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8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indent="-38100" algn="l" rtl="0" eaLnBrk="0">
                        <a:lnSpc>
                          <a:spcPct val="18400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When the test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exeeds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thejudgment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Theinshumentauomricllyenitn audibl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eandwsualalamm</a:t>
                      </a:r>
                      <a:endParaRPr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3DE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239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ts val="63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Setting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E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judging standard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ofeachvariety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</a:t>
                      </a:r>
                      <a:endParaRPr sz="900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7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Each breed can be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judge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standard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2DE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ambient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humidity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79375" algn="l" rtl="0" eaLnBrk="0">
                        <a:lnSpc>
                          <a:spcPts val="515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Ambient</a:t>
                      </a:r>
                      <a:endParaRPr sz="8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D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8800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20-90%h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7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21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20-9096 RH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DC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C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ts val="61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040*℃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8350" algn="l" rtl="0" eaLnBrk="0">
                        <a:lnSpc>
                          <a:spcPts val="61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0~40℃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DC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B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5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Theinstrument can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store 6000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115" algn="l" rtl="0" eaLnBrk="0">
                        <a:lnSpc>
                          <a:spcPts val="625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instrumentcan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tore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6000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sets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DDB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24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DataQuery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8E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instrument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quey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each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stored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data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3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indent="4381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instrument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query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each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data and the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ntcan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transfer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Compuberocnnec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icn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8E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Theinstumentcntmserseddtthecn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mpu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2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saved dat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computer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CCD9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" algn="l" rtl="0" eaLnBrk="0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38125" algn="l" rtl="0" eaLnBrk="0">
                        <a:lnSpc>
                          <a:spcPct val="78000"/>
                        </a:lnSpc>
                        <a:spcBef>
                          <a:spcPts val="8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Cre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470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4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0D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265" algn="l" rtl="0" eaLnBrk="0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9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D9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Adapterinp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</a:t>
                      </a:r>
                      <a:endParaRPr sz="9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E5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95000"/>
                        </a:lnSpc>
                      </a:pP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lang="en-US"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endParaRPr lang="en-US" sz="14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C5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167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lang="en-US" sz="14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endParaRPr lang="en-US" sz="1400" b="1" kern="0" spc="-2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C50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Adapter outp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ut</a:t>
                      </a:r>
                      <a:endParaRPr sz="9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D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84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DC9V.250MA</a:t>
                      </a:r>
                      <a:endParaRPr sz="1400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D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087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DC9V.250MA</a:t>
                      </a:r>
                      <a:endParaRPr sz="1400" b="1" kern="0" spc="-10" dirty="0">
                        <a:solidFill>
                          <a:srgbClr val="FFFFFF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C50"/>
                    </a:solidFill>
                  </a:tcPr>
                </a:tc>
              </a:tr>
            </a:tbl>
          </a:graphicData>
        </a:graphic>
      </p:graphicFrame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9868" y="609600"/>
            <a:ext cx="6350" cy="45974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5776</Words>
  <Application>WPS 演示</Application>
  <PresentationFormat/>
  <Paragraphs>536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2025-04-16T07:25:56Z</dcterms:created>
  <dcterms:modified xsi:type="dcterms:W3CDTF">2025-04-16T07:25:56Z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2025-04-16T15:18:48Z</vt:filetime>
  </property>
  <property fmtid="{D5CDD505-2E9C-101B-9397-08002B2CF9AE}" pid="4" name="UsrData">
    <vt:lpwstr>67ff59d4d632cb001fd2ac9bwl</vt:lpwstr>
  </property>
  <property fmtid="{D5CDD505-2E9C-101B-9397-08002B2CF9AE}" pid="5" name="ICV">
    <vt:lpwstr>CAC8FE4E2C41400C9199DEFC559B5016_12</vt:lpwstr>
  </property>
  <property fmtid="{D5CDD505-2E9C-101B-9397-08002B2CF9AE}" pid="6" name="KSOProductBuildVer">
    <vt:lpwstr>2052-12.1.0.20784</vt:lpwstr>
  </property>
</Properties>
</file>