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4622800" cy="51943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" Type="http://schemas.openxmlformats.org/officeDocument/2006/relationships/slide" Target="slides/slide2.xml"/><Relationship Id="rId2" Type="http://schemas.openxmlformats.org/officeDocument/2006/relationships/slide" Target="slides/slide1.xml"/><Relationship Id="rId14" Type="http://schemas.openxmlformats.org/officeDocument/2006/relationships/viewProps" Target="viewProps.xml"/><Relationship Id="rId13" Type="http://schemas.openxmlformats.org/officeDocument/2006/relationships/tableStyles" Target="tableStyles.xml"/><Relationship Id="rId12" Type="http://schemas.openxmlformats.org/officeDocument/2006/relationships/presProps" Target="presProps.xml"/><Relationship Id="rId11" Type="http://schemas.openxmlformats.org/officeDocument/2006/relationships/slide" Target="slides/slide10.xml"/><Relationship Id="rId10" Type="http://schemas.openxmlformats.org/officeDocument/2006/relationships/slide" Target="slides/slide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24.jpeg"/><Relationship Id="rId8" Type="http://schemas.openxmlformats.org/officeDocument/2006/relationships/image" Target="../media/image23.jpeg"/><Relationship Id="rId7" Type="http://schemas.openxmlformats.org/officeDocument/2006/relationships/image" Target="../media/image22.jpeg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jpeg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2" Type="http://schemas.openxmlformats.org/officeDocument/2006/relationships/image" Target="../media/image27.jpeg"/><Relationship Id="rId11" Type="http://schemas.openxmlformats.org/officeDocument/2006/relationships/image" Target="../media/image26.jpeg"/><Relationship Id="rId10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image" Target="../media/image30.jpeg"/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84200" y="733425"/>
            <a:ext cx="3454400" cy="372745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1142995" y="722590"/>
            <a:ext cx="2197100" cy="13487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79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20000"/>
              </a:lnSpc>
              <a:tabLst/>
            </a:pP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6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major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advantages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showcase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professio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nalism</a:t>
            </a: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507365" algn="l" rtl="0" eaLnBrk="0">
              <a:lnSpc>
                <a:spcPct val="66000"/>
              </a:lnSpc>
              <a:spcBef>
                <a:spcPts val="336"/>
              </a:spcBef>
              <a:tabLst/>
            </a:pPr>
            <a:r>
              <a:rPr sz="1100" kern="0" spc="-20" dirty="0">
                <a:solidFill>
                  <a:srgbClr val="80C3FE">
                    <a:alpha val="100000"/>
                  </a:srgbClr>
                </a:solidFill>
                <a:latin typeface="Arial"/>
                <a:ea typeface="Arial"/>
                <a:cs typeface="Arial"/>
              </a:rPr>
              <a:t>u</a:t>
            </a: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1624964" algn="l" rtl="0" eaLnBrk="0">
              <a:lnSpc>
                <a:spcPct val="109000"/>
              </a:lnSpc>
              <a:spcBef>
                <a:spcPts val="1"/>
              </a:spcBef>
              <a:tabLst/>
            </a:pPr>
            <a:r>
              <a:rPr sz="500" kern="0" spc="-10" dirty="0">
                <a:solidFill>
                  <a:srgbClr val="84C6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Desktop/portabl</a:t>
            </a:r>
            <a:r>
              <a:rPr sz="500" kern="0" spc="0" dirty="0">
                <a:solidFill>
                  <a:srgbClr val="84C6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500" kern="0" spc="-10" dirty="0">
                <a:solidFill>
                  <a:srgbClr val="84C6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     optional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6" name="textbox 6"/>
          <p:cNvSpPr/>
          <p:nvPr/>
        </p:nvSpPr>
        <p:spPr>
          <a:xfrm>
            <a:off x="1790695" y="3887098"/>
            <a:ext cx="328295" cy="2006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68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9050" algn="l" rtl="0" eaLnBrk="0">
              <a:lnSpc>
                <a:spcPct val="80000"/>
              </a:lnSpc>
              <a:tabLst/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Adjustable</a:t>
            </a:r>
            <a:endParaRPr sz="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76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681"/>
              </a:lnSpc>
              <a:tabLst/>
            </a:pPr>
            <a:r>
              <a:rPr sz="500" kern="0" spc="-10" dirty="0">
                <a:solidFill>
                  <a:srgbClr val="94CD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lowering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8" name="textbox 8"/>
          <p:cNvSpPr/>
          <p:nvPr/>
        </p:nvSpPr>
        <p:spPr>
          <a:xfrm>
            <a:off x="2755889" y="3887770"/>
            <a:ext cx="307975" cy="2076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90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0000"/>
              </a:lnSpc>
              <a:tabLst/>
            </a:pPr>
            <a:r>
              <a:rPr sz="700" kern="0" spc="10" dirty="0">
                <a:solidFill>
                  <a:srgbClr val="93CC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Bilkenf  </a:t>
            </a:r>
            <a:r>
              <a:rPr sz="500" kern="0" spc="-10" dirty="0">
                <a:solidFill>
                  <a:srgbClr val="93CCFF">
                    <a:alpha val="100000"/>
                  </a:srgbClr>
                </a:solidFill>
                <a:latin typeface="Arial"/>
                <a:ea typeface="Arial"/>
                <a:cs typeface="Arial"/>
              </a:rPr>
              <a:t>foam</a:t>
            </a:r>
            <a:r>
              <a:rPr sz="500" kern="0" spc="30" dirty="0">
                <a:solidFill>
                  <a:srgbClr val="93CC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500" kern="0" spc="-10" dirty="0">
                <a:solidFill>
                  <a:srgbClr val="93CC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box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10" name="textbox 10"/>
          <p:cNvSpPr/>
          <p:nvPr/>
        </p:nvSpPr>
        <p:spPr>
          <a:xfrm>
            <a:off x="1066791" y="2908300"/>
            <a:ext cx="286384" cy="1822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9050" algn="l" rtl="0" eaLnBrk="0">
              <a:lnSpc>
                <a:spcPts val="616"/>
              </a:lnSpc>
              <a:tabLst/>
            </a:pPr>
            <a:r>
              <a:rPr sz="500" kern="0" spc="-10" dirty="0">
                <a:solidFill>
                  <a:srgbClr val="99C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bubble</a:t>
            </a: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616"/>
              </a:lnSpc>
              <a:tabLst/>
            </a:pPr>
            <a:r>
              <a:rPr sz="500" kern="0" spc="-10" dirty="0">
                <a:solidFill>
                  <a:srgbClr val="99C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(desktop)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12" name="textbox 12"/>
          <p:cNvSpPr/>
          <p:nvPr/>
        </p:nvSpPr>
        <p:spPr>
          <a:xfrm>
            <a:off x="1460489" y="3733631"/>
            <a:ext cx="100330" cy="4572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3398"/>
              </a:lnSpc>
              <a:tabLst/>
            </a:pPr>
            <a:r>
              <a:rPr sz="28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endParaRPr sz="2800" dirty="0">
              <a:latin typeface="Arial"/>
              <a:ea typeface="Arial"/>
              <a:cs typeface="Arial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168643" y="2981338"/>
            <a:ext cx="234968" cy="107947"/>
          </a:xfrm>
          <a:prstGeom prst="rect">
            <a:avLst/>
          </a:prstGeom>
        </p:spPr>
      </p:pic>
      <p:sp>
        <p:nvSpPr>
          <p:cNvPr id="16" name="textbox 16"/>
          <p:cNvSpPr/>
          <p:nvPr/>
        </p:nvSpPr>
        <p:spPr>
          <a:xfrm>
            <a:off x="3149587" y="2889255"/>
            <a:ext cx="280034" cy="876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78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500" kern="0" spc="-10" dirty="0">
                <a:solidFill>
                  <a:srgbClr val="A6D5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Stainless</a:t>
            </a:r>
            <a:endParaRPr sz="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50850" y="1006475"/>
            <a:ext cx="3721100" cy="318135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768611" y="1724028"/>
            <a:ext cx="368277" cy="266692"/>
          </a:xfrm>
          <a:prstGeom prst="rect">
            <a:avLst/>
          </a:prstGeom>
        </p:spPr>
      </p:pic>
      <p:sp>
        <p:nvSpPr>
          <p:cNvPr id="22" name="textbox 22"/>
          <p:cNvSpPr/>
          <p:nvPr/>
        </p:nvSpPr>
        <p:spPr>
          <a:xfrm>
            <a:off x="596892" y="1440088"/>
            <a:ext cx="3494404" cy="3911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11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5400" indent="-12700" algn="l" rtl="0" eaLnBrk="0">
              <a:lnSpc>
                <a:spcPct val="165000"/>
              </a:lnSpc>
              <a:tabLst/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Copper core is cast to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sturdy,corosion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resistant,andleng-lasting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stainles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steel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outflow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hole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 the viscosity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cup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refined from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pure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brass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24" name="textbox 24"/>
          <p:cNvSpPr/>
          <p:nvPr/>
        </p:nvSpPr>
        <p:spPr>
          <a:xfrm>
            <a:off x="1231897" y="2272341"/>
            <a:ext cx="467359" cy="138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85"/>
              </a:lnSpc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Outflow</a:t>
            </a:r>
            <a:r>
              <a:rPr sz="6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hole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pic>
        <p:nvPicPr>
          <p:cNvPr id="26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65217" y="2384413"/>
            <a:ext cx="1035023" cy="914415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489194" y="1006475"/>
            <a:ext cx="1422390" cy="438135"/>
          </a:xfrm>
          <a:prstGeom prst="rect">
            <a:avLst/>
          </a:prstGeom>
        </p:spPr>
      </p:pic>
      <p:sp>
        <p:nvSpPr>
          <p:cNvPr id="30" name="textbox 30"/>
          <p:cNvSpPr/>
          <p:nvPr/>
        </p:nvSpPr>
        <p:spPr>
          <a:xfrm>
            <a:off x="558788" y="1124729"/>
            <a:ext cx="1226185" cy="1797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94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12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Pure</a:t>
            </a:r>
            <a:r>
              <a:rPr sz="1200" b="1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brass"flow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sp>
        <p:nvSpPr>
          <p:cNvPr id="32" name="textbox 32"/>
          <p:cNvSpPr/>
          <p:nvPr/>
        </p:nvSpPr>
        <p:spPr>
          <a:xfrm>
            <a:off x="1498589" y="3967219"/>
            <a:ext cx="778509" cy="1301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79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LND</a:t>
            </a:r>
            <a:r>
              <a:rPr sz="8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-1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desktop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34" name="textbox 34"/>
          <p:cNvSpPr/>
          <p:nvPr/>
        </p:nvSpPr>
        <p:spPr>
          <a:xfrm>
            <a:off x="1810055" y="1156638"/>
            <a:ext cx="300990" cy="1485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71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7000"/>
              </a:lnSpc>
              <a:tabLst/>
            </a:pP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cup</a:t>
            </a:r>
            <a:endParaRPr sz="12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14350" y="752475"/>
            <a:ext cx="3594100" cy="36893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96875" y="263525"/>
            <a:ext cx="3829050" cy="4667250"/>
          </a:xfrm>
          <a:prstGeom prst="rect">
            <a:avLst/>
          </a:prstGeom>
        </p:spPr>
      </p:pic>
      <p:graphicFrame>
        <p:nvGraphicFramePr>
          <p:cNvPr id="40" name="table 40"/>
          <p:cNvGraphicFramePr>
            <a:graphicFrameLocks noGrp="1"/>
          </p:cNvGraphicFramePr>
          <p:nvPr/>
        </p:nvGraphicFramePr>
        <p:xfrm>
          <a:off x="450867" y="831855"/>
          <a:ext cx="3701415" cy="4070350"/>
        </p:xfrm>
        <a:graphic>
          <a:graphicData uri="http://schemas.openxmlformats.org/drawingml/2006/table">
            <a:tbl>
              <a:tblPr/>
              <a:tblGrid>
                <a:gridCol w="1019175"/>
                <a:gridCol w="1797050"/>
                <a:gridCol w="885189"/>
              </a:tblGrid>
              <a:tr h="3651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14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96240" algn="l" rtl="0" eaLnBrk="0">
                        <a:lnSpc>
                          <a:spcPts val="748"/>
                        </a:lnSpc>
                        <a:tabLst/>
                      </a:pP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Models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7164" algn="l" rtl="0" eaLnBrk="0">
                        <a:lnSpc>
                          <a:spcPct val="11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0" baseline="-578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LND-1Portable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0" baseline="578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LND-1</a:t>
                      </a:r>
                      <a:r>
                        <a:rPr sz="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0" baseline="578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table</a:t>
                      </a:r>
                      <a:r>
                        <a:rPr sz="5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0" baseline="578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top</a:t>
                      </a:r>
                      <a:r>
                        <a:rPr sz="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spread fourcups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900" kern="0" spc="0" baseline="578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appl</a:t>
                      </a:r>
                      <a:r>
                        <a:rPr sz="900" kern="0" spc="-10" baseline="578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</a:t>
                      </a:r>
                      <a:r>
                        <a:rPr sz="5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10" baseline="578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four</a:t>
                      </a:r>
                      <a:r>
                        <a:rPr sz="5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10" baseline="5787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cups</a:t>
                      </a:r>
                      <a:endParaRPr sz="900" baseline="5787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7965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NDJ-5 Tab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89864" algn="l" rtl="0" eaLnBrk="0">
                        <a:lnSpc>
                          <a:spcPts val="754"/>
                        </a:lnSpc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topapply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four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6850" algn="l" rtl="0" eaLnBrk="0">
                        <a:lnSpc>
                          <a:spcPts val="433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cups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0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6540" algn="l" rtl="0" eaLnBrk="0">
                        <a:lnSpc>
                          <a:spcPct val="78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Exterior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3840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owerinspec</a:t>
                      </a: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tion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339090" algn="l" rtl="0" eaLnBrk="0">
                        <a:lnSpc>
                          <a:spcPts val="748"/>
                        </a:lnSpc>
                        <a:spcBef>
                          <a:spcPts val="61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condition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45465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Check</a:t>
                      </a:r>
                      <a:r>
                        <a:rPr sz="10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over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(optional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57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1940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6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Capacity(</a:t>
                      </a: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ml)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24914" algn="l" rtl="0" eaLnBrk="0">
                        <a:lnSpc>
                          <a:spcPts val="734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100±1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8125" algn="l" rtl="0" eaLnBrk="0">
                        <a:lnSpc>
                          <a:spcPct val="96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Innerdiame</a:t>
                      </a: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ter(mm)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115" algn="l" rtl="0" eaLnBrk="0">
                        <a:lnSpc>
                          <a:spcPts val="975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φ50±0.2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31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7965" algn="l" rtl="0" eaLnBrk="0">
                        <a:lnSpc>
                          <a:spcPts val="731"/>
                        </a:lnSpc>
                        <a:tabLst/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φ49.5±0.2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6689" algn="l" rtl="0" eaLnBrk="0">
                        <a:lnSpc>
                          <a:spcPct val="96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Bore</a:t>
                      </a:r>
                      <a:r>
                        <a:rPr sz="600" kern="0" spc="1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diamet</a:t>
                      </a: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er(mm)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68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23265" algn="l" rtl="0" eaLnBrk="0">
                        <a:lnSpc>
                          <a:spcPts val="731"/>
                        </a:lnSpc>
                        <a:tabLst/>
                      </a:pPr>
                      <a:r>
                        <a:rPr sz="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φ4±0.02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68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5115" algn="l" rtl="0" eaLnBrk="0">
                        <a:lnSpc>
                          <a:spcPts val="731"/>
                        </a:lnSpc>
                        <a:tabLst/>
                      </a:pPr>
                      <a:r>
                        <a:rPr sz="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φ4±0.2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8589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ntan准wttr bodyA</a:t>
                      </a: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nge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95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05864" algn="l" rtl="0" eaLnBrk="0">
                        <a:lnSpc>
                          <a:spcPts val="748"/>
                        </a:lnSpc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+81*15'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Appearance</a:t>
                      </a:r>
                      <a:r>
                        <a:rPr sz="6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standard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24914" algn="l" rtl="0" eaLnBrk="0">
                        <a:lnSpc>
                          <a:spcPct val="79000"/>
                        </a:lnSpc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GB1723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3274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Cup body mater</a:t>
                      </a:r>
                      <a:r>
                        <a:rPr sz="6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ial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86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43964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Brass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83540" algn="l" rtl="0" eaLnBrk="0">
                        <a:lnSpc>
                          <a:spcPct val="7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Uses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9115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Measurement of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437515" algn="l" rtl="0" eaLnBrk="0">
                        <a:lnSpc>
                          <a:spcPct val="8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coatng products</a:t>
                      </a:r>
                      <a:r>
                        <a:rPr sz="8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91515" algn="l" rtl="0" eaLnBrk="0">
                        <a:lnSpc>
                          <a:spcPts val="997"/>
                        </a:lnSpc>
                        <a:spcBef>
                          <a:spcPts val="71"/>
                        </a:spcBef>
                        <a:tabLst/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30s-100s</a:t>
                      </a:r>
                      <a:endParaRPr sz="8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1764" indent="18415" algn="l" rtl="0" eaLnBrk="0">
                        <a:lnSpc>
                          <a:spcPct val="8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Measurement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of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coatng pro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ducts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7965" algn="l" rtl="0" eaLnBrk="0">
                        <a:lnSpc>
                          <a:spcPts val="74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within</a:t>
                      </a:r>
                      <a:r>
                        <a:rPr sz="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150s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2" name="picture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425806" y="1349360"/>
            <a:ext cx="520712" cy="869975"/>
          </a:xfrm>
          <a:prstGeom prst="rect">
            <a:avLst/>
          </a:prstGeom>
        </p:spPr>
      </p:pic>
      <p:sp>
        <p:nvSpPr>
          <p:cNvPr id="44" name="textbox 44"/>
          <p:cNvSpPr/>
          <p:nvPr/>
        </p:nvSpPr>
        <p:spPr>
          <a:xfrm>
            <a:off x="1844689" y="440489"/>
            <a:ext cx="1608455" cy="248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77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1000"/>
              </a:lnSpc>
              <a:tabLst/>
            </a:pPr>
            <a:r>
              <a:rPr sz="1800" b="1" kern="0" spc="-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Shopping guide</a:t>
            </a:r>
            <a:endParaRPr sz="1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93700" y="1603375"/>
            <a:ext cx="3835400" cy="1987550"/>
          </a:xfrm>
          <a:prstGeom prst="rect">
            <a:avLst/>
          </a:prstGeom>
        </p:spPr>
      </p:pic>
      <p:sp>
        <p:nvSpPr>
          <p:cNvPr id="48" name="textbox 48"/>
          <p:cNvSpPr/>
          <p:nvPr/>
        </p:nvSpPr>
        <p:spPr>
          <a:xfrm>
            <a:off x="692165" y="1735004"/>
            <a:ext cx="3082925" cy="16579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49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932814" algn="l" rtl="0" eaLnBrk="0">
              <a:lnSpc>
                <a:spcPct val="81000"/>
              </a:lnSpc>
              <a:tabLst/>
            </a:pPr>
            <a:r>
              <a:rPr sz="2100" b="1" kern="0" spc="-70" dirty="0">
                <a:solidFill>
                  <a:srgbClr val="242E71">
                    <a:alpha val="100000"/>
                  </a:srgbClr>
                </a:solidFill>
                <a:latin typeface="Arial"/>
                <a:ea typeface="Arial"/>
                <a:cs typeface="Arial"/>
              </a:rPr>
              <a:t>Scope of</a:t>
            </a:r>
            <a:r>
              <a:rPr sz="2100" b="1" kern="0" spc="120" dirty="0">
                <a:solidFill>
                  <a:srgbClr val="242E71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kern="0" spc="-70" dirty="0">
                <a:solidFill>
                  <a:srgbClr val="242E71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endParaRPr sz="2100" dirty="0">
              <a:latin typeface="Arial"/>
              <a:ea typeface="Arial"/>
              <a:cs typeface="Arial"/>
            </a:endParaRPr>
          </a:p>
          <a:p>
            <a:pPr marL="100964" algn="l" rtl="0" eaLnBrk="0">
              <a:lnSpc>
                <a:spcPct val="121000"/>
              </a:lnSpc>
              <a:spcBef>
                <a:spcPts val="603"/>
              </a:spcBef>
              <a:tabLst/>
            </a:pP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Suitable for viscosity measurement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4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coating</a:t>
            </a:r>
            <a:r>
              <a:rPr sz="14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products</a:t>
            </a:r>
            <a:r>
              <a:rPr sz="14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within</a:t>
            </a:r>
            <a:r>
              <a:rPr sz="1400" kern="0" spc="2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150S</a:t>
            </a:r>
            <a:endParaRPr sz="1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17"/>
              </a:lnSpc>
              <a:spcBef>
                <a:spcPts val="183"/>
              </a:spcBef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Coating</a:t>
            </a:r>
            <a:r>
              <a:rPr sz="6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four</a:t>
            </a:r>
            <a:r>
              <a:rPr sz="6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cups  is  a  portabl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  instrument  for  measuring</a:t>
            </a:r>
            <a:r>
              <a:rPr sz="6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6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viscosity  of</a:t>
            </a:r>
            <a:r>
              <a:rPr sz="6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paint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9000"/>
              </a:lnSpc>
              <a:spcBef>
                <a:spcPts val="138"/>
              </a:spcBef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conditions,that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is,after  the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measured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liquid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  filled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with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specific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container,it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takes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6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6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flow</a:t>
            </a:r>
            <a:r>
              <a:rPr sz="6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  in</a:t>
            </a:r>
            <a:r>
              <a:rPr sz="6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  standard  pi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  hole  to  calibrate</a:t>
            </a:r>
            <a:r>
              <a:rPr sz="6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6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viscosity  of</a:t>
            </a:r>
            <a:r>
              <a:rPr sz="6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  liquid,in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17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seconds.</a:t>
            </a:r>
            <a:endParaRPr sz="6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44500" y="717550"/>
            <a:ext cx="3733800" cy="3759200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39749" y="1250943"/>
            <a:ext cx="2203464" cy="3200394"/>
          </a:xfrm>
          <a:prstGeom prst="rect">
            <a:avLst/>
          </a:prstGeom>
        </p:spPr>
      </p:pic>
      <p:sp>
        <p:nvSpPr>
          <p:cNvPr id="54" name="textbox 54"/>
          <p:cNvSpPr/>
          <p:nvPr/>
        </p:nvSpPr>
        <p:spPr>
          <a:xfrm>
            <a:off x="2819415" y="1871835"/>
            <a:ext cx="1206500" cy="20180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52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29000"/>
              </a:lnSpc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2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3: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Leveling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Air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Set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horizontal</a:t>
            </a:r>
            <a:r>
              <a:rPr sz="6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bubbles overhead</a:t>
            </a:r>
            <a:endParaRPr sz="600" dirty="0">
              <a:latin typeface="Arial"/>
              <a:ea typeface="Arial"/>
              <a:cs typeface="Arial"/>
            </a:endParaRPr>
          </a:p>
          <a:p>
            <a:pPr marL="348615" algn="l" rtl="0" eaLnBrk="0">
              <a:lnSpc>
                <a:spcPts val="749"/>
              </a:lnSpc>
              <a:spcBef>
                <a:spcPts val="223"/>
              </a:spcBef>
              <a:tabLst/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Improve leveling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accur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acy</a:t>
            </a:r>
            <a:endParaRPr sz="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spcBef>
                <a:spcPts val="191"/>
              </a:spcBef>
              <a:tabLst/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Method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3Adj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usting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Nuts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endParaRPr sz="600" dirty="0">
              <a:latin typeface="Arial"/>
              <a:ea typeface="Arial"/>
              <a:cs typeface="Arial"/>
            </a:endParaRPr>
          </a:p>
          <a:p>
            <a:pPr marL="208915" indent="-196214" algn="l" rtl="0" eaLnBrk="0">
              <a:lnSpc>
                <a:spcPct val="163000"/>
              </a:lnSpc>
              <a:spcBef>
                <a:spcPts val="9"/>
              </a:spcBef>
              <a:tabLst/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Three-point   adjusti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ng   nuts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Rotate to adjust tria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ngle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height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56" name="textbox 56"/>
          <p:cNvSpPr/>
          <p:nvPr/>
        </p:nvSpPr>
        <p:spPr>
          <a:xfrm>
            <a:off x="1365249" y="831338"/>
            <a:ext cx="2463800" cy="2095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90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6000"/>
              </a:lnSpc>
              <a:tabLst/>
            </a:pPr>
            <a:r>
              <a:rPr sz="14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Triangle</a:t>
            </a:r>
            <a:r>
              <a:rPr sz="14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leveling a</a:t>
            </a:r>
            <a:r>
              <a:rPr sz="14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ccuracy</a:t>
            </a:r>
            <a:r>
              <a:rPr sz="1400" b="1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</a:t>
            </a:r>
            <a:endParaRPr sz="14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93700" y="66675"/>
            <a:ext cx="3835400" cy="5060950"/>
          </a:xfrm>
          <a:prstGeom prst="rect">
            <a:avLst/>
          </a:prstGeom>
        </p:spPr>
      </p:pic>
      <p:pic>
        <p:nvPicPr>
          <p:cNvPr id="60" name="picture 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25457" y="73001"/>
            <a:ext cx="2266951" cy="1619250"/>
          </a:xfrm>
          <a:prstGeom prst="rect">
            <a:avLst/>
          </a:prstGeom>
        </p:spPr>
      </p:pic>
      <p:pic>
        <p:nvPicPr>
          <p:cNvPr id="62" name="picture 6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006600" y="1812905"/>
            <a:ext cx="2222499" cy="1600221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69909" y="3546483"/>
            <a:ext cx="2171680" cy="1549409"/>
          </a:xfrm>
          <a:prstGeom prst="rect">
            <a:avLst/>
          </a:prstGeom>
        </p:spPr>
      </p:pic>
      <p:sp>
        <p:nvSpPr>
          <p:cNvPr id="66" name="textbox 66"/>
          <p:cNvSpPr/>
          <p:nvPr/>
        </p:nvSpPr>
        <p:spPr>
          <a:xfrm>
            <a:off x="571504" y="2353241"/>
            <a:ext cx="1439544" cy="7016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9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5000"/>
              </a:lnSpc>
              <a:tabLst/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Annular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groov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52"/>
              </a:lnSpc>
              <a:spcBef>
                <a:spcPts val="503"/>
              </a:spcBef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Fixed viscosity cup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LND-1</a:t>
            </a:r>
            <a:endParaRPr sz="7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52"/>
              </a:lnSpc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desktop b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lack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ring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plastic</a:t>
            </a:r>
            <a:endParaRPr sz="700" dirty="0">
              <a:latin typeface="Arial"/>
              <a:ea typeface="Arial"/>
              <a:cs typeface="Arial"/>
            </a:endParaRPr>
          </a:p>
          <a:p>
            <a:pPr marL="37465" indent="-24765" algn="l" rtl="0" eaLnBrk="0">
              <a:lnSpc>
                <a:spcPct val="122000"/>
              </a:lnSpc>
              <a:spcBef>
                <a:spcPts val="49"/>
              </a:spcBef>
              <a:tabLst/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material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DJ-5 desktop blue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ring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metal</a:t>
            </a:r>
            <a:r>
              <a:rPr sz="7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material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68" name="textbox 68"/>
          <p:cNvSpPr/>
          <p:nvPr/>
        </p:nvSpPr>
        <p:spPr>
          <a:xfrm>
            <a:off x="2749551" y="677743"/>
            <a:ext cx="1321435" cy="5492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88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 Stainless steel ou</a:t>
            </a: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tflow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88"/>
              </a:lnSpc>
              <a:spcBef>
                <a:spcPts val="126"/>
              </a:spcBef>
              <a:tabLst/>
            </a:pPr>
            <a:r>
              <a:rPr sz="1300" kern="0" spc="0" baseline="42883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0" baseline="14781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0" baseline="14781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stainless</a:t>
            </a: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0" baseline="14781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steel</a:t>
            </a:r>
            <a:r>
              <a:rPr sz="3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0" baseline="14781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outflow</a:t>
            </a:r>
            <a:r>
              <a:rPr sz="3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0" baseline="14781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hole</a:t>
            </a: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0" baseline="14781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0" baseline="14781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3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0" baseline="14781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viscosity</a:t>
            </a:r>
            <a:endParaRPr sz="600" baseline="14781" dirty="0">
              <a:latin typeface="Arial"/>
              <a:ea typeface="Arial"/>
              <a:cs typeface="Arial"/>
            </a:endParaRPr>
          </a:p>
          <a:p>
            <a:pPr marL="183514" algn="l" rtl="0" eaLnBrk="0">
              <a:lnSpc>
                <a:spcPts val="310"/>
              </a:lnSpc>
              <a:spcBef>
                <a:spcPts val="259"/>
              </a:spcBef>
              <a:tabLst/>
            </a:pPr>
            <a:r>
              <a:rPr sz="4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cup</a:t>
            </a:r>
            <a:endParaRPr sz="4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1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292100" algn="l" rtl="0" eaLnBrk="0">
              <a:lnSpc>
                <a:spcPct val="86000"/>
              </a:lnSpc>
              <a:spcBef>
                <a:spcPts val="2"/>
              </a:spcBef>
              <a:tabLst/>
            </a:pP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Made of</a:t>
            </a:r>
            <a:r>
              <a:rPr sz="800" b="1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pure</a:t>
            </a:r>
            <a:r>
              <a:rPr sz="8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brass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70" name="textbox 70"/>
          <p:cNvSpPr/>
          <p:nvPr/>
        </p:nvSpPr>
        <p:spPr>
          <a:xfrm>
            <a:off x="2920993" y="933542"/>
            <a:ext cx="55244" cy="74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69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endParaRPr sz="400" dirty="0">
              <a:latin typeface="Arial"/>
              <a:ea typeface="Arial"/>
              <a:cs typeface="Arial"/>
            </a:endParaRPr>
          </a:p>
        </p:txBody>
      </p:sp>
      <p:sp>
        <p:nvSpPr>
          <p:cNvPr id="72" name="textbox 72"/>
          <p:cNvSpPr/>
          <p:nvPr/>
        </p:nvSpPr>
        <p:spPr>
          <a:xfrm>
            <a:off x="2911025" y="851984"/>
            <a:ext cx="81914" cy="1079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44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68000"/>
              </a:lnSpc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74" name="textbox 74"/>
          <p:cNvSpPr/>
          <p:nvPr/>
        </p:nvSpPr>
        <p:spPr>
          <a:xfrm>
            <a:off x="2749551" y="4188068"/>
            <a:ext cx="1325880" cy="5187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21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6000"/>
              </a:lnSpc>
              <a:tabLst/>
            </a:pP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r>
              <a:rPr sz="8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Frosted spray</a:t>
            </a:r>
            <a:r>
              <a:rPr sz="8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</a:t>
            </a:r>
            <a:r>
              <a:rPr sz="8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 base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4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37000"/>
              </a:lnSpc>
              <a:spcBef>
                <a:spcPts val="2"/>
              </a:spcBef>
              <a:tabLst/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Thefrosted</a:t>
            </a:r>
            <a:r>
              <a:rPr sz="5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spray</a:t>
            </a:r>
            <a:r>
              <a:rPr sz="5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paint</a:t>
            </a:r>
            <a:r>
              <a:rPr sz="5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base</a:t>
            </a:r>
            <a:r>
              <a:rPr sz="5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5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5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skid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resistant.The    NDJ-5bench    isacon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cave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  convexfixed  b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ase</a:t>
            </a:r>
            <a:endParaRPr sz="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picture 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14350" y="866775"/>
            <a:ext cx="3594100" cy="3460750"/>
          </a:xfrm>
          <a:prstGeom prst="rect">
            <a:avLst/>
          </a:prstGeom>
        </p:spPr>
      </p:pic>
      <p:sp>
        <p:nvSpPr>
          <p:cNvPr id="78" name="textbox 78"/>
          <p:cNvSpPr/>
          <p:nvPr/>
        </p:nvSpPr>
        <p:spPr>
          <a:xfrm>
            <a:off x="527037" y="866775"/>
            <a:ext cx="3575684" cy="565150"/>
          </a:xfrm>
          <a:prstGeom prst="rect">
            <a:avLst/>
          </a:prstGeom>
          <a:solidFill>
            <a:srgbClr val="263A81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5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1187450" algn="l" rtl="0" eaLnBrk="0">
              <a:lnSpc>
                <a:spcPts val="2317"/>
              </a:lnSpc>
              <a:spcBef>
                <a:spcPts val="1"/>
              </a:spcBef>
              <a:tabLst/>
            </a:pPr>
            <a:r>
              <a:rPr sz="1700" kern="0" spc="-60" dirty="0">
                <a:solidFill>
                  <a:srgbClr val="4BA507">
                    <a:alpha val="100000"/>
                  </a:srgbClr>
                </a:solidFill>
                <a:latin typeface="Arial"/>
                <a:ea typeface="Arial"/>
                <a:cs typeface="Arial"/>
              </a:rPr>
              <a:t>|</a:t>
            </a:r>
            <a:r>
              <a:rPr sz="1700" kern="0" spc="410" dirty="0">
                <a:solidFill>
                  <a:srgbClr val="4BA507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1" kern="0" spc="-60" dirty="0">
                <a:solidFill>
                  <a:srgbClr val="A7B6E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Packing</a:t>
            </a:r>
            <a:r>
              <a:rPr sz="1700" b="1" kern="0" spc="110" dirty="0">
                <a:solidFill>
                  <a:srgbClr val="A7B6E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1" kern="0" spc="-60" dirty="0">
                <a:solidFill>
                  <a:srgbClr val="A7B6E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list</a:t>
            </a:r>
            <a:endParaRPr sz="1700" dirty="0">
              <a:latin typeface="Arial"/>
              <a:ea typeface="Arial"/>
              <a:cs typeface="Arial"/>
            </a:endParaRPr>
          </a:p>
        </p:txBody>
      </p:sp>
      <p:pic>
        <p:nvPicPr>
          <p:cNvPr id="80" name="picture 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57263" y="1476386"/>
            <a:ext cx="876277" cy="1955773"/>
          </a:xfrm>
          <a:prstGeom prst="rect">
            <a:avLst/>
          </a:prstGeom>
        </p:spPr>
      </p:pic>
      <p:pic>
        <p:nvPicPr>
          <p:cNvPr id="82" name="picture 8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266940" y="2905122"/>
            <a:ext cx="1803411" cy="552439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863588" y="3514733"/>
            <a:ext cx="1397026" cy="673081"/>
            <a:chOff x="0" y="0"/>
            <a:chExt cx="1397026" cy="673081"/>
          </a:xfrm>
        </p:grpSpPr>
        <p:pic>
          <p:nvPicPr>
            <p:cNvPr id="84" name="picture 8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1397026" cy="673081"/>
            </a:xfrm>
            <a:prstGeom prst="rect">
              <a:avLst/>
            </a:prstGeom>
          </p:spPr>
        </p:pic>
        <p:sp>
          <p:nvSpPr>
            <p:cNvPr id="86" name="textbox 86"/>
            <p:cNvSpPr/>
            <p:nvPr/>
          </p:nvSpPr>
          <p:spPr>
            <a:xfrm>
              <a:off x="-12700" y="-12700"/>
              <a:ext cx="1423035" cy="72072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2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6782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349250" algn="l" rtl="0" eaLnBrk="0">
                <a:lnSpc>
                  <a:spcPts val="195"/>
                </a:lnSpc>
                <a:tabLst/>
              </a:pPr>
              <a:r>
                <a:rPr sz="300" kern="0" spc="0" dirty="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-</a:t>
              </a:r>
              <a:endParaRPr sz="300" dirty="0">
                <a:latin typeface="SimHei"/>
                <a:ea typeface="SimHei"/>
                <a:cs typeface="SimHei"/>
              </a:endParaRPr>
            </a:p>
          </p:txBody>
        </p:sp>
      </p:grpSp>
      <p:pic>
        <p:nvPicPr>
          <p:cNvPr id="88" name="picture 8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260615" y="1654164"/>
            <a:ext cx="1085849" cy="692150"/>
          </a:xfrm>
          <a:prstGeom prst="rect">
            <a:avLst/>
          </a:prstGeom>
        </p:spPr>
      </p:pic>
      <p:sp>
        <p:nvSpPr>
          <p:cNvPr id="90" name="textbox 90"/>
          <p:cNvSpPr/>
          <p:nvPr/>
        </p:nvSpPr>
        <p:spPr>
          <a:xfrm>
            <a:off x="1668045" y="3572498"/>
            <a:ext cx="1141094" cy="1816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26"/>
              </a:lnSpc>
              <a:tabLst/>
            </a:pPr>
            <a:r>
              <a:rPr sz="300" kern="0" spc="0" baseline="-50473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装</a:t>
            </a:r>
            <a:r>
              <a:rPr sz="100" kern="0" spc="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                                                                       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ructions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pic>
        <p:nvPicPr>
          <p:cNvPr id="92" name="picture 9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2482838" y="3711580"/>
            <a:ext cx="495302" cy="311156"/>
          </a:xfrm>
          <a:prstGeom prst="rect">
            <a:avLst/>
          </a:prstGeom>
        </p:spPr>
      </p:pic>
      <p:sp>
        <p:nvSpPr>
          <p:cNvPr id="94" name="textbox 94"/>
          <p:cNvSpPr/>
          <p:nvPr/>
        </p:nvSpPr>
        <p:spPr>
          <a:xfrm>
            <a:off x="2990851" y="3762385"/>
            <a:ext cx="645794" cy="2286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7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77800" algn="l" rtl="0" eaLnBrk="0">
              <a:lnSpc>
                <a:spcPts val="749"/>
              </a:lnSpc>
              <a:spcBef>
                <a:spcPts val="2"/>
              </a:spcBef>
              <a:tabLst>
                <a:tab pos="196850" algn="l"/>
              </a:tabLst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Certificate</a:t>
            </a: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pic>
        <p:nvPicPr>
          <p:cNvPr id="96" name="picture 9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003551" y="3775085"/>
            <a:ext cx="165112" cy="203180"/>
          </a:xfrm>
          <a:prstGeom prst="rect">
            <a:avLst/>
          </a:prstGeom>
        </p:spPr>
      </p:pic>
      <p:sp>
        <p:nvSpPr>
          <p:cNvPr id="98" name="textbox 98"/>
          <p:cNvSpPr/>
          <p:nvPr/>
        </p:nvSpPr>
        <p:spPr>
          <a:xfrm>
            <a:off x="3486154" y="1663396"/>
            <a:ext cx="563880" cy="2374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282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4765" indent="-12064" algn="l" rtl="0" eaLnBrk="0">
              <a:lnSpc>
                <a:spcPct val="141000"/>
              </a:lnSpc>
              <a:tabLst/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Thickened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foam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boxshippe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100" name="textbox 100"/>
          <p:cNvSpPr/>
          <p:nvPr/>
        </p:nvSpPr>
        <p:spPr>
          <a:xfrm>
            <a:off x="1841494" y="2295511"/>
            <a:ext cx="422909" cy="2438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203200" algn="l" rtl="0" eaLnBrk="0">
              <a:lnSpc>
                <a:spcPct val="92000"/>
              </a:lnSpc>
              <a:spcBef>
                <a:spcPts val="5"/>
              </a:spcBef>
              <a:tabLst/>
            </a:pP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Mainframe</a:t>
            </a:r>
            <a:endParaRPr sz="300" dirty="0">
              <a:latin typeface="Arial"/>
              <a:ea typeface="Arial"/>
              <a:cs typeface="Arial"/>
            </a:endParaRPr>
          </a:p>
        </p:txBody>
      </p:sp>
      <p:pic>
        <p:nvPicPr>
          <p:cNvPr id="102" name="picture 10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854194" y="2308211"/>
            <a:ext cx="184161" cy="209548"/>
          </a:xfrm>
          <a:prstGeom prst="rect">
            <a:avLst/>
          </a:prstGeom>
        </p:spPr>
      </p:pic>
      <p:sp>
        <p:nvSpPr>
          <p:cNvPr id="104" name="textbox 104"/>
          <p:cNvSpPr/>
          <p:nvPr/>
        </p:nvSpPr>
        <p:spPr>
          <a:xfrm>
            <a:off x="3675489" y="3821256"/>
            <a:ext cx="344804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49"/>
              </a:lnSpc>
              <a:tabLst/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conformit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pic>
        <p:nvPicPr>
          <p:cNvPr id="106" name="picture 10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1123945" y="3603639"/>
            <a:ext cx="304815" cy="50769"/>
          </a:xfrm>
          <a:prstGeom prst="rect">
            <a:avLst/>
          </a:prstGeom>
        </p:spPr>
      </p:pic>
      <p:pic>
        <p:nvPicPr>
          <p:cNvPr id="108" name="picture 10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1352565" y="3743315"/>
            <a:ext cx="368287" cy="31769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1396989" y="3667110"/>
            <a:ext cx="247669" cy="44470"/>
          </a:xfrm>
          <a:prstGeom prst="rect">
            <a:avLst/>
          </a:prstGeom>
        </p:spPr>
      </p:pic>
      <p:sp>
        <p:nvSpPr>
          <p:cNvPr id="112" name="textbox 112"/>
          <p:cNvSpPr/>
          <p:nvPr/>
        </p:nvSpPr>
        <p:spPr>
          <a:xfrm>
            <a:off x="1479532" y="3700311"/>
            <a:ext cx="149860" cy="527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74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9000"/>
              </a:lnSpc>
              <a:tabLst/>
            </a:pPr>
            <a:r>
              <a:rPr sz="200" kern="0" spc="3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二</a:t>
            </a:r>
            <a:r>
              <a:rPr sz="200" kern="0" spc="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  </a:t>
            </a:r>
            <a:r>
              <a:rPr sz="200" kern="0" spc="3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二</a:t>
            </a:r>
            <a:endParaRPr sz="200" dirty="0">
              <a:latin typeface="SimHei"/>
              <a:ea typeface="SimHei"/>
              <a:cs typeface="SimHe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extbox 114"/>
          <p:cNvSpPr/>
          <p:nvPr/>
        </p:nvSpPr>
        <p:spPr>
          <a:xfrm>
            <a:off x="822326" y="1625747"/>
            <a:ext cx="3247389" cy="23577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8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Adjust</a:t>
            </a:r>
            <a:r>
              <a:rPr sz="800" b="1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800" b="1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viscome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ter</a:t>
            </a:r>
            <a:r>
              <a:rPr sz="800" b="1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   keep   it   level,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spcBef>
                <a:spcPts val="387"/>
              </a:spcBef>
              <a:tabLst/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 place the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150ml cup under the viscometer leak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nozzle.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44000"/>
              </a:lnSpc>
              <a:spcBef>
                <a:spcPts val="245"/>
              </a:spcBef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Close the stopper on the cup to plug the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leak(portable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plug wi</a:t>
            </a: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 yourfinger),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Pour about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100mLo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 the sampleinto the viscometer.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spcBef>
                <a:spcPts val="250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Scrape  a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metal  or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glass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plate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over  the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cup,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48000"/>
              </a:lnSpc>
              <a:spcBef>
                <a:spcPts val="32"/>
              </a:spcBef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Scrape excess liquidinto the grooves aroun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 the edges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 the viscometer.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Quickly open the stopper blockon the cu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p(portablefinger release),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52000"/>
              </a:lnSpc>
              <a:spcBef>
                <a:spcPts val="164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test</a:t>
            </a:r>
            <a:r>
              <a:rPr sz="8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liquid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flow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vertically,with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thecupto</a:t>
            </a:r>
            <a:r>
              <a:rPr sz="8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undertake,at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sametime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tart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stopwatch,the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test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liquid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flows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into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aline,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stop the stopwatch when disconnected;Measured time is on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behal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 its visco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sity,the unit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second.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116" name="textbox 116"/>
          <p:cNvSpPr/>
          <p:nvPr/>
        </p:nvSpPr>
        <p:spPr>
          <a:xfrm>
            <a:off x="822326" y="4642063"/>
            <a:ext cx="2718435" cy="4711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19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22000"/>
              </a:lnSpc>
              <a:tabLst/>
            </a:pP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Take the average of the two measurements as the deter</a:t>
            </a:r>
            <a:r>
              <a:rPr sz="8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mination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result.The difference between the two measuremen</a:t>
            </a: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ts should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 exceed 3%of the</a:t>
            </a:r>
            <a:r>
              <a:rPr sz="8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mean.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118" name="textbox 118"/>
          <p:cNvSpPr/>
          <p:nvPr/>
        </p:nvSpPr>
        <p:spPr>
          <a:xfrm>
            <a:off x="822326" y="489169"/>
            <a:ext cx="2636520" cy="4191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50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7000"/>
              </a:lnSpc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After adjustin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 the horizontal bubble to the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center,thoroughly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clean and dry the vis</a:t>
            </a: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cometer thoroughly stir the paint to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49"/>
              </a:lnSpc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tested and ma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intain the temperature at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25±1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pic>
        <p:nvPicPr>
          <p:cNvPr id="120" name="picture 1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98475" y="1092205"/>
            <a:ext cx="2520944" cy="342875"/>
          </a:xfrm>
          <a:prstGeom prst="rect">
            <a:avLst/>
          </a:prstGeom>
        </p:spPr>
      </p:pic>
      <p:sp>
        <p:nvSpPr>
          <p:cNvPr id="122" name="textbox 122"/>
          <p:cNvSpPr/>
          <p:nvPr/>
        </p:nvSpPr>
        <p:spPr>
          <a:xfrm>
            <a:off x="574680" y="1131462"/>
            <a:ext cx="903605" cy="2978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89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8415" algn="l" rtl="0" eaLnBrk="0">
              <a:lnSpc>
                <a:spcPct val="69000"/>
              </a:lnSpc>
              <a:tabLst/>
            </a:pPr>
            <a:r>
              <a:rPr sz="900" b="1" kern="0" spc="40" dirty="0">
                <a:solidFill>
                  <a:srgbClr val="E0F8B6">
                    <a:alpha val="100000"/>
                  </a:srgbClr>
                </a:solidFill>
                <a:latin typeface="Arial"/>
                <a:ea typeface="Arial"/>
                <a:cs typeface="Arial"/>
              </a:rPr>
              <a:t>2</a:t>
            </a:r>
            <a:r>
              <a:rPr sz="900" b="1" kern="0" spc="60" dirty="0">
                <a:solidFill>
                  <a:srgbClr val="E0F8B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0" dirty="0">
                <a:solidFill>
                  <a:srgbClr val="E0F8B6">
                    <a:alpha val="100000"/>
                  </a:srgbClr>
                </a:solidFill>
                <a:latin typeface="Arial"/>
                <a:ea typeface="Arial"/>
                <a:cs typeface="Arial"/>
              </a:rPr>
              <a:t>Determination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00"/>
              </a:lnSpc>
              <a:tabLst/>
            </a:pPr>
            <a:r>
              <a:rPr sz="800" b="1" kern="0" spc="-20" dirty="0">
                <a:solidFill>
                  <a:srgbClr val="E0F8B6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process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124" name="textbox 124"/>
          <p:cNvSpPr/>
          <p:nvPr/>
        </p:nvSpPr>
        <p:spPr>
          <a:xfrm>
            <a:off x="822326" y="121857"/>
            <a:ext cx="532765" cy="2533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56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3000"/>
              </a:lnSpc>
              <a:tabLst/>
            </a:pPr>
            <a:r>
              <a:rPr sz="800" b="1" kern="0" spc="-20" dirty="0">
                <a:solidFill>
                  <a:srgbClr val="DFF1B5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Pre-test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90"/>
              </a:lnSpc>
              <a:tabLst/>
            </a:pPr>
            <a:r>
              <a:rPr sz="800" kern="0" spc="-10" dirty="0">
                <a:solidFill>
                  <a:srgbClr val="DFF1B5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preparation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126" name="textbox 126"/>
          <p:cNvSpPr/>
          <p:nvPr/>
        </p:nvSpPr>
        <p:spPr>
          <a:xfrm>
            <a:off x="606407" y="149912"/>
            <a:ext cx="147954" cy="2832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38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9000"/>
              </a:lnSpc>
              <a:tabLst/>
            </a:pPr>
            <a:r>
              <a:rPr sz="1900" kern="0" spc="-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endParaRPr sz="1900" dirty="0">
              <a:latin typeface="Arial"/>
              <a:ea typeface="Arial"/>
              <a:cs typeface="Arial"/>
            </a:endParaRPr>
          </a:p>
        </p:txBody>
      </p:sp>
      <p:pic>
        <p:nvPicPr>
          <p:cNvPr id="128" name="picture 1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27082" y="1714482"/>
            <a:ext cx="6350" cy="1708144"/>
          </a:xfrm>
          <a:prstGeom prst="rect">
            <a:avLst/>
          </a:prstGeom>
        </p:spPr>
      </p:pic>
      <p:pic>
        <p:nvPicPr>
          <p:cNvPr id="130" name="picture 1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98472" y="1085869"/>
            <a:ext cx="6350" cy="70481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picture 1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711200"/>
            <a:ext cx="4622800" cy="3771900"/>
          </a:xfrm>
          <a:prstGeom prst="rect">
            <a:avLst/>
          </a:prstGeom>
        </p:spPr>
      </p:pic>
      <p:sp>
        <p:nvSpPr>
          <p:cNvPr id="134" name="textbox 134"/>
          <p:cNvSpPr/>
          <p:nvPr/>
        </p:nvSpPr>
        <p:spPr>
          <a:xfrm>
            <a:off x="330219" y="3446559"/>
            <a:ext cx="3942715" cy="1003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15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97815" algn="l" rtl="0" eaLnBrk="0">
              <a:lnSpc>
                <a:spcPct val="80000"/>
              </a:lnSpc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Undertaking</a:t>
            </a:r>
            <a:endParaRPr sz="600" dirty="0">
              <a:latin typeface="Arial"/>
              <a:ea typeface="Arial"/>
              <a:cs typeface="Arial"/>
            </a:endParaRPr>
          </a:p>
          <a:p>
            <a:pPr marL="297815" algn="l" rtl="0" eaLnBrk="0">
              <a:lnSpc>
                <a:spcPts val="466"/>
              </a:lnSpc>
              <a:spcBef>
                <a:spcPts val="441"/>
              </a:spcBef>
              <a:tabLst/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cup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9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3000"/>
              </a:lnSpc>
              <a:spcBef>
                <a:spcPts val="364"/>
              </a:spcBef>
              <a:tabLst/>
            </a:pP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Base</a:t>
            </a:r>
            <a:endParaRPr sz="1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730"/>
              </a:spcBef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Horizontal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52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17"/>
              </a:lnSpc>
              <a:spcBef>
                <a:spcPts val="1"/>
              </a:spcBef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feet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136" name="textbox 136"/>
          <p:cNvSpPr/>
          <p:nvPr/>
        </p:nvSpPr>
        <p:spPr>
          <a:xfrm>
            <a:off x="139713" y="902601"/>
            <a:ext cx="1216025" cy="9480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346" rIns="0" bIns="0"/>
          <a:lstStyle/>
          <a:p>
            <a:pPr marL="774065" algn="l" rtl="0" eaLnBrk="0">
              <a:lnSpc>
                <a:spcPct val="133000"/>
              </a:lnSpc>
              <a:spcBef>
                <a:spcPts val="3"/>
              </a:spcBef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Horizontal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bubble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17"/>
              </a:lnSpc>
              <a:spcBef>
                <a:spcPts val="189"/>
              </a:spcBef>
              <a:tabLst/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Viscosity    cu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retaining</a:t>
            </a:r>
            <a:endParaRPr sz="600" dirty="0">
              <a:latin typeface="Arial"/>
              <a:ea typeface="Arial"/>
              <a:cs typeface="Arial"/>
            </a:endParaRPr>
          </a:p>
          <a:p>
            <a:pPr marL="18415" algn="l" rtl="0" eaLnBrk="0">
              <a:lnSpc>
                <a:spcPts val="1049"/>
              </a:lnSpc>
              <a:tabLst/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ring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100" dirty="0">
              <a:latin typeface="Arial"/>
              <a:ea typeface="Arial"/>
              <a:cs typeface="Arial"/>
            </a:endParaRPr>
          </a:p>
          <a:p>
            <a:pPr marL="704215" algn="l" rtl="0" eaLnBrk="0">
              <a:lnSpc>
                <a:spcPct val="80000"/>
              </a:lnSpc>
              <a:spcBef>
                <a:spcPts val="3"/>
              </a:spcBef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Viscosity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cup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138" name="textbox 138"/>
          <p:cNvSpPr/>
          <p:nvPr/>
        </p:nvSpPr>
        <p:spPr>
          <a:xfrm>
            <a:off x="3702043" y="1324293"/>
            <a:ext cx="876935" cy="10915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44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8100" algn="l" rtl="0" eaLnBrk="0">
              <a:lnSpc>
                <a:spcPct val="83000"/>
              </a:lnSpc>
              <a:tabLst/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Bolts</a:t>
            </a:r>
            <a:endParaRPr sz="1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54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17"/>
              </a:lnSpc>
              <a:spcBef>
                <a:spcPts val="1"/>
              </a:spcBef>
              <a:tabLst/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Post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adjustment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bar</a:t>
            </a:r>
            <a:endParaRPr sz="6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2025-04-16T17:45:42Z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2025-04-16T17:45:44</vt:filetime>
  </property>
  <property fmtid="{D5CDD505-2E9C-101B-9397-08002B2CF9AE}" pid="4" name="UsrData">
    <vt:lpwstr>67ff7c43f76c49001f0a99dawl</vt:lpwstr>
  </property>
</Properties>
</file>