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6959600" cy="57277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554075" y="1143000"/>
            <a:ext cx="374985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jpeg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jpeg"/><Relationship Id="rId8" Type="http://schemas.openxmlformats.org/officeDocument/2006/relationships/image" Target="../media/image36.jpeg"/><Relationship Id="rId7" Type="http://schemas.openxmlformats.org/officeDocument/2006/relationships/image" Target="../media/image35.jpeg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9.jpeg"/><Relationship Id="rId10" Type="http://schemas.openxmlformats.org/officeDocument/2006/relationships/image" Target="../media/image38.jpeg"/><Relationship Id="rId1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3.png"/><Relationship Id="rId1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55775" y="1196975"/>
            <a:ext cx="3448050" cy="33337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30568" y="3660782"/>
            <a:ext cx="342908" cy="165087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3121019" y="3921117"/>
            <a:ext cx="442594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ct val="98000"/>
              </a:lnSpc>
              <a:tabLst>
                <a:tab pos="170180" algn="l"/>
              </a:tabLst>
            </a:pPr>
            <a:r>
              <a:rPr sz="700" kern="0" spc="0" dirty="0">
                <a:solidFill>
                  <a:srgbClr val="78B5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	</a:t>
            </a:r>
            <a:r>
              <a:rPr sz="700" kern="0" spc="0" dirty="0">
                <a:solidFill>
                  <a:srgbClr val="78B5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 </a:t>
            </a:r>
            <a:r>
              <a:rPr sz="700" kern="0" spc="-10" dirty="0">
                <a:solidFill>
                  <a:srgbClr val="78B5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四</a:t>
            </a:r>
            <a:endParaRPr sz="7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92467" y="3933817"/>
            <a:ext cx="88890" cy="8891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33719" y="3940184"/>
            <a:ext cx="95269" cy="4443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822567" y="3819535"/>
            <a:ext cx="120647" cy="8887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76507" y="3787765"/>
            <a:ext cx="76201" cy="8254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59131" y="3870309"/>
            <a:ext cx="95234" cy="63507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2517782" y="3326109"/>
            <a:ext cx="79375" cy="64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00" kern="0" spc="10" dirty="0">
                <a:solidFill>
                  <a:srgbClr val="09227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Frr</a:t>
            </a:r>
            <a:endParaRPr sz="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11200" y="133350"/>
            <a:ext cx="5537200" cy="54610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831835" y="5048445"/>
            <a:ext cx="1791970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SDH  series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4660919" y="5194976"/>
            <a:ext cx="1553844" cy="34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742" rIns="0" bIns="0"/>
          <a:lstStyle/>
          <a:p>
            <a:pPr marL="12700" algn="l" rtl="0" eaLnBrk="0">
              <a:lnSpc>
                <a:spcPct val="165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LDV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viscous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sample:viscous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iquid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724396" y="1257278"/>
            <a:ext cx="1358884" cy="215927"/>
            <a:chOff x="0" y="0"/>
            <a:chExt cx="1358884" cy="215927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358884" cy="215927"/>
            </a:xfrm>
            <a:prstGeom prst="rect">
              <a:avLst/>
            </a:prstGeom>
          </p:spPr>
        </p:pic>
        <p:sp>
          <p:nvSpPr>
            <p:cNvPr id="28" name="textbox 28"/>
            <p:cNvSpPr/>
            <p:nvPr/>
          </p:nvSpPr>
          <p:spPr>
            <a:xfrm>
              <a:off x="-12700" y="-12700"/>
              <a:ext cx="1384300" cy="2444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215" algn="l" rtl="0" eaLnBrk="0">
                <a:lnSpc>
                  <a:spcPct val="89000"/>
                </a:lnSpc>
                <a:spcBef>
                  <a:spcPts val="0"/>
                </a:spcBef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Applicable           sample:Solid\li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quid</a:t>
              </a:r>
              <a:endPara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11200" y="1409695"/>
            <a:ext cx="5537200" cy="3829034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768324" y="215925"/>
            <a:ext cx="5075554" cy="921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</a:t>
            </a: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 densitomete</a:t>
            </a:r>
            <a:r>
              <a:rPr sz="23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  <a:spcBef>
                <a:spcPts val="33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235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stable,accurate and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fast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0" algn="l" rtl="0" eaLnBrk="0">
              <a:lnSpc>
                <a:spcPts val="1090"/>
              </a:lnSpc>
              <a:spcBef>
                <a:spcPts val="5"/>
              </a:spcBef>
            </a:pPr>
            <a:r>
              <a:rPr sz="1000" kern="0" spc="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SDT</a:t>
            </a:r>
            <a:r>
              <a:rPr sz="1000" kern="0" spc="1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\</a:t>
            </a:r>
            <a:r>
              <a:rPr sz="1000" kern="0" spc="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LDT</a:t>
            </a:r>
            <a:r>
              <a:rPr sz="1000" kern="0" spc="1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\</a:t>
            </a:r>
            <a:r>
              <a:rPr sz="1000" kern="0" spc="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kern="0" spc="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kern="0" spc="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professional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000" kern="0" spc="0" baseline="2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2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SDB</a:t>
            </a:r>
            <a:r>
              <a:rPr sz="1200" kern="0" spc="1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\</a:t>
            </a:r>
            <a:r>
              <a:rPr sz="12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LDB</a:t>
            </a:r>
            <a:r>
              <a:rPr sz="1200" kern="0" spc="1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\</a:t>
            </a:r>
            <a:r>
              <a:rPr sz="12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PDB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2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2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2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1200" baseline="-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908047" y="1117586"/>
            <a:ext cx="1574779" cy="304832"/>
            <a:chOff x="0" y="0"/>
            <a:chExt cx="1574779" cy="304832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74779" cy="304832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1600200" cy="3308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7150" algn="l" rtl="0" eaLnBrk="0">
                <a:lnSpc>
                  <a:spcPts val="1090"/>
                </a:lnSpc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5"color</a:t>
              </a:r>
              <a:r>
                <a:rPr sz="800" kern="0" spc="1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touch</a:t>
              </a:r>
              <a:r>
                <a:rPr sz="8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screen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7150" algn="l" rtl="0" eaLnBrk="0">
                <a:lnSpc>
                  <a:spcPts val="750"/>
                </a:lnSpc>
                <a:spcBef>
                  <a:spcPts val="70"/>
                </a:spcBef>
              </a:pP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Applicable sample:Solid\absorbe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nt solid\liquid</a:t>
              </a:r>
              <a:endPara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8" name="textbox 38"/>
          <p:cNvSpPr/>
          <p:nvPr/>
        </p:nvSpPr>
        <p:spPr>
          <a:xfrm>
            <a:off x="887084" y="5254619"/>
            <a:ext cx="1391285" cy="304800"/>
          </a:xfrm>
          <a:prstGeom prst="rect">
            <a:avLst/>
          </a:prstGeom>
          <a:solidFill>
            <a:srgbClr val="EBEF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475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Siecan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  customined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sample:largevolumesolid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768582" y="5245314"/>
            <a:ext cx="1428750" cy="2901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25400" algn="l" rtl="0" eaLnBrk="0">
              <a:lnSpc>
                <a:spcPct val="108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Electromagnetic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force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sample:solid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2768601" y="1130310"/>
            <a:ext cx="1600195" cy="222262"/>
            <a:chOff x="0" y="0"/>
            <a:chExt cx="1600195" cy="222262"/>
          </a:xfrm>
        </p:grpSpPr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600195" cy="222262"/>
            </a:xfrm>
            <a:prstGeom prst="rect">
              <a:avLst/>
            </a:prstGeom>
          </p:spPr>
        </p:pic>
        <p:sp>
          <p:nvSpPr>
            <p:cNvPr id="44" name="textbox 44"/>
            <p:cNvSpPr/>
            <p:nvPr/>
          </p:nvSpPr>
          <p:spPr>
            <a:xfrm>
              <a:off x="-12700" y="-12700"/>
              <a:ext cx="1625600" cy="2508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0165" algn="l" rtl="0" eaLnBrk="0">
                <a:lnSpc>
                  <a:spcPct val="89000"/>
                </a:lnSpc>
                <a:spcBef>
                  <a:spcPts val="0"/>
                </a:spcBef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Applicable</a:t>
              </a:r>
              <a:r>
                <a:rPr sz="7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sample:Solid\Liquid\powder</a:t>
              </a:r>
              <a:endPara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6" name="textbox 46"/>
          <p:cNvSpPr/>
          <p:nvPr/>
        </p:nvSpPr>
        <p:spPr>
          <a:xfrm>
            <a:off x="4762472" y="1073329"/>
            <a:ext cx="1480185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SMH\LMH series economy model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25475" y="146050"/>
            <a:ext cx="5708650" cy="5435600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1120787" y="349907"/>
            <a:ext cx="2251710" cy="3484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"Various models to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oose from"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8000"/>
              </a:lnSpc>
              <a:spcBef>
                <a:spcPts val="11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"Solid/liquid/solid-liquid   dual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use/p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owder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      complete,with      different      acces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sories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form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densitometers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ts val="1010"/>
              </a:lnSpc>
              <a:spcBef>
                <a:spcPts val="220"/>
              </a:spcBef>
            </a:pPr>
            <a:r>
              <a:rPr sz="1100" kern="0" spc="1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FDB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10" baseline="2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</a:t>
            </a:r>
            <a:r>
              <a:rPr sz="1100" kern="0" spc="10" baseline="-1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LD</a:t>
            </a:r>
            <a:r>
              <a:rPr sz="1100" kern="0" spc="0" baseline="-1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0" baseline="-1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100" baseline="-14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05"/>
              </a:lnSpc>
              <a:spcBef>
                <a:spcPts val="370"/>
              </a:spcBef>
            </a:pP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</a:t>
            </a:r>
            <a:r>
              <a:rPr sz="12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2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05"/>
              </a:lnSpc>
              <a:spcBef>
                <a:spcPts val="150"/>
              </a:spcBef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backlit  for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3749675" y="401955"/>
            <a:ext cx="2428875" cy="540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1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"Selected dens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1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accessories"Wear resistance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4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corrosion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tance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0"/>
              </a:spcBef>
            </a:pPr>
            <a:r>
              <a:rPr lang="en-US" altLang="zh-CN" sz="10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</a:t>
            </a:r>
            <a:endParaRPr lang="en-US" altLang="zh-CN"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0"/>
              </a:spcBef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68398" y="3892537"/>
            <a:ext cx="1892303" cy="1689112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 rot="5400000">
            <a:off x="-1546418" y="2905454"/>
            <a:ext cx="4706620" cy="2673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900"/>
              </a:lnSpc>
            </a:pPr>
            <a:r>
              <a:rPr sz="15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solid/liquid/powder</a:t>
            </a:r>
            <a:r>
              <a:rPr sz="1500" kern="0" spc="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SDB</a:t>
            </a:r>
            <a:r>
              <a:rPr sz="1400" kern="0" spc="-5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ILDBIPDB</a:t>
            </a:r>
            <a:r>
              <a:rPr sz="14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series basi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 models</a:t>
            </a:r>
            <a:endParaRPr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3749678" y="3387632"/>
            <a:ext cx="1416050" cy="6527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RS232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  <a:spcBef>
                <a:spcPts val="38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transmiss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Add  timingto  make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experimentation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easier</a:t>
            </a:r>
            <a:endParaRPr sz="7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3952848" y="2892861"/>
            <a:ext cx="928369" cy="219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strength density supp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5165735" y="2894134"/>
            <a:ext cx="91503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  precision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pycnometer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" name="textbox 60"/>
          <p:cNvSpPr/>
          <p:nvPr/>
        </p:nvSpPr>
        <p:spPr>
          <a:xfrm>
            <a:off x="5139663" y="1808281"/>
            <a:ext cx="928369" cy="219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6000"/>
              </a:lnSpc>
            </a:pPr>
            <a:r>
              <a:rPr lang="en-US" altLang="zh-CN" sz="700" dirty="0">
                <a:latin typeface="Arial" panose="020B0604020202020204"/>
                <a:ea typeface="Arial" panose="020B0604020202020204"/>
                <a:cs typeface="Arial" panose="020B0604020202020204"/>
              </a:rPr>
              <a:t> ABS plastic/aluminum alloy measuring table</a:t>
            </a:r>
            <a:endParaRPr lang="en-US" altLang="zh-CN"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textbox 60"/>
          <p:cNvSpPr/>
          <p:nvPr/>
        </p:nvSpPr>
        <p:spPr>
          <a:xfrm>
            <a:off x="3993488" y="1807646"/>
            <a:ext cx="928369" cy="219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Integrated injection molded water tank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 64"/>
          <p:cNvSpPr/>
          <p:nvPr/>
        </p:nvSpPr>
        <p:spPr>
          <a:xfrm>
            <a:off x="638175" y="215900"/>
            <a:ext cx="5683250" cy="5295900"/>
          </a:xfrm>
          <a:prstGeom prst="rect">
            <a:avLst/>
          </a:prstGeom>
          <a:solidFill>
            <a:srgbClr val="F7F7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1019180" y="3219469"/>
            <a:ext cx="5251436" cy="2895600"/>
            <a:chOff x="0" y="0"/>
            <a:chExt cx="5251436" cy="2895600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5251436" cy="2292330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191135" y="682625"/>
              <a:ext cx="2479040" cy="22129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1615" algn="l" rtl="0" eaLnBrk="0">
                <a:lnSpc>
                  <a:spcPts val="2390"/>
                </a:lnSpc>
                <a:spcBef>
                  <a:spcPts val="650"/>
                </a:spcBef>
              </a:pPr>
              <a:r>
                <a:rPr sz="3300" kern="0" spc="430" dirty="0">
                  <a:solidFill>
                    <a:srgbClr val="B1CB32">
                      <a:alpha val="100000"/>
                    </a:srgbClr>
                  </a:solidFill>
                  <a:latin typeface="LiSu"/>
                  <a:ea typeface="LiSu"/>
                  <a:cs typeface="LiSu"/>
                </a:rPr>
                <a:t> </a:t>
              </a:r>
              <a:r>
                <a:rPr sz="1500" kern="0" spc="150" baseline="-200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0</a:t>
              </a:r>
              <a:r>
                <a:rPr sz="900" kern="0" spc="-17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 </a:t>
              </a:r>
              <a:r>
                <a:rPr sz="1500" kern="0" spc="150" baseline="-200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.</a:t>
              </a:r>
              <a:r>
                <a:rPr sz="900" kern="0" spc="-22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 </a:t>
              </a:r>
              <a:r>
                <a:rPr sz="1500" kern="0" spc="150" baseline="-200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0001g/</a:t>
              </a:r>
              <a:r>
                <a:rPr lang="en-US" sz="1500" kern="0" spc="150" baseline="-200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cm</a:t>
              </a:r>
              <a:r>
                <a:rPr lang="en-US" altLang="en-US" sz="1500" baseline="-2000" dirty="0"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³</a:t>
              </a:r>
              <a:endParaRPr lang="en-US" altLang="en-US" sz="1500" baseline="-20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marL="12700" algn="l" rtl="0" eaLnBrk="0">
                <a:lnSpc>
                  <a:spcPts val="1200"/>
                </a:lnSpc>
              </a:pPr>
              <a:r>
                <a:rPr sz="900" kern="0" spc="0" baseline="4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High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900" kern="0" spc="0" baseline="4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performance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500" kern="0" spc="0" baseline="-1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Accurate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500" kern="0" spc="0" baseline="-1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measurement</a:t>
              </a:r>
              <a:endParaRPr sz="1500" baseline="-1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5265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3400" b="1" kern="0" spc="-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3S</a:t>
              </a:r>
              <a:r>
                <a:rPr sz="34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endParaRPr sz="3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2670092" y="2019273"/>
              <a:ext cx="1130284" cy="196848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rot="21600000">
            <a:off x="3641715" y="247675"/>
            <a:ext cx="2622535" cy="2914598"/>
            <a:chOff x="0" y="0"/>
            <a:chExt cx="2622535" cy="2914598"/>
          </a:xfrm>
        </p:grpSpPr>
        <p:pic>
          <p:nvPicPr>
            <p:cNvPr id="72" name="picture 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622535" cy="2914598"/>
            </a:xfrm>
            <a:prstGeom prst="rect">
              <a:avLst/>
            </a:prstGeom>
          </p:spPr>
        </p:pic>
        <p:sp>
          <p:nvSpPr>
            <p:cNvPr id="74" name="textbox 74"/>
            <p:cNvSpPr/>
            <p:nvPr/>
          </p:nvSpPr>
          <p:spPr>
            <a:xfrm>
              <a:off x="88916" y="88875"/>
              <a:ext cx="1799589" cy="24072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123000"/>
                </a:lnSpc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The"5inch</a:t>
              </a:r>
              <a:r>
                <a:rPr sz="10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color  touch</a:t>
              </a:r>
              <a:r>
                <a:rPr sz="10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sc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reen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Big</a:t>
              </a:r>
              <a:r>
                <a:rPr sz="1000" kern="0" spc="2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screen"is</a:t>
              </a:r>
              <a:r>
                <a:rPr sz="1000" kern="0" spc="2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simple</a:t>
              </a:r>
              <a:r>
                <a:rPr sz="1000" kern="0" spc="2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365"/>
                </a:lnSpc>
                <a:spcBef>
                  <a:spcPts val="55"/>
                </a:spcBef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intuitive</a:t>
              </a:r>
              <a:r>
                <a:rPr sz="1000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   int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elligent   tips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26415" indent="-6350" algn="l" rtl="0" eaLnBrk="0">
                <a:lnSpc>
                  <a:spcPct val="106000"/>
                </a:lnSpc>
                <a:spcBef>
                  <a:spcPts val="190"/>
                </a:spcBef>
              </a:pPr>
              <a:r>
                <a:rPr sz="600" kern="0" spc="-10" dirty="0">
                  <a:solidFill>
                    <a:srgbClr val="5390B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Liqid Density22401213HLweight</a:t>
              </a:r>
              <a:r>
                <a:rPr sz="600" kern="0" spc="-20" dirty="0">
                  <a:solidFill>
                    <a:srgbClr val="5390B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in</a:t>
              </a:r>
              <a:r>
                <a:rPr sz="600" kern="0" spc="0" dirty="0">
                  <a:solidFill>
                    <a:srgbClr val="5390B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</a:t>
              </a:r>
              <a:r>
                <a:rPr sz="400" kern="0" spc="10" dirty="0">
                  <a:solidFill>
                    <a:srgbClr val="5390B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Fquid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60450" algn="l" rtl="0" eaLnBrk="0">
                <a:lnSpc>
                  <a:spcPct val="74000"/>
                </a:lnSpc>
                <a:spcBef>
                  <a:spcPts val="270"/>
                </a:spcBef>
              </a:pPr>
              <a:r>
                <a:rPr sz="2100" b="1" kern="0" spc="-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0.000,</a:t>
              </a:r>
              <a:endParaRPr sz="2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8715" algn="l" rtl="0" eaLnBrk="0">
                <a:lnSpc>
                  <a:spcPts val="1090"/>
                </a:lnSpc>
                <a:spcBef>
                  <a:spcPts val="0"/>
                </a:spcBef>
              </a:pPr>
              <a:r>
                <a:rPr sz="800" kern="0" spc="-40" dirty="0">
                  <a:solidFill>
                    <a:srgbClr val="A1C2E3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0.000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76" name="picture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82662" y="304818"/>
            <a:ext cx="2457437" cy="2800312"/>
          </a:xfrm>
          <a:prstGeom prst="rect">
            <a:avLst/>
          </a:prstGeom>
        </p:spPr>
      </p:pic>
      <p:sp>
        <p:nvSpPr>
          <p:cNvPr id="78" name="rect 78"/>
          <p:cNvSpPr/>
          <p:nvPr/>
        </p:nvSpPr>
        <p:spPr>
          <a:xfrm>
            <a:off x="2571256" y="2011671"/>
            <a:ext cx="664387" cy="8503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0" name="textbox 80"/>
          <p:cNvSpPr/>
          <p:nvPr/>
        </p:nvSpPr>
        <p:spPr>
          <a:xfrm>
            <a:off x="1101731" y="410207"/>
            <a:ext cx="2146935" cy="2576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"Wide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selection"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81000"/>
              </a:lnSpc>
              <a:spcBef>
                <a:spcPts val="1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Solid,liqui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d/absorbent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440"/>
              </a:spcBef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solid/solid-liquid d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ual use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3000"/>
              </a:lnSpc>
              <a:spcBef>
                <a:spcPts val="35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 absorption solid function:After pretrea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tment,it</a:t>
            </a:r>
            <a:r>
              <a:rPr lang="en-US"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measure 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sity,oil content and</a:t>
            </a:r>
            <a:r>
              <a:rPr lang="en-US"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otherparameters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absorbent solid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density   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600" kern="0" spc="-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Oil content of solids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07415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loss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 rot="5400000">
            <a:off x="-1436985" y="2988109"/>
            <a:ext cx="4425950" cy="2781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95"/>
              </a:lnSpc>
              <a:spcBef>
                <a:spcPts val="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solid/liquid/powder    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SDTLD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TADT</a:t>
            </a:r>
            <a:r>
              <a:rPr sz="1400" kern="0" spc="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series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Professional</a:t>
            </a:r>
            <a:endParaRPr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1101731" y="3424302"/>
            <a:ext cx="1579880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000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whole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"imported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HBM    sensor"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4194158" y="1644639"/>
            <a:ext cx="155575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</a:pPr>
            <a:r>
              <a:rPr sz="1000" kern="0" spc="-20" dirty="0">
                <a:solidFill>
                  <a:srgbClr val="5A99D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ok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355715" y="4490450"/>
            <a:ext cx="16256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chip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1605" y="3399155"/>
            <a:ext cx="3479800" cy="1427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381250" algn="r" rtl="0" eaLnBrk="0">
              <a:lnSpc>
                <a:spcPts val="130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"Standard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RS232 interface"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81250" algn="r" rtl="0" eaLnBrk="0">
              <a:lnSpc>
                <a:spcPct val="114000"/>
              </a:lnSpc>
              <a:spcBef>
                <a:spcPts val="25"/>
              </a:spcBef>
            </a:pPr>
            <a:r>
              <a:rPr sz="9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Convenient data transmission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new timing functi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on,make the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9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experiment eas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ier</a:t>
            </a:r>
            <a:endParaRPr lang="zh-CN" altLang="en-US" sz="9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79575" y="508000"/>
            <a:ext cx="3600450" cy="471170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1870084" y="589617"/>
            <a:ext cx="3267075" cy="14833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6565" algn="l" rtl="0" eaLnBrk="0">
              <a:lnSpc>
                <a:spcPct val="83000"/>
              </a:lnSpc>
            </a:pPr>
            <a:r>
              <a:rPr sz="1400" b="1" kern="0" spc="-10" dirty="0">
                <a:solidFill>
                  <a:srgbClr val="DF491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Widely </a:t>
            </a:r>
            <a:r>
              <a:rPr sz="1400" b="1" kern="0" spc="-10" dirty="0">
                <a:solidFill>
                  <a:srgbClr val="212B6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1400" b="1" kern="0" spc="-20" dirty="0">
                <a:solidFill>
                  <a:srgbClr val="212B6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to</a:t>
            </a:r>
            <a:r>
              <a:rPr sz="1400" b="1" kern="0" spc="80" dirty="0">
                <a:solidFill>
                  <a:srgbClr val="212B6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212B6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 the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6565" algn="l" rtl="0" eaLnBrk="0">
              <a:lnSpc>
                <a:spcPts val="1950"/>
              </a:lnSpc>
              <a:spcBef>
                <a:spcPts val="385"/>
              </a:spcBef>
            </a:pPr>
            <a:r>
              <a:rPr sz="1400" kern="0" spc="20" dirty="0">
                <a:solidFill>
                  <a:srgbClr val="212B6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</a:t>
            </a:r>
            <a:r>
              <a:rPr sz="1400" kern="0" spc="140" dirty="0">
                <a:solidFill>
                  <a:srgbClr val="212B6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212B6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var</a:t>
            </a:r>
            <a:r>
              <a:rPr sz="1400" kern="0" spc="10" dirty="0">
                <a:solidFill>
                  <a:srgbClr val="212B6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ious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6565" algn="l" rtl="0" eaLnBrk="0">
              <a:lnSpc>
                <a:spcPts val="1950"/>
              </a:lnSpc>
            </a:pPr>
            <a:r>
              <a:rPr sz="1400" kern="0" spc="10" dirty="0">
                <a:solidFill>
                  <a:srgbClr val="212B6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experiments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5415" algn="l" rtl="0" eaLnBrk="0">
              <a:lnSpc>
                <a:spcPts val="1225"/>
              </a:lnSpc>
              <a:spcBef>
                <a:spcPts val="27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Liquid(mobile</a:t>
            </a:r>
            <a:r>
              <a:rPr lang="en-US"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liquid,viscous liquid,volat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ile</a:t>
            </a:r>
            <a:r>
              <a:rPr lang="en-US"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liquid,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065" algn="l" rtl="0" eaLnBrk="0">
              <a:lnSpc>
                <a:spcPts val="1225"/>
              </a:lnSpc>
              <a:spcBef>
                <a:spcPts val="2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corrosive liquid)Solid(block,particle,film,floatin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 body)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Powders(vulcanized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rubber,non-foamplastics,carbon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edensity,cement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powder,natural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stone)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81317" y="2286006"/>
            <a:ext cx="1028720" cy="1238234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95457" y="3784610"/>
            <a:ext cx="1016011" cy="1238234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079887" y="3784610"/>
            <a:ext cx="1015974" cy="1238234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895457" y="2292367"/>
            <a:ext cx="1016011" cy="1231874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073514" y="2292367"/>
            <a:ext cx="1016010" cy="1231874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994027" y="3790971"/>
            <a:ext cx="1009637" cy="1231873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3375036" y="5070482"/>
            <a:ext cx="445134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Ceramic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2276467" y="5071854"/>
            <a:ext cx="405765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Powder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4441813" y="5063154"/>
            <a:ext cx="322579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2270130" y="3579611"/>
            <a:ext cx="393065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Rubber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3349617" y="3579611"/>
            <a:ext cx="353059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Plastic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4441813" y="3579611"/>
            <a:ext cx="309879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22450" y="1717675"/>
            <a:ext cx="3314700" cy="229235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2095510" y="2017656"/>
            <a:ext cx="2889885" cy="834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700" b="1" kern="0" spc="-40" dirty="0">
                <a:solidFill>
                  <a:srgbClr val="1E2C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1700" b="1" kern="0" spc="100" dirty="0">
                <a:solidFill>
                  <a:srgbClr val="1E2C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40" dirty="0">
                <a:solidFill>
                  <a:srgbClr val="1E2C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upgraded</a:t>
            </a:r>
            <a:r>
              <a:rPr sz="1700" b="1" kern="0" spc="110" dirty="0">
                <a:solidFill>
                  <a:srgbClr val="1E2C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40" dirty="0">
                <a:solidFill>
                  <a:srgbClr val="1E2C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HBM sen</a:t>
            </a:r>
            <a:r>
              <a:rPr sz="1700" b="1" kern="0" spc="-50" dirty="0">
                <a:solidFill>
                  <a:srgbClr val="1E2C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sor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2600"/>
              </a:lnSpc>
            </a:pPr>
            <a:r>
              <a:rPr sz="1700" b="1" kern="0" spc="-10" dirty="0">
                <a:solidFill>
                  <a:srgbClr val="1E2C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imported from Germany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    perfomance    and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93937" y="3133728"/>
            <a:ext cx="1320808" cy="495307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97366" y="3171827"/>
            <a:ext cx="412746" cy="374638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2336787" y="3641218"/>
            <a:ext cx="695959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Imported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chips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3244849" y="3632971"/>
            <a:ext cx="409575" cy="1885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4706649" y="3646659"/>
            <a:ext cx="298450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stability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4140216" y="3672415"/>
            <a:ext cx="391159" cy="104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Numerical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89100" y="203200"/>
            <a:ext cx="3581400" cy="5321300"/>
          </a:xfrm>
          <a:prstGeom prst="rect">
            <a:avLst/>
          </a:prstGeom>
        </p:spPr>
      </p:pic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68605" y="2781316"/>
            <a:ext cx="1301731" cy="1015995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27206" y="2419361"/>
            <a:ext cx="901689" cy="1435101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1701813" y="4108448"/>
            <a:ext cx="3556000" cy="273050"/>
          </a:xfrm>
          <a:prstGeom prst="rect">
            <a:avLst/>
          </a:prstGeom>
          <a:solidFill>
            <a:srgbClr val="263C7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12215" algn="l" rtl="0" eaLnBrk="0">
              <a:lnSpc>
                <a:spcPct val="81000"/>
              </a:lnSpc>
              <a:spcBef>
                <a:spcPts val="5"/>
              </a:spcBef>
            </a:pPr>
            <a:r>
              <a:rPr sz="1000" b="1" kern="0" spc="-10" dirty="0">
                <a:solidFill>
                  <a:srgbClr val="B7C8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Powder densit</a:t>
            </a:r>
            <a:r>
              <a:rPr sz="1000" b="1" kern="0" spc="-20" dirty="0">
                <a:solidFill>
                  <a:srgbClr val="B7C8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ometer accessories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1695439" y="203200"/>
            <a:ext cx="3562350" cy="267334"/>
          </a:xfrm>
          <a:prstGeom prst="rect">
            <a:avLst/>
          </a:prstGeom>
          <a:solidFill>
            <a:srgbClr val="263D7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19200" algn="l" rtl="0" eaLnBrk="0">
              <a:lnSpc>
                <a:spcPts val="1020"/>
              </a:lnSpc>
            </a:pPr>
            <a:r>
              <a:rPr sz="700" kern="0" spc="0" dirty="0">
                <a:solidFill>
                  <a:srgbClr val="ADC4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 density</a:t>
            </a:r>
            <a:r>
              <a:rPr sz="700" kern="0" spc="40" dirty="0">
                <a:solidFill>
                  <a:srgbClr val="ADC4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ADC4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700" kern="0" spc="-10" dirty="0">
                <a:solidFill>
                  <a:srgbClr val="ADC4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19200" algn="l" rtl="0" eaLnBrk="0">
              <a:lnSpc>
                <a:spcPts val="970"/>
              </a:lnSpc>
            </a:pPr>
            <a:r>
              <a:rPr sz="700" kern="0" spc="10" dirty="0">
                <a:solidFill>
                  <a:srgbClr val="ADC4FA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accessories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1689100" y="2152658"/>
            <a:ext cx="3562350" cy="267334"/>
          </a:xfrm>
          <a:prstGeom prst="rect">
            <a:avLst/>
          </a:prstGeom>
          <a:solidFill>
            <a:srgbClr val="253D7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25550" algn="l" rtl="0" eaLnBrk="0">
              <a:lnSpc>
                <a:spcPct val="80000"/>
              </a:lnSpc>
              <a:spcBef>
                <a:spcPts val="5"/>
              </a:spcBef>
            </a:pPr>
            <a:r>
              <a:rPr sz="1000" b="1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1000" b="1" kern="0" spc="10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densi</a:t>
            </a:r>
            <a:r>
              <a:rPr sz="1000" b="1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tometer</a:t>
            </a:r>
            <a:r>
              <a:rPr sz="1000" b="1" kern="0" spc="1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accessories</a:t>
            </a:r>
            <a:endParaRPr sz="1000" b="1" kern="0" spc="-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/>
        </p:nvGraphicFramePr>
        <p:xfrm>
          <a:off x="4217687" y="2689222"/>
          <a:ext cx="950595" cy="793115"/>
        </p:xfrm>
        <a:graphic>
          <a:graphicData uri="http://schemas.openxmlformats.org/drawingml/2006/table">
            <a:tbl>
              <a:tblPr/>
              <a:tblGrid>
                <a:gridCol w="208280"/>
                <a:gridCol w="742315"/>
              </a:tblGrid>
              <a:tr h="187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3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endParaRPr sz="7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  <a:spcBef>
                          <a:spcPts val="5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Measring brackets</a:t>
                      </a:r>
                      <a:endParaRPr sz="6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4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</a:pPr>
                      <a:endParaRPr sz="1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ACC1A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endParaRPr sz="700" b="1" kern="0" spc="-10" dirty="0">
                        <a:solidFill>
                          <a:srgbClr val="ACC1A1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Densitysuppo</a:t>
                      </a:r>
                      <a:r>
                        <a:rPr sz="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 plate</a:t>
                      </a:r>
                      <a:endParaRPr sz="5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2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</a:pPr>
                      <a:r>
                        <a:rPr sz="700" b="1" kern="0" spc="-10" dirty="0">
                          <a:solidFill>
                            <a:srgbClr val="58BC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endParaRPr sz="700" b="1" kern="0" spc="-10" dirty="0">
                        <a:solidFill>
                          <a:srgbClr val="58BC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6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7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2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</a:pPr>
                      <a:r>
                        <a:rPr sz="700" b="1" kern="0" spc="-10" dirty="0">
                          <a:solidFill>
                            <a:srgbClr val="4EB5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④</a:t>
                      </a:r>
                      <a:endParaRPr sz="700" b="1" kern="0" spc="-10" dirty="0">
                        <a:solidFill>
                          <a:srgbClr val="4EB5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7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</a:pPr>
                      <a:endParaRPr sz="1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4FB7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endParaRPr sz="700" b="1" kern="0" spc="-10" dirty="0">
                        <a:solidFill>
                          <a:srgbClr val="4FB7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4216386" y="4667238"/>
            <a:ext cx="1301115" cy="660426"/>
            <a:chOff x="0" y="0"/>
            <a:chExt cx="1301115" cy="660426"/>
          </a:xfrm>
        </p:grpSpPr>
        <p:pic>
          <p:nvPicPr>
            <p:cNvPr id="148" name="picture 1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003329" cy="660426"/>
            </a:xfrm>
            <a:prstGeom prst="rect">
              <a:avLst/>
            </a:prstGeom>
          </p:spPr>
        </p:pic>
        <p:sp>
          <p:nvSpPr>
            <p:cNvPr id="150" name="textbox 150"/>
            <p:cNvSpPr/>
            <p:nvPr/>
          </p:nvSpPr>
          <p:spPr>
            <a:xfrm>
              <a:off x="184150" y="23495"/>
              <a:ext cx="1116965" cy="5753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" algn="l" rtl="0" eaLnBrk="0">
                <a:lnSpc>
                  <a:spcPct val="77000"/>
                </a:lnSpc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Speofcgpziybo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mepwith</a:t>
              </a:r>
              <a:endParaRPr sz="6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Heomiea</a:t>
              </a:r>
              <a:endPara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5"/>
                </a:spcBef>
              </a:pPr>
              <a:endPara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Glassware</a:t>
              </a:r>
              <a:endPara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5"/>
                </a:spcBef>
              </a:pPr>
              <a:endParaRPr sz="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Caibration   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weights   </a:t>
              </a:r>
              <a:endPara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5"/>
                </a:spcBef>
              </a:pPr>
              <a:endPara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suinleseswegp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ingtap</a:t>
              </a:r>
              <a:endPara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52" name="picture 1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76506" y="590537"/>
            <a:ext cx="806459" cy="736627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4319905" y="813435"/>
            <a:ext cx="1146175" cy="908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Nesuingtblewithhagi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ng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bk</a:t>
            </a:r>
            <a:endParaRPr sz="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73685" algn="l" rtl="0" eaLnBrk="0">
              <a:lnSpc>
                <a:spcPts val="750"/>
              </a:lnSpc>
              <a:spcBef>
                <a:spcPts val="575"/>
              </a:spcBef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Sink</a:t>
            </a:r>
            <a:endParaRPr sz="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0035" algn="l" rtl="0" eaLnBrk="0">
              <a:lnSpc>
                <a:spcPts val="750"/>
              </a:lnSpc>
              <a:spcBef>
                <a:spcPts val="450"/>
              </a:spcBef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Beaker</a:t>
            </a:r>
            <a:endParaRPr sz="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73685" algn="l" rtl="0" eaLnBrk="0">
              <a:lnSpc>
                <a:spcPts val="750"/>
              </a:lnSpc>
              <a:spcBef>
                <a:spcPts val="450"/>
              </a:spcBef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tennis</a:t>
            </a:r>
            <a:endParaRPr sz="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73050" algn="l" rtl="0" eaLnBrk="0">
              <a:lnSpc>
                <a:spcPct val="92000"/>
              </a:lnSpc>
              <a:spcBef>
                <a:spcPts val="330"/>
              </a:spcBef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Weights</a:t>
            </a:r>
            <a:endParaRPr sz="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40000"/>
              </a:lnSpc>
            </a:pPr>
            <a:endParaRPr sz="2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1615" indent="-5715" algn="l" rtl="0" eaLnBrk="0">
              <a:lnSpc>
                <a:spcPct val="99000"/>
              </a:lnSpc>
              <a:spcBef>
                <a:spcPts val="0"/>
              </a:spcBef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Anb-toring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ak</a:t>
            </a:r>
            <a:endParaRPr sz="600" b="1" kern="0" spc="-1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6" name="picture 1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327411" y="717556"/>
            <a:ext cx="730247" cy="558789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930414" y="4413253"/>
            <a:ext cx="342883" cy="844543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206754" y="4927609"/>
            <a:ext cx="761978" cy="330186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2749566" y="1788038"/>
            <a:ext cx="896619" cy="168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700" kern="0" spc="-20" dirty="0">
                <a:solidFill>
                  <a:srgbClr val="94A17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4</a:t>
            </a:r>
            <a:r>
              <a:rPr sz="700" kern="0" spc="10" dirty="0">
                <a:solidFill>
                  <a:srgbClr val="94A17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</a:t>
            </a:r>
            <a:r>
              <a:rPr sz="700" kern="0" spc="0" dirty="0">
                <a:solidFill>
                  <a:srgbClr val="94A17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-20" dirty="0">
                <a:solidFill>
                  <a:srgbClr val="67A4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1000" kern="0" spc="70" dirty="0">
                <a:solidFill>
                  <a:srgbClr val="67A4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1500" kern="0" spc="-20" baseline="-3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endParaRPr sz="1500" baseline="-3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2444753" y="5302647"/>
            <a:ext cx="1172844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         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3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4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66" name="picture 1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213093" y="1974873"/>
            <a:ext cx="425470" cy="203167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4267184" y="3501402"/>
            <a:ext cx="813435" cy="135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60"/>
              </a:lnSpc>
            </a:pPr>
            <a:r>
              <a:rPr sz="1000" kern="0" spc="-10" baseline="8000" dirty="0">
                <a:solidFill>
                  <a:srgbClr val="4BBB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600" kern="0" spc="50" dirty="0">
                <a:solidFill>
                  <a:srgbClr val="4BBB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Metal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hooks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70" name="picture 1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403587" y="1511281"/>
            <a:ext cx="247653" cy="247653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4267184" y="871415"/>
            <a:ext cx="99694" cy="8451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94000"/>
              </a:lnSpc>
            </a:pP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863834" y="4940274"/>
            <a:ext cx="209547" cy="285753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4260845" y="4701788"/>
            <a:ext cx="104775" cy="589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03" rIns="0" bIns="0"/>
          <a:lstStyle/>
          <a:p>
            <a:pPr marL="12700" algn="l" rtl="0" eaLnBrk="0">
              <a:lnSpc>
                <a:spcPct val="144000"/>
              </a:lnSpc>
              <a:spcBef>
                <a:spcPts val="0"/>
              </a:spcBef>
            </a:pPr>
            <a:r>
              <a:rPr sz="700" kern="0" spc="10" dirty="0">
                <a:solidFill>
                  <a:schemeClr val="tx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700" kern="0" spc="-10" dirty="0">
                <a:solidFill>
                  <a:schemeClr val="tx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10" dirty="0">
                <a:solidFill>
                  <a:schemeClr val="tx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endParaRPr sz="7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00000"/>
              </a:lnSpc>
              <a:spcBef>
                <a:spcPts val="525"/>
              </a:spcBef>
            </a:pP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endParaRPr sz="8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8000"/>
              </a:lnSpc>
            </a:pPr>
            <a:endParaRPr sz="3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0"/>
              </a:spcBef>
            </a:pPr>
            <a:r>
              <a:rPr sz="800" kern="0" spc="-10" dirty="0">
                <a:solidFill>
                  <a:schemeClr val="tx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endParaRPr sz="800" kern="0" spc="-10" dirty="0">
              <a:solidFill>
                <a:schemeClr val="tx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2012944" y="5315912"/>
            <a:ext cx="93980" cy="615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ane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2" name="table 146"/>
          <p:cNvGraphicFramePr>
            <a:graphicFrameLocks noGrp="1"/>
          </p:cNvGraphicFramePr>
          <p:nvPr/>
        </p:nvGraphicFramePr>
        <p:xfrm>
          <a:off x="4180222" y="797557"/>
          <a:ext cx="950595" cy="927100"/>
        </p:xfrm>
        <a:graphic>
          <a:graphicData uri="http://schemas.openxmlformats.org/drawingml/2006/table">
            <a:tbl>
              <a:tblPr/>
              <a:tblGrid>
                <a:gridCol w="208280"/>
                <a:gridCol w="742315"/>
              </a:tblGrid>
              <a:tr h="281940">
                <a:tc>
                  <a:txBody>
                    <a:bodyPr/>
                    <a:p>
                      <a:pPr algn="l" rtl="0" eaLnBrk="0">
                        <a:lnSpc>
                          <a:spcPct val="109000"/>
                        </a:lnSpc>
                      </a:pPr>
                      <a:endParaRPr sz="3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endParaRPr sz="7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230">
                <a:tc>
                  <a:txBody>
                    <a:bodyPr/>
                    <a:p>
                      <a:pPr algn="l" rtl="0" eaLnBrk="0">
                        <a:lnSpc>
                          <a:spcPct val="182000"/>
                        </a:lnSpc>
                      </a:pPr>
                      <a:endParaRPr sz="1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ACC1A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endParaRPr sz="700" b="1" kern="0" spc="-10" dirty="0">
                        <a:solidFill>
                          <a:srgbClr val="ACC1A1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27000"/>
                        </a:lnSpc>
                      </a:pPr>
                      <a:endParaRPr sz="5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30">
                <a:tc>
                  <a:txBody>
                    <a:bodyPr/>
                    <a:p>
                      <a:pPr algn="l" rtl="0" eaLnBrk="0">
                        <a:lnSpc>
                          <a:spcPct val="114000"/>
                        </a:lnSpc>
                      </a:pPr>
                      <a:endParaRPr sz="2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</a:pPr>
                      <a:r>
                        <a:rPr sz="700" b="1" kern="0" spc="-10" dirty="0">
                          <a:solidFill>
                            <a:srgbClr val="58BC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endParaRPr sz="700" b="1" kern="0" spc="-10" dirty="0">
                        <a:solidFill>
                          <a:srgbClr val="58BC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590">
                <a:tc>
                  <a:txBody>
                    <a:bodyPr/>
                    <a:p>
                      <a:pPr algn="l" rtl="0" eaLnBrk="0">
                        <a:lnSpc>
                          <a:spcPct val="114000"/>
                        </a:lnSpc>
                      </a:pPr>
                      <a:endParaRPr sz="2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</a:pPr>
                      <a:r>
                        <a:rPr sz="700" b="1" kern="0" spc="-10" dirty="0">
                          <a:solidFill>
                            <a:srgbClr val="4EB5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④</a:t>
                      </a:r>
                      <a:endParaRPr sz="700" b="1" kern="0" spc="-10" dirty="0">
                        <a:solidFill>
                          <a:srgbClr val="4EB5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46000"/>
                        </a:lnSpc>
                      </a:pPr>
                      <a:endParaRPr sz="7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25">
                <a:tc gridSpan="2">
                  <a:txBody>
                    <a:bodyPr/>
                    <a:p>
                      <a:pPr algn="l" rtl="0" eaLnBrk="0">
                        <a:lnSpc>
                          <a:spcPct val="186000"/>
                        </a:lnSpc>
                      </a:pPr>
                      <a:endParaRPr sz="1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700" b="1" kern="0" spc="-10" dirty="0">
                          <a:solidFill>
                            <a:srgbClr val="4FB7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endParaRPr sz="700" b="1" kern="0" spc="-10" dirty="0">
                        <a:solidFill>
                          <a:srgbClr val="4FB7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58925" y="6350"/>
            <a:ext cx="3841750" cy="5715000"/>
          </a:xfrm>
          <a:prstGeom prst="rect">
            <a:avLst/>
          </a:prstGeom>
        </p:spPr>
      </p:pic>
      <p:sp>
        <p:nvSpPr>
          <p:cNvPr id="182" name="textbox 182"/>
          <p:cNvSpPr/>
          <p:nvPr/>
        </p:nvSpPr>
        <p:spPr>
          <a:xfrm>
            <a:off x="2225676" y="51600"/>
            <a:ext cx="3081020" cy="2818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22" rIns="0" bIns="0"/>
          <a:lstStyle/>
          <a:p>
            <a:pPr marL="55880" indent="-43815" algn="l" rtl="0" eaLnBrk="0">
              <a:lnSpc>
                <a:spcPct val="110000"/>
              </a:lnSpc>
              <a:spcBef>
                <a:spcPts val="5"/>
              </a:spcBef>
            </a:pPr>
            <a:r>
              <a:rPr sz="1500" kern="0" spc="20" dirty="0">
                <a:solidFill>
                  <a:srgbClr val="1C30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r>
              <a:rPr sz="1500" kern="0" spc="110" dirty="0">
                <a:solidFill>
                  <a:srgbClr val="1C30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10" dirty="0">
                <a:solidFill>
                  <a:srgbClr val="1C30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 accurate</a:t>
            </a:r>
            <a:r>
              <a:rPr sz="1500" kern="0" spc="0" dirty="0">
                <a:solidFill>
                  <a:srgbClr val="1C30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500" kern="0" spc="10" dirty="0">
                <a:solidFill>
                  <a:srgbClr val="1C30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density  condition</a:t>
            </a:r>
            <a:r>
              <a:rPr sz="1500" kern="0" spc="20" dirty="0">
                <a:solidFill>
                  <a:srgbClr val="1C30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10" dirty="0">
                <a:solidFill>
                  <a:srgbClr val="1C30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2110"/>
              </a:lnSpc>
            </a:pPr>
            <a:r>
              <a:rPr sz="1500" kern="0" spc="10" dirty="0">
                <a:solidFill>
                  <a:srgbClr val="1C30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95"/>
              </a:lnSpc>
              <a:spcBef>
                <a:spcPts val="34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performance,accurate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88415" algn="l" rtl="0" eaLnBrk="0">
              <a:lnSpc>
                <a:spcPct val="79000"/>
              </a:lnSpc>
              <a:spcBef>
                <a:spcPts val="13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Calbration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vaue                                       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Ecesi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etenpenuepoducs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9350" algn="l" rtl="0" eaLnBrk="0">
              <a:lnSpc>
                <a:spcPts val="545"/>
              </a:lnSpc>
              <a:spcBef>
                <a:spcPts val="12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ldelteperuele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orngcted)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9350" algn="l" rtl="0" eaLnBrk="0">
              <a:lnSpc>
                <a:spcPts val="275"/>
              </a:lnSpc>
              <a:spcBef>
                <a:spcPts val="125"/>
              </a:spcBef>
            </a:pP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ge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7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48765" algn="l" rtl="0" eaLnBrk="0">
              <a:lnSpc>
                <a:spcPct val="70000"/>
              </a:lnSpc>
              <a:spcBef>
                <a:spcPts val="12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Thisdaaisdeeminedbythetendstitente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yndwisbytool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0" algn="l" rtl="0" eaLnBrk="0">
              <a:lnSpc>
                <a:spcPct val="100000"/>
              </a:lnSpc>
              <a:spcBef>
                <a:spcPts val="5"/>
              </a:spcBef>
            </a:pPr>
            <a:r>
              <a:rPr sz="900" kern="0" spc="40" dirty="0">
                <a:solidFill>
                  <a:srgbClr val="008371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000置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1978025" y="3028950"/>
            <a:ext cx="1296035" cy="377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250" algn="l" rtl="0" eaLnBrk="0">
              <a:lnSpc>
                <a:spcPts val="815"/>
              </a:lnSpc>
            </a:pPr>
            <a:r>
              <a:rPr sz="600" kern="0" spc="-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Densityupper and</a:t>
            </a:r>
            <a:r>
              <a:rPr sz="600" kern="0" spc="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lower</a:t>
            </a:r>
            <a:r>
              <a:rPr lang="en-US" sz="600" kern="0" spc="-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limits</a:t>
            </a:r>
            <a:endParaRPr sz="6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endParaRPr sz="6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(Out    of    ra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buzzer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tips)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3649980" y="5334000"/>
            <a:ext cx="1525905" cy="28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ts val="815"/>
              </a:lnSpc>
            </a:pPr>
            <a:r>
              <a:rPr sz="6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600" kern="0" spc="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r>
              <a:rPr sz="600" kern="0" spc="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density</a:t>
            </a:r>
            <a:r>
              <a:rPr sz="600" kern="0" spc="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</a:t>
            </a:r>
            <a:endParaRPr sz="6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13000"/>
              </a:lnSpc>
            </a:pPr>
            <a:endParaRPr sz="6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13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(Special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forsolid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nsitometern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2035175" y="5334000"/>
            <a:ext cx="1238885" cy="291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Gravity</a:t>
            </a:r>
            <a:r>
              <a:rPr sz="600" kern="0" spc="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hammerde</a:t>
            </a:r>
            <a:r>
              <a:rPr sz="6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nsity setting</a:t>
            </a:r>
            <a:endParaRPr sz="6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ts val="545"/>
              </a:lnSpc>
              <a:spcBef>
                <a:spcPts val="5"/>
              </a:spcBef>
            </a:pPr>
            <a:r>
              <a:rPr sz="5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(Specialfor   iquid   d</a:t>
            </a:r>
            <a:r>
              <a:rPr sz="5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ensity   meter)</a:t>
            </a:r>
            <a:endParaRPr sz="500" kern="0" spc="-10" dirty="0">
              <a:solidFill>
                <a:schemeClr val="tx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4079875" y="3053715"/>
            <a:ext cx="824865" cy="233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700" kern="0" spc="-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endParaRPr sz="7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4000"/>
              </a:lnSpc>
            </a:pPr>
            <a:endParaRPr sz="2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700" kern="0" spc="-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compensation</a:t>
            </a:r>
            <a:endParaRPr sz="700" kern="0" spc="-10" dirty="0">
              <a:solidFill>
                <a:schemeClr val="tx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4105291" y="4752359"/>
            <a:ext cx="19177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7FAFE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0000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1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22375" y="742950"/>
            <a:ext cx="4489450" cy="2032000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22475" y="2971800"/>
            <a:ext cx="2762250" cy="1810385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1082673" y="210395"/>
            <a:ext cx="2160904" cy="384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2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             Sol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id/liquid/powder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  <a:spcBef>
                <a:spcPts val="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SDB\LDB\PDB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series      basic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6730" y="4833620"/>
            <a:ext cx="6244590" cy="7023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>
              <a:buFont typeface="+mj-ea"/>
              <a:buNone/>
            </a:pPr>
            <a:r>
              <a:rPr lang="en-US" altLang="en-US" sz="1000"/>
              <a:t>①</a:t>
            </a:r>
            <a:r>
              <a:rPr lang="en-US" altLang="zh-CN" sz="1000"/>
              <a:t>Density support board                   </a:t>
            </a:r>
            <a:r>
              <a:rPr lang="en-US" altLang="en-US" sz="1000"/>
              <a:t>②</a:t>
            </a:r>
            <a:r>
              <a:rPr lang="en-US" altLang="zh-CN" sz="1000"/>
              <a:t> Host countertop                           </a:t>
            </a:r>
            <a:r>
              <a:rPr lang="en-US" altLang="en-US" sz="1000"/>
              <a:t>③</a:t>
            </a:r>
            <a:r>
              <a:rPr lang="en-US" altLang="zh-CN" sz="1000"/>
              <a:t> Display screen</a:t>
            </a:r>
            <a:endParaRPr lang="en-US" altLang="zh-CN" sz="1000"/>
          </a:p>
          <a:p>
            <a:r>
              <a:rPr lang="en-US" altLang="en-US" sz="1000"/>
              <a:t>④</a:t>
            </a:r>
            <a:r>
              <a:rPr lang="en-US" altLang="zh-CN" sz="1000"/>
              <a:t> Horizontal Bubble                         </a:t>
            </a:r>
            <a:r>
              <a:rPr lang="en-US" altLang="en-US" sz="1000"/>
              <a:t>⑤</a:t>
            </a:r>
            <a:r>
              <a:rPr lang="en-US" altLang="zh-CN" sz="1000"/>
              <a:t> Horizontal adjustment nut            </a:t>
            </a:r>
            <a:r>
              <a:rPr lang="en-US" altLang="en-US" sz="1000"/>
              <a:t>⑥</a:t>
            </a:r>
            <a:r>
              <a:rPr lang="en-US" altLang="zh-CN" sz="1000"/>
              <a:t> Bracket</a:t>
            </a:r>
            <a:endParaRPr lang="en-US" altLang="zh-CN" sz="1000"/>
          </a:p>
          <a:p>
            <a:r>
              <a:rPr lang="en-US" altLang="en-US" sz="1000"/>
              <a:t>⑦</a:t>
            </a:r>
            <a:r>
              <a:rPr lang="en-US" altLang="zh-CN" sz="1000"/>
              <a:t> Metal hook                                    </a:t>
            </a:r>
            <a:r>
              <a:rPr lang="en-US" altLang="en-US" sz="1000"/>
              <a:t>⑧</a:t>
            </a:r>
            <a:r>
              <a:rPr lang="en-US" altLang="zh-CN" sz="1000"/>
              <a:t> Beaker                                         </a:t>
            </a:r>
            <a:r>
              <a:rPr lang="en-US" altLang="en-US" sz="1000"/>
              <a:t>⑨</a:t>
            </a:r>
            <a:r>
              <a:rPr lang="en-US" altLang="zh-CN" sz="1000"/>
              <a:t> Specific gravity hammer</a:t>
            </a:r>
            <a:endParaRPr lang="en-US" altLang="zh-CN" sz="1000"/>
          </a:p>
          <a:p>
            <a:r>
              <a:rPr lang="en-US" altLang="en-US" sz="1000"/>
              <a:t>⑩</a:t>
            </a:r>
            <a:r>
              <a:rPr lang="en-US" altLang="zh-CN" sz="1000"/>
              <a:t> Temperature gauge                      </a:t>
            </a:r>
            <a:r>
              <a:rPr lang="en-US" altLang="en-US" sz="1000"/>
              <a:t>⑪</a:t>
            </a:r>
            <a:r>
              <a:rPr lang="en-US" altLang="zh-CN" sz="1000"/>
              <a:t>pycnometer                                   </a:t>
            </a:r>
            <a:r>
              <a:rPr lang="en-US" altLang="en-US" sz="1000"/>
              <a:t>⑫</a:t>
            </a:r>
            <a:r>
              <a:rPr lang="en-US" altLang="zh-CN" sz="1000"/>
              <a:t>Weighing plate</a:t>
            </a:r>
            <a:endParaRPr lang="en-US" altLang="zh-CN" sz="1000"/>
          </a:p>
          <a:p>
            <a:r>
              <a:rPr lang="en-US" altLang="en-US" sz="1000"/>
              <a:t>⑬</a:t>
            </a:r>
            <a:r>
              <a:rPr lang="en-US" altLang="zh-CN" sz="1000"/>
              <a:t>Measuring table                             </a:t>
            </a:r>
            <a:r>
              <a:rPr lang="en-US" altLang="en-US" sz="1000"/>
              <a:t>⑭</a:t>
            </a:r>
            <a:r>
              <a:rPr lang="en-US" altLang="zh-CN" sz="1000"/>
              <a:t>water channel                                </a:t>
            </a:r>
            <a:r>
              <a:rPr lang="en-US" altLang="en-US" sz="1000"/>
              <a:t>⑮</a:t>
            </a:r>
            <a:r>
              <a:rPr lang="en-US" altLang="zh-CN" sz="1000"/>
              <a:t>Hanging basket</a:t>
            </a:r>
            <a:endParaRPr lang="en-US" altLang="zh-CN"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33556" y="1765277"/>
            <a:ext cx="3587760" cy="44447"/>
          </a:xfrm>
          <a:prstGeom prst="rect">
            <a:avLst/>
          </a:prstGeom>
        </p:spPr>
      </p:pic>
      <p:graphicFrame>
        <p:nvGraphicFramePr>
          <p:cNvPr id="204" name="table 204"/>
          <p:cNvGraphicFramePr>
            <a:graphicFrameLocks noGrp="1"/>
          </p:cNvGraphicFramePr>
          <p:nvPr/>
        </p:nvGraphicFramePr>
        <p:xfrm>
          <a:off x="1135364" y="318119"/>
          <a:ext cx="4907915" cy="4624070"/>
        </p:xfrm>
        <a:graphic>
          <a:graphicData uri="http://schemas.openxmlformats.org/drawingml/2006/table">
            <a:tbl>
              <a:tblPr/>
              <a:tblGrid>
                <a:gridCol w="1252220"/>
                <a:gridCol w="730250"/>
                <a:gridCol w="762000"/>
                <a:gridCol w="768350"/>
                <a:gridCol w="1395095"/>
              </a:tblGrid>
              <a:tr h="20447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800" u="sng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</a:t>
                      </a:r>
                      <a:r>
                        <a:rPr sz="800" kern="0" spc="2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</a:t>
                      </a:r>
                      <a:r>
                        <a:rPr sz="800" u="sng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-SDB series</a:t>
                      </a:r>
                      <a:r>
                        <a:rPr sz="8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solid density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</a:t>
                      </a:r>
                      <a:r>
                        <a:rPr sz="800" u="sng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4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4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4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4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4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Mo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del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5C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LC-SDB-3002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183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LC-SDB-6002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LC-SDB-9002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2D7A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LC-SDB-12</a:t>
                      </a:r>
                      <a:r>
                        <a:rPr sz="800" b="1" kern="0" spc="-10" dirty="0">
                          <a:solidFill>
                            <a:srgbClr val="002D7A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002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</a:tr>
              <a:tr h="3060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Homegrown</a:t>
                      </a:r>
                      <a:r>
                        <a:rPr sz="8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sensorS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800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Homegrown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sensors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800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Homegrown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ors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ctr" rtl="0" eaLnBrk="0">
                        <a:lnSpc>
                          <a:spcPct val="78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Homegrown</a:t>
                      </a:r>
                      <a:r>
                        <a:rPr sz="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sensors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range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325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0.01-300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b="1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800" b="1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01-</a:t>
                      </a:r>
                      <a:r>
                        <a:rPr sz="800" b="1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</a:t>
                      </a:r>
                      <a:r>
                        <a:rPr lang="en-US"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0.01-900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0.01-1200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5"/>
                    </a:solidFill>
                  </a:tcPr>
                </a:tc>
              </a:tr>
              <a:tr h="300354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Weighingaccur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93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800" b="1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r>
                        <a:rPr sz="800" b="1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b="1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.01</a:t>
                      </a:r>
                      <a:r>
                        <a:rPr lang="en-US"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5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measuring r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ange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&gt;1,&lt;lg/cm3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54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 accept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able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965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&gt;1,&lt;lg/cm3is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4300" algn="ctr" rtl="0" eaLnBrk="0">
                        <a:lnSpc>
                          <a:spcPts val="8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acceptable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&gt;1,&lt;lg/cm3is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4300" algn="ctr" rtl="0" eaLnBrk="0">
                        <a:lnSpc>
                          <a:spcPts val="8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acceptable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&gt;1,&lt;1g/cm3</a:t>
                      </a:r>
                      <a:r>
                        <a:rPr sz="8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800" algn="ctr" rtl="0" eaLnBrk="0">
                        <a:lnSpc>
                          <a:spcPts val="1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acceptable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00354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accura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cy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5000"/>
                        </a:lnSpc>
                      </a:pPr>
                      <a:r>
                        <a:rPr sz="8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.001</a:t>
                      </a:r>
                      <a:r>
                        <a:rPr lang="en-US"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lang="en-US" sz="800" b="1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="1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ct val="95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</a:t>
                      </a:r>
                      <a:r>
                        <a:rPr lang="en-US"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b="1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="1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en-US"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</a:t>
                      </a:r>
                      <a:r>
                        <a:rPr lang="en-US"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b="1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="1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ctr" rtl="0" eaLnBrk="0">
                        <a:lnSpc>
                          <a:spcPct val="9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</a:t>
                      </a:r>
                      <a:r>
                        <a:rPr lang="en-US"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b="1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="1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Tanpeaureompensnrion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ang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0-100℃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0-100℃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0-100℃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0-100℃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7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indent="5715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 med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ium   density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indent="6350" algn="ctr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0001--19.999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lang="en-US"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b="1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="1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indent="6350" algn="ctr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.999    </a:t>
                      </a:r>
                      <a:r>
                        <a:rPr lang="en-US"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b="1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="1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indent="-38100" algn="ctr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.999     </a:t>
                      </a:r>
                      <a:r>
                        <a:rPr lang="en-US"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b="1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="1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ctr" rtl="0" eaLnBrk="0">
                        <a:lnSpc>
                          <a:spcPct val="83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.999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8750" algn="ctr" rtl="0" eaLnBrk="0">
                        <a:lnSpc>
                          <a:spcPts val="770"/>
                        </a:lnSpc>
                      </a:pPr>
                      <a:r>
                        <a:rPr lang="en-US"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b="1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="1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weig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95000"/>
                        </a:lnSpc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</a:t>
                      </a:r>
                      <a:r>
                        <a:rPr sz="800" b="1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ts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r>
                        <a:rPr lang="en-US"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8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ctr" rtl="0" eaLnBrk="0">
                        <a:lnSpc>
                          <a:spcPct val="9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ctr" rtl="0" eaLnBrk="0">
                        <a:lnSpc>
                          <a:spcPct val="95000"/>
                        </a:lnSpc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8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sz="8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-8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ctr" rtl="0" eaLnBrk="0">
                        <a:lnSpc>
                          <a:spcPct val="9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0354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ltage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829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220v/50hz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220wv50hz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220wv50hz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220wv50hz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7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ctr" rtl="0" eaLnBrk="0">
                        <a:lnSpc>
                          <a:spcPts val="75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ctr" rtl="0" eaLnBrk="0">
                        <a:lnSpc>
                          <a:spcPts val="75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ctr" rtl="0" eaLnBrk="0">
                        <a:lnSpc>
                          <a:spcPts val="75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ctr" rtl="0" eaLnBrk="0">
                        <a:lnSpc>
                          <a:spcPts val="750"/>
                        </a:lnSpc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0354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en-US"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lang="en-US" sz="800" b="1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ctr" rtl="0" eaLnBrk="0">
                        <a:lnSpc>
                          <a:spcPct val="9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ctr" rtl="0" eaLnBrk="0">
                        <a:lnSpc>
                          <a:spcPct val="9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ctr" rtl="0" eaLnBrk="0">
                        <a:lnSpc>
                          <a:spcPct val="9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45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3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6050" algn="ctr" rtl="0" eaLnBrk="0">
                        <a:lnSpc>
                          <a:spcPts val="765"/>
                        </a:lnSpc>
                      </a:pPr>
                      <a:r>
                        <a:rPr sz="800" b="1" kern="0" spc="-1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(LXWN)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190*275190*275*2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00mm*200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85" algn="ctr" rtl="0" eaLnBrk="0">
                        <a:lnSpc>
                          <a:spcPts val="75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190*275190*275*20</a:t>
                      </a:r>
                      <a:endParaRPr sz="8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800" b="1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ctr" rtl="0" eaLnBrk="0">
                        <a:lnSpc>
                          <a:spcPct val="95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0mm*200</a:t>
                      </a:r>
                      <a:r>
                        <a:rPr lang="en-US"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0" name="table 210"/>
          <p:cNvGraphicFramePr>
            <a:graphicFrameLocks noGrp="1"/>
          </p:cNvGraphicFramePr>
          <p:nvPr/>
        </p:nvGraphicFramePr>
        <p:xfrm>
          <a:off x="904877" y="69852"/>
          <a:ext cx="5142865" cy="4528185"/>
        </p:xfrm>
        <a:graphic>
          <a:graphicData uri="http://schemas.openxmlformats.org/drawingml/2006/table">
            <a:tbl>
              <a:tblPr/>
              <a:tblGrid>
                <a:gridCol w="841375"/>
                <a:gridCol w="996950"/>
                <a:gridCol w="1117600"/>
                <a:gridCol w="1111250"/>
                <a:gridCol w="1075689"/>
              </a:tblGrid>
              <a:tr h="2552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7000"/>
                        </a:lnSpc>
                      </a:pPr>
                      <a:r>
                        <a:rPr sz="800" b="0" u="sng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</a:t>
                      </a:r>
                      <a:r>
                        <a:rPr sz="800" b="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 mo</a:t>
                      </a:r>
                      <a:r>
                        <a:rPr sz="800" b="0" u="sng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800" b="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</a:t>
                      </a:r>
                      <a:endParaRPr sz="800" b="0" kern="0" spc="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5D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SDB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-3005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SDB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-6005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SDB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-1203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SDB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-2003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0"/>
                    </a:solidFill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4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8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ran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0.005-300g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0.005-600g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0.001-120g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0.001-200g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1835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measurng 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" algn="ctr" rtl="0" eaLnBrk="0">
                        <a:lnSpc>
                          <a:spcPct val="97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lg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315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 acceptable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indent="38100" algn="ctr" rtl="0" eaLnBrk="0">
                        <a:lnSpc>
                          <a:spcPct val="143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&gt;1,&lt;1g/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8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acceptable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0815" indent="31750" algn="ctr" rtl="0" eaLnBrk="0">
                        <a:lnSpc>
                          <a:spcPct val="143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&gt;1,&lt;1g/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acceptable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4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indent="24765" algn="ctr" rtl="0" eaLnBrk="0">
                        <a:lnSpc>
                          <a:spcPct val="143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&gt;1,&lt;1g/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acceptable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419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30.001</a:t>
                      </a:r>
                      <a:r>
                        <a:rPr lang="en-US"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</a:t>
                      </a:r>
                      <a:r>
                        <a:rPr lang="en-US"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5900" algn="ctr" rtl="0" eaLnBrk="0">
                        <a:lnSpc>
                          <a:spcPct val="100000"/>
                        </a:lnSpc>
                      </a:pP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30.0001</a:t>
                      </a:r>
                      <a:r>
                        <a:rPr lang="en-US"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30.0001</a:t>
                      </a:r>
                      <a:r>
                        <a:rPr lang="en-US"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45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compensation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</a:t>
                      </a:r>
                      <a:r>
                        <a:rPr sz="1000" kern="0" baseline="2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nge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" algn="ctr" rtl="0" eaLnBrk="0">
                        <a:lnSpc>
                          <a:spcPct val="99000"/>
                        </a:lnSpc>
                      </a:pP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0-100°℃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ctr" rtl="0" eaLnBrk="0">
                        <a:lnSpc>
                          <a:spcPts val="104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315" algn="ctr" rtl="0" eaLnBrk="0">
                        <a:lnSpc>
                          <a:spcPts val="104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265" algn="ctr" rtl="0" eaLnBrk="0">
                        <a:lnSpc>
                          <a:spcPts val="104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" algn="ctr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 medium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112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112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112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112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5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39065" algn="ctr" rtl="0" eaLnBrk="0">
                        <a:lnSpc>
                          <a:spcPts val="1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0.001--19.999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2565" algn="ctr" rtl="0" eaLnBrk="0">
                        <a:lnSpc>
                          <a:spcPct val="9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0.001--19.999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45415" algn="ctr" rtl="0" eaLnBrk="0">
                        <a:lnSpc>
                          <a:spcPts val="99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0.0001--19.9999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26365" algn="ctr" rtl="0" eaLnBrk="0">
                        <a:lnSpc>
                          <a:spcPts val="99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0.0001--19.9999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ctr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" algn="ctr" rtl="0" eaLnBrk="0">
                        <a:lnSpc>
                          <a:spcPct val="100000"/>
                        </a:lnSpc>
                      </a:pPr>
                      <a:r>
                        <a:rPr lang="en-US"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ctr" rtl="0" eaLnBrk="0">
                        <a:lnSpc>
                          <a:spcPct val="100000"/>
                        </a:lnSpc>
                      </a:pPr>
                      <a:r>
                        <a:rPr lang="en-US"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165" algn="ctr" rtl="0" eaLnBrk="0">
                        <a:lnSpc>
                          <a:spcPct val="100000"/>
                        </a:lnSpc>
                      </a:pP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ctr" rtl="0" eaLnBrk="0">
                        <a:lnSpc>
                          <a:spcPct val="100000"/>
                        </a:lnSpc>
                      </a:pPr>
                      <a:r>
                        <a:rPr lang="en-US"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165" algn="ctr" rtl="0" eaLnBrk="0">
                        <a:lnSpc>
                          <a:spcPct val="100000"/>
                        </a:lnSpc>
                      </a:pP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100000"/>
                        </a:lnSpc>
                      </a:pPr>
                      <a:r>
                        <a:rPr lang="en-US"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/</a:t>
                      </a:r>
                      <a:r>
                        <a:rPr lang="en-US" sz="800" kern="0" spc="15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cm</a:t>
                      </a:r>
                      <a:r>
                        <a:rPr lang="en-US" altLang="en-US" sz="800" baseline="-2000" dirty="0">
                          <a:latin typeface="SimHei" panose="02010609060101010101" charset="-122"/>
                          <a:ea typeface="SimHei" panose="02010609060101010101" charset="-122"/>
                          <a:cs typeface="SimHei" panose="02010609060101010101" charset="-122"/>
                          <a:sym typeface="+mn-ea"/>
                        </a:rPr>
                        <a:t>³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3350" algn="ctr" rtl="0" eaLnBrk="0">
                        <a:lnSpc>
                          <a:spcPct val="100000"/>
                        </a:lnSpc>
                      </a:pP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weig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hts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" algn="ctr" rtl="0" eaLnBrk="0">
                        <a:lnSpc>
                          <a:spcPct val="100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8465" algn="ctr" rtl="0" eaLnBrk="0">
                        <a:lnSpc>
                          <a:spcPct val="100000"/>
                        </a:lnSpc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8465" algn="ctr" rtl="0" eaLnBrk="0">
                        <a:lnSpc>
                          <a:spcPct val="100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ctr" rtl="0" eaLnBrk="0">
                        <a:lnSpc>
                          <a:spcPct val="100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" algn="ct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 hz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ctr" rtl="0" eaLnBrk="0">
                        <a:lnSpc>
                          <a:spcPct val="100000"/>
                        </a:lnSpc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220wv50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ctr" rtl="0" eaLnBrk="0">
                        <a:lnSpc>
                          <a:spcPct val="100000"/>
                        </a:lnSpc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220wv50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065" algn="ctr" rtl="0" eaLnBrk="0">
                        <a:lnSpc>
                          <a:spcPct val="100000"/>
                        </a:lnSpc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220wv50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"/>
                        </a:lnSpc>
                      </a:pPr>
                      <a:endParaRPr sz="1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6545" algn="ctr" rtl="0" eaLnBrk="0">
                        <a:lnSpc>
                          <a:spcPts val="605"/>
                        </a:lnSpc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0" algn="ctr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ctr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ctr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850" algn="ctr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18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4145" algn="ctr" rtl="0" eaLnBrk="0">
                        <a:lnSpc>
                          <a:spcPts val="1085"/>
                        </a:lnSpc>
                        <a:spcBef>
                          <a:spcPts val="0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1300" kern="0" spc="4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4kg</a:t>
                      </a:r>
                      <a:endParaRPr sz="1300" baseline="-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8465" algn="ctr" rtl="0" eaLnBrk="0">
                        <a:lnSpc>
                          <a:spcPct val="100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8465" algn="ctr" rtl="0" eaLnBrk="0">
                        <a:lnSpc>
                          <a:spcPct val="100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ctr" rtl="0" eaLnBrk="0">
                        <a:lnSpc>
                          <a:spcPct val="100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240" algn="ctr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Size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2240" indent="723265" algn="ctr" rtl="0" eaLnBrk="0">
                        <a:lnSpc>
                          <a:spcPct val="93000"/>
                        </a:lnSpc>
                        <a:spcBef>
                          <a:spcPts val="1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190*275190*275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*20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(LXWXH)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100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0mm*200mm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ctr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190*275190*275*2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100000"/>
                        </a:lnSpc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mm*200mm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" name="table 21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85140" y="393065"/>
          <a:ext cx="6037580" cy="5102860"/>
        </p:xfrm>
        <a:graphic>
          <a:graphicData uri="http://schemas.openxmlformats.org/drawingml/2006/table">
            <a:tbl>
              <a:tblPr/>
              <a:tblGrid>
                <a:gridCol w="167005"/>
                <a:gridCol w="962660"/>
                <a:gridCol w="1124585"/>
                <a:gridCol w="1275715"/>
                <a:gridCol w="1266190"/>
                <a:gridCol w="1241425"/>
              </a:tblGrid>
              <a:tr h="266700"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457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 model-LDB series</a:t>
                      </a:r>
                      <a:r>
                        <a:rPr sz="9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9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</a:t>
                      </a:r>
                      <a:r>
                        <a:rPr sz="900" u="sng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sz="900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95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9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9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9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9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9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2905">
                <a:tc rowSpan="1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ts val="625"/>
                        </a:lnSpc>
                        <a:spcBef>
                          <a:spcPts val="0"/>
                        </a:spcBef>
                      </a:pPr>
                      <a:r>
                        <a:rPr sz="9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</a:t>
                      </a:r>
                      <a:r>
                        <a:rPr sz="900" b="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900" b="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B7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</a:t>
                      </a:r>
                      <a:r>
                        <a:rPr sz="9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ldb</a:t>
                      </a:r>
                      <a:r>
                        <a:rPr sz="9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-3002</a:t>
                      </a:r>
                      <a:endParaRPr sz="900" b="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LDB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-6002</a:t>
                      </a:r>
                      <a:endParaRPr sz="90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LDB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-3005</a:t>
                      </a:r>
                      <a:endParaRPr sz="90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F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735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LDB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-1203系列</a:t>
                      </a:r>
                      <a:endParaRPr sz="90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2"/>
                    </a:solidFill>
                  </a:tcPr>
                </a:tc>
              </a:tr>
              <a:tr h="52197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r>
                        <a:rPr sz="1400" b="0" kern="0" spc="-10" baseline="-1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Homegrown se</a:t>
                      </a: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nsor</a:t>
                      </a:r>
                      <a:endParaRPr sz="9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Homegrown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sensors</a:t>
                      </a:r>
                      <a:endParaRPr sz="9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865" algn="l" rtl="0" eaLnBrk="0">
                        <a:lnSpc>
                          <a:spcPct val="83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83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29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Weighingrange</a:t>
                      </a:r>
                      <a:r>
                        <a:rPr sz="9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0.01-300</a:t>
                      </a:r>
                      <a:r>
                        <a:rPr sz="9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sz="900" b="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865" algn="l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0.01-600g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0.005-300g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l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0.001-120g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783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0.01g</a:t>
                      </a:r>
                      <a:endParaRPr sz="900" kern="0" spc="8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015" algn="l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665" algn="l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29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measuring</a:t>
                      </a:r>
                      <a:r>
                        <a:rPr sz="9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19.999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kern="0" spc="-10" baseline="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g/cm³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indent="-5715" algn="l" rtl="0" eaLnBrk="0">
                        <a:lnSpc>
                          <a:spcPct val="102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0.001--19.999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g/cm³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5415" indent="-190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0.001--19.999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g/cm³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indent="-44450" algn="l" rtl="0" eaLnBrk="0">
                        <a:lnSpc>
                          <a:spcPct val="98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0.001--19.999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g/cm³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7211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" algn="l" rtl="0" eaLnBrk="0">
                        <a:lnSpc>
                          <a:spcPts val="605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0.001g/cm³</a:t>
                      </a:r>
                      <a:endParaRPr sz="900" kern="0" spc="7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760" algn="l" rtl="0" eaLnBrk="0">
                        <a:lnSpc>
                          <a:spcPts val="730"/>
                        </a:lnSpc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0.001g/cm³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760" algn="l" rtl="0" eaLnBrk="0">
                        <a:lnSpc>
                          <a:spcPts val="730"/>
                        </a:lnSpc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0.001g/cm³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3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0.0001g/cm³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0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900" kern="0" spc="8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ts val="73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ts val="730"/>
                        </a:lnSpc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90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1529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ts val="670"/>
                        </a:lnSpc>
                        <a:spcBef>
                          <a:spcPts val="0"/>
                        </a:spcBef>
                      </a:pPr>
                      <a:r>
                        <a:rPr sz="900" kern="0" spc="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nput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20" baseline="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0" baseline="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kern="0" spc="0" baseline="11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5415" algn="l" rtl="0" eaLnBrk="0">
                        <a:lnSpc>
                          <a:spcPts val="75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065" algn="l" rtl="0" eaLnBrk="0">
                        <a:lnSpc>
                          <a:spcPts val="75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l" rtl="0" eaLnBrk="0">
                        <a:lnSpc>
                          <a:spcPts val="75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algn="l" rtl="0" eaLnBrk="0">
                        <a:lnSpc>
                          <a:spcPts val="46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956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21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651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8915" algn="l" rtl="0" eaLnBrk="0">
                        <a:lnSpc>
                          <a:spcPts val="745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4kg</a:t>
                      </a:r>
                      <a:endParaRPr sz="900" kern="0" spc="5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ts val="730"/>
                        </a:lnSpc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4kg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ts val="730"/>
                        </a:lnSpc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4kg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ts val="730"/>
                        </a:lnSpc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4kg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74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uct Size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9850" indent="520700" algn="l" rtl="0" eaLnBrk="0">
                        <a:lnSpc>
                          <a:spcPct val="88000"/>
                        </a:lnSpc>
                        <a:spcBef>
                          <a:spcPts val="1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268*192268*192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LXWXH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l" rtl="0" eaLnBrk="0">
                        <a:lnSpc>
                          <a:spcPts val="730"/>
                        </a:lnSpc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*215mm*215mm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85" algn="l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268*192*215mm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l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268*192*215mm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2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57384" y="3067057"/>
            <a:ext cx="2311418" cy="1746235"/>
          </a:xfrm>
          <a:prstGeom prst="rect">
            <a:avLst/>
          </a:prstGeom>
        </p:spPr>
      </p:pic>
      <p:sp>
        <p:nvSpPr>
          <p:cNvPr id="216" name="textbox 216"/>
          <p:cNvSpPr/>
          <p:nvPr/>
        </p:nvSpPr>
        <p:spPr>
          <a:xfrm>
            <a:off x="3397245" y="1546535"/>
            <a:ext cx="142875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18" name="picture 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89035" y="1250950"/>
            <a:ext cx="2254250" cy="1689077"/>
          </a:xfrm>
          <a:prstGeom prst="rect">
            <a:avLst/>
          </a:prstGeom>
        </p:spPr>
      </p:pic>
      <p:pic>
        <p:nvPicPr>
          <p:cNvPr id="220" name="picture 2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08419" y="1263663"/>
            <a:ext cx="2190713" cy="1676365"/>
          </a:xfrm>
          <a:prstGeom prst="rect">
            <a:avLst/>
          </a:prstGeom>
        </p:spPr>
      </p:pic>
      <p:sp>
        <p:nvSpPr>
          <p:cNvPr id="222" name="textbox 222"/>
          <p:cNvSpPr/>
          <p:nvPr/>
        </p:nvSpPr>
        <p:spPr>
          <a:xfrm>
            <a:off x="996967" y="504809"/>
            <a:ext cx="2263139" cy="645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1295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Solid/liquid/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absorbent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-12065" algn="l" rtl="0" eaLnBrk="0">
              <a:lnSpc>
                <a:spcPct val="146000"/>
              </a:lnSpc>
              <a:spcBef>
                <a:spcPts val="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SDT\LDT\ADT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professiona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4" name="textbox 224"/>
          <p:cNvSpPr/>
          <p:nvPr/>
        </p:nvSpPr>
        <p:spPr>
          <a:xfrm>
            <a:off x="1123939" y="4962828"/>
            <a:ext cx="1972945" cy="334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98000"/>
              </a:lnSpc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Tank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Countertop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75"/>
              </a:spcBef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basket     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Horizonta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bubble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4216393" y="4972218"/>
            <a:ext cx="1744345" cy="3282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indent="-25400" algn="l" rtl="0" eaLnBrk="0">
              <a:lnSpc>
                <a:spcPct val="132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Horizontal adjustment nut         </a:t>
            </a:r>
            <a:r>
              <a:rPr sz="900" kern="0" spc="0" baseline="-6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900" kern="0" spc="0" baseline="-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Measuringtab</a:t>
            </a:r>
            <a:r>
              <a:rPr sz="900" kern="0" spc="-10" baseline="-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Density su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pport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3270274" y="4970194"/>
            <a:ext cx="537844" cy="325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98000"/>
              </a:lnSpc>
              <a:spcBef>
                <a:spcPts val="255"/>
              </a:spcBef>
            </a:pP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Stand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1149363" y="1533870"/>
            <a:ext cx="123825" cy="139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50"/>
              </a:lnSpc>
            </a:pP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5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206000"/>
              </a:lnSpc>
              <a:spcBef>
                <a:spcPts val="215"/>
              </a:spcBef>
            </a:pP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50"/>
              </a:lnSpc>
              <a:spcBef>
                <a:spcPts val="0"/>
              </a:spcBef>
            </a:pP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2" name="textbox 232"/>
          <p:cNvSpPr/>
          <p:nvPr/>
        </p:nvSpPr>
        <p:spPr>
          <a:xfrm>
            <a:off x="4368789" y="3064186"/>
            <a:ext cx="111125" cy="1222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5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50"/>
              </a:lnSpc>
              <a:spcBef>
                <a:spcPts val="12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193000"/>
              </a:lnSpc>
            </a:pP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4" name="textbox 234"/>
          <p:cNvSpPr/>
          <p:nvPr/>
        </p:nvSpPr>
        <p:spPr>
          <a:xfrm>
            <a:off x="3594122" y="2257761"/>
            <a:ext cx="104775" cy="6591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5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118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" name="table 23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28270" y="53975"/>
          <a:ext cx="6583680" cy="5692775"/>
        </p:xfrm>
        <a:graphic>
          <a:graphicData uri="http://schemas.openxmlformats.org/drawingml/2006/table">
            <a:tbl>
              <a:tblPr/>
              <a:tblGrid>
                <a:gridCol w="983615"/>
                <a:gridCol w="948055"/>
                <a:gridCol w="901065"/>
                <a:gridCol w="913130"/>
                <a:gridCol w="935355"/>
                <a:gridCol w="930275"/>
                <a:gridCol w="972185"/>
              </a:tblGrid>
              <a:tr h="252730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709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01390" algn="l"/>
                        </a:tabLst>
                      </a:pP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Professio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nal model-SDT se</a:t>
                      </a:r>
                      <a:r>
                        <a:rPr sz="1000" u="sng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ries touch</a:t>
                      </a:r>
                      <a:r>
                        <a:rPr sz="1000" u="sng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u="sng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r>
                        <a:rPr sz="1000" u="sng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u="sng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solid</a:t>
                      </a:r>
                      <a:r>
                        <a:rPr sz="1000" u="sng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u="sng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meter</a:t>
                      </a:r>
                      <a:r>
                        <a:rPr sz="1000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endParaRPr sz="1000" u="sng" kern="0" spc="0" dirty="0">
                        <a:solidFill>
                          <a:srgbClr val="FFFFFF">
                            <a:alpha val="100000"/>
                          </a:srgbClr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D7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21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34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Models</a:t>
                      </a:r>
                      <a:endParaRPr sz="900" b="0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5C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6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8430" indent="-69215" algn="ctr" rtl="0" eaLnBrk="0">
                        <a:lnSpc>
                          <a:spcPct val="148000"/>
                        </a:lnSpc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SDT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12002</a:t>
                      </a:r>
                      <a:endParaRPr sz="9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F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4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SDT-LC-SDT</a:t>
                      </a:r>
                      <a:endParaRPr sz="9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25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3205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32715" indent="348615" algn="ctr" rtl="0" eaLnBrk="0">
                        <a:lnSpc>
                          <a:spcPct val="149000"/>
                        </a:lnSpc>
                        <a:spcBef>
                          <a:spcPts val="5"/>
                        </a:spcBef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SDT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系列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6205           1203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584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>
                  <a:txBody>
                    <a:bodyPr/>
                    <a:lstStyle/>
                    <a:p>
                      <a:pPr marL="165100" indent="-152400" algn="ctr" rtl="0" eaLnBrk="0">
                        <a:lnSpc>
                          <a:spcPct val="149000"/>
                        </a:lnSpc>
                        <a:spcBef>
                          <a:spcPts val="5"/>
                        </a:spcBef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SDT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系列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2203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584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ctr" rtl="0" eaLnBrk="0">
                        <a:lnSpc>
                          <a:spcPts val="735"/>
                        </a:lnSpc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SDT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系列</a:t>
                      </a:r>
                      <a:endParaRPr sz="9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-3203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FEC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890" algn="ctr" rtl="0" eaLnBrk="0">
                        <a:lnSpc>
                          <a:spcPct val="78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9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8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HB</a:t>
                      </a:r>
                      <a:endParaRPr sz="8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9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9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9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9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WigingTg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0.01-1200g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0.005-320g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0.005-620g</a:t>
                      </a:r>
                      <a:endParaRPr sz="9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0.001-120g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0.001-220g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0.001-320g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500"/>
                        </a:lnSpc>
                        <a:spcBef>
                          <a:spcPts val="5"/>
                        </a:spcBef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ac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curac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100000"/>
                        </a:lnSpc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r>
                        <a:rPr sz="900" b="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96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96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41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ctr" rtl="0" eaLnBrk="0">
                        <a:lnSpc>
                          <a:spcPct val="78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Dansiymesunin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gTg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0" indent="43815" algn="ctr" rtl="0" eaLnBrk="0">
                        <a:lnSpc>
                          <a:spcPct val="10100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&gt;1g/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&lt;1g/㎝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965" algn="ctr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&gt;1g/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9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0965" algn="ctr" rtl="0" eaLnBrk="0">
                        <a:lnSpc>
                          <a:spcPts val="750"/>
                        </a:lnSpc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≤1g/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9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515" indent="44450" algn="ctr" rtl="0" eaLnBrk="0">
                        <a:lnSpc>
                          <a:spcPct val="101000"/>
                        </a:lnSpc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&gt;1g/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&lt;1g/㎝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&gt;1g</a:t>
                      </a:r>
                      <a:r>
                        <a:rPr sz="800" b="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/cm³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6990" algn="ctr" rtl="0" eaLnBrk="0">
                        <a:lnSpc>
                          <a:spcPct val="95000"/>
                        </a:lnSpc>
                        <a:spcBef>
                          <a:spcPts val="3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&lt;1g/cm³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indent="43815" algn="ctr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&gt;1g/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3&lt;1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g/cm²</a:t>
                      </a:r>
                      <a:endParaRPr sz="900" b="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9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indent="-19050" algn="ctr" rtl="0" eaLnBrk="0">
                        <a:lnSpc>
                          <a:spcPct val="103000"/>
                        </a:lnSpc>
                        <a:spcBef>
                          <a:spcPts val="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&gt;1g/</a:t>
                      </a:r>
                      <a:r>
                        <a:rPr lang="zh-CN" altLang="en-US"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㎝</a:t>
                      </a:r>
                      <a:r>
                        <a:rPr lang="en-US" altLang="en-US"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³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1g/</a:t>
                      </a:r>
                      <a:r>
                        <a:rPr lang="zh-CN" altLang="en-US" sz="8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㎝</a:t>
                      </a:r>
                      <a:r>
                        <a:rPr lang="en-US" altLang="en-US" sz="8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³</a:t>
                      </a:r>
                      <a:endParaRPr lang="en-US" altLang="en-US"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DansiymeBuren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ent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uncy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0.001g/㎝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ctr" rtl="0" eaLnBrk="0">
                        <a:lnSpc>
                          <a:spcPct val="99000"/>
                        </a:lnSpc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.001g/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001g/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9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99000"/>
                        </a:lnSpc>
                      </a:pPr>
                      <a:r>
                        <a:rPr sz="9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01g/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9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0.0001g</a:t>
                      </a: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9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Mesurenentst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tyime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&lt;3s</a:t>
                      </a:r>
                      <a:endParaRPr sz="9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ctr" rtl="0" eaLnBrk="0">
                        <a:lnSpc>
                          <a:spcPts val="795"/>
                        </a:lnSpc>
                        <a:spcBef>
                          <a:spcPts val="0"/>
                        </a:spcBef>
                      </a:pP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:3s</a:t>
                      </a:r>
                      <a:endParaRPr sz="9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&lt;3s</a:t>
                      </a:r>
                      <a:endParaRPr sz="9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690" algn="ctr" rtl="0" eaLnBrk="0">
                        <a:lnSpc>
                          <a:spcPct val="111000"/>
                        </a:lnSpc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</a:t>
                      </a:r>
                      <a:r>
                        <a:rPr sz="900" b="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3s</a:t>
                      </a:r>
                      <a:endParaRPr sz="900" b="0" u="sng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9550" algn="ctr" rtl="0" eaLnBrk="0">
                        <a:lnSpc>
                          <a:spcPct val="111000"/>
                        </a:lnSpc>
                      </a:pPr>
                      <a:r>
                        <a:rPr sz="900" b="0" u="sng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3s</a:t>
                      </a:r>
                      <a:endParaRPr sz="900" b="0" u="sng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&lt;3s</a:t>
                      </a:r>
                      <a:endParaRPr sz="9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ctr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 med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ium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ts val="500"/>
                        </a:lnSpc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denesity ettngrange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9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ctr" rtl="0" eaLnBrk="0">
                        <a:lnSpc>
                          <a:spcPct val="83000"/>
                        </a:lnSpc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9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ctr" rtl="0" eaLnBrk="0">
                        <a:lnSpc>
                          <a:spcPct val="83000"/>
                        </a:lnSpc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9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ctr" rtl="0" eaLnBrk="0">
                        <a:lnSpc>
                          <a:spcPct val="83000"/>
                        </a:lnSpc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9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ctr" rtl="0" eaLnBrk="0">
                        <a:lnSpc>
                          <a:spcPct val="83000"/>
                        </a:lnSpc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9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ctr" rtl="0" eaLnBrk="0">
                        <a:lnSpc>
                          <a:spcPct val="83000"/>
                        </a:lnSpc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9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ctr" rtl="0" eaLnBrk="0">
                        <a:lnSpc>
                          <a:spcPct val="69000"/>
                        </a:lnSpc>
                        <a:spcBef>
                          <a:spcPts val="0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Mepuningt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ie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240" algn="ctr" rtl="0" eaLnBrk="0">
                        <a:lnSpc>
                          <a:spcPts val="62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m0na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96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Plastic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Plastic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Plastic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Aluminumalloy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Auminumaloy</a:t>
                      </a:r>
                      <a:endParaRPr sz="9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ctr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Huminum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80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aloy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625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Citeticnweigs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cme 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tndn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06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500g</a:t>
                      </a:r>
                      <a:endParaRPr sz="900" b="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541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06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900" b="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900" b="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900" b="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sz="9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900" b="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440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wol</a:t>
                      </a:r>
                      <a:r>
                        <a:rPr sz="8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tage</a:t>
                      </a:r>
                      <a:endParaRPr sz="800" b="0" kern="0" spc="-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220V50/60H</a:t>
                      </a:r>
                      <a:r>
                        <a:rPr lang="en-US"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</a:t>
                      </a:r>
                      <a:endParaRPr lang="en-US"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220V50/60H</a:t>
                      </a:r>
                      <a:r>
                        <a:rPr lang="en-US"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</a:t>
                      </a:r>
                      <a:endParaRPr lang="en-US"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9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</a:t>
                      </a:r>
                      <a:r>
                        <a:rPr lang="en-US"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lang="en-US"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340" algn="ctr" rtl="0" eaLnBrk="0">
                        <a:lnSpc>
                          <a:spcPts val="36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69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8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</a:t>
                      </a:r>
                      <a:r>
                        <a:rPr lang="en-US"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endParaRPr lang="en-US"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endParaRPr lang="en-US"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541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06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859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940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ctr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Productsie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indent="-15240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200*290*220mm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200*290*220mm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655" indent="-14859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200*290*220mm</a:t>
                      </a:r>
                      <a:endParaRPr sz="9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055" indent="-170815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200*290*220mm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830" indent="-15113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200*290*220mm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ct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200*290*220mm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box 246"/>
          <p:cNvSpPr/>
          <p:nvPr/>
        </p:nvSpPr>
        <p:spPr>
          <a:xfrm>
            <a:off x="1720850" y="22"/>
            <a:ext cx="3498850" cy="215900"/>
          </a:xfrm>
          <a:prstGeom prst="rect">
            <a:avLst/>
          </a:prstGeom>
          <a:solidFill>
            <a:srgbClr val="253C7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126000"/>
              </a:lnSpc>
            </a:pPr>
            <a:r>
              <a:rPr sz="900" kern="0" spc="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Professional-LDT Series touch screen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liqui</a:t>
            </a:r>
            <a:r>
              <a:rPr sz="900" kern="0" spc="-1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sz="900" kern="0" spc="5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1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density meter</a:t>
            </a:r>
            <a:endParaRPr sz="900" kern="0" spc="-10" dirty="0">
              <a:solidFill>
                <a:schemeClr val="bg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248" name="table 24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22555" y="216535"/>
          <a:ext cx="6837680" cy="5257165"/>
        </p:xfrm>
        <a:graphic>
          <a:graphicData uri="http://schemas.openxmlformats.org/drawingml/2006/table">
            <a:tbl>
              <a:tblPr/>
              <a:tblGrid>
                <a:gridCol w="2082800"/>
                <a:gridCol w="2424430"/>
                <a:gridCol w="2330450"/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75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75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75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1000" b="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Models</a:t>
                      </a:r>
                      <a:endParaRPr sz="1000" b="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5C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Ic-ldt-3205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lc-ldt-1203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</a:tr>
              <a:tr h="4203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6235" algn="ctr" rtl="0" eaLnBrk="0">
                        <a:lnSpc>
                          <a:spcPct val="78000"/>
                        </a:lnSpc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10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ran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ctr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b="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05-320g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ctr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b="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01-120g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accura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cy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1965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</a:t>
                      </a:r>
                      <a:r>
                        <a:rPr sz="10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suring rang</a:t>
                      </a:r>
                      <a:endParaRPr sz="1000" b="0" kern="0" spc="-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0" algn="ctr" rtl="0" eaLnBrk="0">
                        <a:lnSpc>
                          <a:spcPct val="92000"/>
                        </a:lnSpc>
                      </a:pPr>
                      <a:r>
                        <a:rPr sz="1000" b="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&gt;1g/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1000" b="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2,≤1g/㎝</a:t>
                      </a:r>
                      <a:endParaRPr sz="1000" b="0" kern="0" spc="1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265" algn="ctr" rtl="0" eaLnBrk="0">
                        <a:lnSpc>
                          <a:spcPct val="92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&gt;1g/cm,&lt;1g/cm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1600" kern="0" baseline="-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curacy</a:t>
                      </a: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sz="1600" b="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ctr" rtl="0" eaLnBrk="0">
                        <a:lnSpc>
                          <a:spcPts val="725"/>
                        </a:lnSpc>
                        <a:spcBef>
                          <a:spcPts val="5"/>
                        </a:spcBef>
                      </a:pPr>
                      <a:r>
                        <a:rPr sz="9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/cm³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265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0.0001g/㎝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 stabil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</a:t>
                      </a:r>
                      <a:r>
                        <a:rPr sz="1400" kern="0" spc="-10" baseline="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y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1400" kern="0" spc="-10" baseline="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time</a:t>
                      </a:r>
                      <a:endParaRPr sz="1400" b="0" kern="0" spc="-10" baseline="11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725"/>
                        </a:lnSpc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1600" b="0" kern="0" spc="-1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&lt;3s</a:t>
                      </a:r>
                      <a:endParaRPr sz="1600" b="0" kern="0" spc="-10" baseline="-1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3400" algn="ctr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&lt;3s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50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 gravity hammer(w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eight)density</a:t>
                      </a:r>
                      <a:endParaRPr sz="8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515" algn="ctr" rtl="0" eaLnBrk="0">
                        <a:lnSpc>
                          <a:spcPct val="92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 ran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 No</a:t>
                      </a:r>
                      <a:r>
                        <a:rPr sz="10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limits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7515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 Limit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4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Measured valu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55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 value,densi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 v</a:t>
                      </a:r>
                      <a:endParaRPr sz="8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alue,Baume degree,concentra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tion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816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Calibration weights c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om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745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1000" b="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</a:t>
                      </a:r>
                      <a:r>
                        <a:rPr sz="10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4665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10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tage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220v50/60Hz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220v50/60Hz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8481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1000" b="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e(L×WXH)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161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200×290×2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20mm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200×290×2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20mm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4" name="table 25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595" y="311150"/>
          <a:ext cx="6830060" cy="5353685"/>
        </p:xfrm>
        <a:graphic>
          <a:graphicData uri="http://schemas.openxmlformats.org/drawingml/2006/table">
            <a:tbl>
              <a:tblPr/>
              <a:tblGrid>
                <a:gridCol w="2140585"/>
                <a:gridCol w="476885"/>
                <a:gridCol w="1777365"/>
                <a:gridCol w="2435225"/>
              </a:tblGrid>
              <a:tr h="3632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529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Models</a:t>
                      </a:r>
                      <a:endParaRPr sz="1000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5C7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adt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-3205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037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c-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adt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-1203</a:t>
                      </a:r>
                      <a:endParaRPr sz="1000" b="1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0"/>
                    </a:solidFill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0370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range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0.005-320g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0.001-120g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6"/>
                    </a:solidFill>
                  </a:tcPr>
                </a:tc>
              </a:tr>
              <a:tr h="3924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accuracy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895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81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measurng ran</a:t>
                      </a:r>
                      <a:r>
                        <a:rPr sz="10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ge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&gt;1g/cm³，&lt;1g/</a:t>
                      </a:r>
                      <a:r>
                        <a:rPr sz="10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cm³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米  &gt;1g/cm³，&lt;1g/cm³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24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measurement a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ccurac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465"/>
                        </a:lnSpc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y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8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0.001g/cm²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0.0001g/㎝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4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stabili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81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800" kern="0" spc="1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</a:t>
                      </a:r>
                      <a:r>
                        <a:rPr sz="1800" kern="0" spc="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endParaRPr sz="1800" kern="0" spc="0" baseline="1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&lt;3s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 medium density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</a:t>
                      </a:r>
                      <a:endParaRPr sz="10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ing range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0" algn="ctr" rtl="0" eaLnBrk="0">
                        <a:lnSpc>
                          <a:spcPct val="83000"/>
                        </a:lnSpc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 table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ctr" rtl="0" eaLnBrk="0">
                        <a:lnSpc>
                          <a:spcPts val="910"/>
                        </a:lnSpc>
                        <a:spcBef>
                          <a:spcPts val="0"/>
                        </a:spcBef>
                      </a:pPr>
                      <a:r>
                        <a:rPr sz="1800" kern="0" spc="10" baseline="-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terial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Plas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tic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6570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oy</a:t>
                      </a:r>
                      <a:endParaRPr sz="10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24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Calibration weights co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1000" kern="0" spc="5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ctr" rtl="0" eaLnBrk="0">
                        <a:lnSpc>
                          <a:spcPct val="104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</a:t>
                      </a:r>
                      <a:r>
                        <a:rPr sz="100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/60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2590" algn="ctr" rtl="0" eaLnBrk="0">
                        <a:lnSpc>
                          <a:spcPts val="46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0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10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10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705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2kg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10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Size(LXWXH)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215" algn="ctr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200×290×200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ctr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200×290×200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60" name="textbox 260"/>
          <p:cNvSpPr/>
          <p:nvPr/>
        </p:nvSpPr>
        <p:spPr>
          <a:xfrm>
            <a:off x="1688465" y="0"/>
            <a:ext cx="3568700" cy="375920"/>
          </a:xfrm>
          <a:prstGeom prst="rect">
            <a:avLst/>
          </a:prstGeom>
          <a:solidFill>
            <a:srgbClr val="253D7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106000"/>
              </a:lnSpc>
            </a:pPr>
            <a:r>
              <a:rPr sz="1200" kern="0" spc="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Professional</a:t>
            </a:r>
            <a:r>
              <a:rPr sz="1200" kern="0" spc="9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model-ADT</a:t>
            </a:r>
            <a:r>
              <a:rPr sz="1200" kern="0" spc="1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series</a:t>
            </a:r>
            <a:r>
              <a:rPr sz="1200" kern="0" spc="9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touchscreen</a:t>
            </a:r>
            <a:r>
              <a:rPr sz="1200" kern="0" spc="10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multi-func</a:t>
            </a:r>
            <a:r>
              <a:rPr sz="1200" kern="0" spc="-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tion</a:t>
            </a:r>
            <a:r>
              <a:rPr sz="1200" kern="0" spc="1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-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solid</a:t>
            </a:r>
            <a:r>
              <a:rPr sz="1200" kern="0" spc="10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-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density</a:t>
            </a:r>
            <a:r>
              <a:rPr sz="1200" kern="0" spc="9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-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meter</a:t>
            </a:r>
            <a:endParaRPr sz="1200" kern="0" spc="-10" dirty="0">
              <a:solidFill>
                <a:schemeClr val="bg1">
                  <a:alpha val="100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2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727422" y="1854178"/>
            <a:ext cx="3232177" cy="2476521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7622" y="1841510"/>
            <a:ext cx="3187705" cy="2457432"/>
          </a:xfrm>
          <a:prstGeom prst="rect">
            <a:avLst/>
          </a:prstGeom>
        </p:spPr>
      </p:pic>
      <p:sp>
        <p:nvSpPr>
          <p:cNvPr id="270" name="textbox 270"/>
          <p:cNvSpPr/>
          <p:nvPr/>
        </p:nvSpPr>
        <p:spPr>
          <a:xfrm>
            <a:off x="171450" y="2251397"/>
            <a:ext cx="2585720" cy="270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" algn="l" rtl="0" eaLnBrk="0">
              <a:lnSpc>
                <a:spcPct val="100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①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" algn="l" rtl="0" eaLnBrk="0">
              <a:lnSpc>
                <a:spcPct val="100000"/>
              </a:lnSpc>
              <a:spcBef>
                <a:spcPts val="27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②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63500" algn="l" rtl="0" eaLnBrk="0">
              <a:lnSpc>
                <a:spcPct val="100000"/>
              </a:lnSpc>
              <a:spcBef>
                <a:spcPts val="8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③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455"/>
              </a:spcBef>
            </a:pP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1500" kern="0" spc="-4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 Tank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</a:t>
            </a:r>
            <a:r>
              <a:rPr sz="1500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ntertop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1840"/>
              </a:lnSpc>
              <a:spcBef>
                <a:spcPts val="55"/>
              </a:spcBef>
            </a:pP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1300" kern="0" spc="-2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 basket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3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witch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2" name="textbox 272"/>
          <p:cNvSpPr/>
          <p:nvPr/>
        </p:nvSpPr>
        <p:spPr>
          <a:xfrm>
            <a:off x="3244879" y="2060899"/>
            <a:ext cx="1087755" cy="2903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865" algn="l" rtl="0" eaLnBrk="0">
              <a:lnSpc>
                <a:spcPct val="100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⑤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865" algn="l" rtl="0" eaLnBrk="0">
              <a:lnSpc>
                <a:spcPct val="100000"/>
              </a:lnSpc>
              <a:spcBef>
                <a:spcPts val="28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⑥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270"/>
              </a:spcBef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 bubble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ts val="1840"/>
              </a:lnSpc>
              <a:spcBef>
                <a:spcPts val="295"/>
              </a:spcBef>
            </a:pP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6369" y="878809"/>
            <a:ext cx="2672079" cy="621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2000"/>
              </a:lnSpc>
            </a:pP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Solid/liquid</a:t>
            </a:r>
            <a:r>
              <a:rPr sz="1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SMH\LMH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 eco</a:t>
            </a: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nomy models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4584672" y="4453140"/>
            <a:ext cx="2184400" cy="511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indent="-44450" algn="l" rtl="0" eaLnBrk="0">
              <a:lnSpc>
                <a:spcPct val="123000"/>
              </a:lnSpc>
            </a:pPr>
            <a:r>
              <a:rPr sz="2000" kern="0" spc="80" baseline="-1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2000" kern="0" spc="0" baseline="-1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</a:t>
            </a:r>
            <a:r>
              <a:rPr sz="1100" kern="0" spc="0" baseline="4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asuring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Density support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8" name="textbox 278"/>
          <p:cNvSpPr/>
          <p:nvPr/>
        </p:nvSpPr>
        <p:spPr>
          <a:xfrm>
            <a:off x="6384622" y="4592873"/>
            <a:ext cx="74930" cy="98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8000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6389446" y="4500860"/>
            <a:ext cx="72389" cy="98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8000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2" name="picture 2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18008" y="4495558"/>
            <a:ext cx="85922" cy="192121"/>
          </a:xfrm>
          <a:prstGeom prst="rect">
            <a:avLst/>
          </a:prstGeom>
        </p:spPr>
      </p:pic>
      <p:sp>
        <p:nvSpPr>
          <p:cNvPr id="284" name="textbox 284"/>
          <p:cNvSpPr/>
          <p:nvPr/>
        </p:nvSpPr>
        <p:spPr>
          <a:xfrm>
            <a:off x="6229365" y="4576490"/>
            <a:ext cx="103504" cy="1149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6" name="textbox 286"/>
          <p:cNvSpPr/>
          <p:nvPr/>
        </p:nvSpPr>
        <p:spPr>
          <a:xfrm>
            <a:off x="6234189" y="4470285"/>
            <a:ext cx="118110" cy="132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box 288"/>
          <p:cNvSpPr/>
          <p:nvPr/>
        </p:nvSpPr>
        <p:spPr>
          <a:xfrm>
            <a:off x="5299085" y="1156733"/>
            <a:ext cx="74294" cy="62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5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or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290" name="table 29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95885"/>
          <a:ext cx="6960870" cy="5215890"/>
        </p:xfrm>
        <a:graphic>
          <a:graphicData uri="http://schemas.openxmlformats.org/drawingml/2006/table">
            <a:tbl>
              <a:tblPr/>
              <a:tblGrid>
                <a:gridCol w="1647190"/>
                <a:gridCol w="1833880"/>
                <a:gridCol w="1748155"/>
                <a:gridCol w="1731645"/>
              </a:tblGrid>
              <a:tr h="249555"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ct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>
                          <a:tab pos="1003935" algn="l"/>
                        </a:tabLst>
                      </a:pPr>
                      <a:r>
                        <a:rPr sz="1000" b="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r>
                        <a:rPr sz="1000" b="0" u="sng" kern="0" spc="-280" dirty="0">
                          <a:solidFill>
                            <a:srgbClr val="FFFFFF">
                              <a:alpha val="100000"/>
                            </a:srgbClr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Economy model-SMH </a:t>
                      </a:r>
                      <a:r>
                        <a:rPr sz="1000" b="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</a:t>
                      </a:r>
                      <a:r>
                        <a:rPr sz="1000" b="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ries solid</a:t>
                      </a:r>
                      <a:r>
                        <a:rPr sz="1000" b="0" u="sng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1000" b="0" u="sng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1000" b="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80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9090" algn="ctr" rtl="0" eaLnBrk="0">
                        <a:lnSpc>
                          <a:spcPts val="750"/>
                        </a:lnSpc>
                      </a:pPr>
                      <a:r>
                        <a:rPr sz="1000" b="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1000" b="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5C7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685" algn="ctr" rtl="0" eaLnBrk="0">
                        <a:lnSpc>
                          <a:spcPts val="75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lc-smh-3002</a:t>
                      </a: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2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685" algn="ctr" rtl="0" eaLnBrk="0">
                        <a:lnSpc>
                          <a:spcPts val="75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lc-smh-30</a:t>
                      </a: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02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970" algn="ctr" rtl="0" eaLnBrk="0">
                        <a:lnSpc>
                          <a:spcPts val="75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lc-smh-60</a:t>
                      </a: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02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endParaRPr sz="1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310" algn="ctr" rtl="0" eaLnBrk="0">
                        <a:lnSpc>
                          <a:spcPts val="430"/>
                        </a:lnSpc>
                        <a:spcBef>
                          <a:spcPts val="5"/>
                        </a:spcBef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Strain gau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r>
                        <a:rPr sz="10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indent="-82550" algn="ctr" rtl="0" eaLnBrk="0">
                        <a:lnSpc>
                          <a:spcPct val="122000"/>
                        </a:lnSpc>
                        <a:spcBef>
                          <a:spcPts val="5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 preci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sion</a:t>
                      </a:r>
                      <a:r>
                        <a:rPr sz="9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strain gauge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sens0T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55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 precision</a:t>
                      </a:r>
                      <a:r>
                        <a:rPr sz="8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strain gauge</a:t>
                      </a:r>
                      <a:r>
                        <a:rPr sz="8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ns</a:t>
                      </a:r>
                      <a:endParaRPr sz="8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210" algn="ctr" rtl="0" eaLnBrk="0">
                        <a:lnSpc>
                          <a:spcPct val="92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</a:t>
                      </a:r>
                      <a:r>
                        <a:rPr sz="1000" b="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 range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1465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0.01-300g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0.01-300g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0.01-600g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9540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Waighingacoura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cy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ctr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measuring range</a:t>
                      </a:r>
                      <a:endParaRPr sz="9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70"/>
                        </a:lnSpc>
                        <a:spcBef>
                          <a:spcPts val="0"/>
                        </a:spcBef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≥1g/cm³，&lt;1</a:t>
                      </a: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g/cm³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20"/>
                        </a:lnSpc>
                      </a:pPr>
                      <a:r>
                        <a:rPr sz="9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≥1g/cm³，&lt;1g/cm³&gt;</a:t>
                      </a:r>
                      <a:endParaRPr sz="9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7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1g/cm³，&lt;1g/cm³</a:t>
                      </a:r>
                      <a:endParaRPr sz="9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accu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rac</a:t>
                      </a:r>
                      <a:r>
                        <a:rPr lang="en-US"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endParaRPr lang="en-US"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9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1000" b="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1000" b="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001g/cm³</a:t>
                      </a:r>
                      <a:endParaRPr sz="1000" b="0" kern="0" spc="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1000" b="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1000" b="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001g/cm³</a:t>
                      </a:r>
                      <a:endParaRPr sz="1000" b="0" kern="0" spc="7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1000" b="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1000" b="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001g/cm³</a:t>
                      </a:r>
                      <a:endParaRPr sz="1000" b="0" kern="0" spc="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compensati</a:t>
                      </a: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on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range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0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0-100℃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ctr" rtl="0" eaLnBrk="0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0-100*℃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ctr" rtl="0" eaLnBrk="0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0-100*℃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5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Lquid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</a:t>
                      </a:r>
                      <a:endParaRPr sz="8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ctr" rtl="0" eaLnBrk="0">
                        <a:lnSpc>
                          <a:spcPts val="760"/>
                        </a:lnSpc>
                        <a:spcBef>
                          <a:spcPts val="0"/>
                        </a:spcBef>
                      </a:pPr>
                      <a:r>
                        <a:rPr sz="9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0-19.999g/cm³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6560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0-19.999g/cm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0-19.999g/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cm³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we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ight</a:t>
                      </a:r>
                      <a:r>
                        <a:rPr lang="en-US"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lang="en-US"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795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ctr" rtl="0" eaLnBrk="0">
                        <a:lnSpc>
                          <a:spcPct val="95000"/>
                        </a:lnSpc>
                      </a:pPr>
                      <a:r>
                        <a:rPr sz="10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1000" b="0" kern="0" spc="8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950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829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640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tage</a:t>
                      </a:r>
                      <a:r>
                        <a:rPr lang="en-US"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endParaRPr lang="en-US"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735" algn="ctr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220v50hz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220v50hz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220v50hz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9090" algn="ctr" rtl="0" eaLnBrk="0">
                        <a:lnSpc>
                          <a:spcPts val="43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ctr" rtl="0" eaLnBrk="0">
                        <a:lnSpc>
                          <a:spcPts val="750"/>
                        </a:lnSpc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ctr" rtl="0" eaLnBrk="0">
                        <a:lnSpc>
                          <a:spcPts val="750"/>
                        </a:lnSpc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0" algn="ctr" rtl="0" eaLnBrk="0">
                        <a:lnSpc>
                          <a:spcPts val="750"/>
                        </a:lnSpc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8140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2.1kg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9565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2.1kg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ctr" rtl="0" eaLnBrk="0">
                        <a:lnSpc>
                          <a:spcPct val="95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2.1kg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0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340" algn="ctr" rtl="0" eaLnBrk="0">
                        <a:lnSpc>
                          <a:spcPct val="96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1000" b="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e(L×WXH)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160x240x200mm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160x240x200mm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160×240×200mm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" name="table 292"/>
          <p:cNvGraphicFramePr>
            <a:graphicFrameLocks noGrp="1"/>
          </p:cNvGraphicFramePr>
          <p:nvPr/>
        </p:nvGraphicFramePr>
        <p:xfrm>
          <a:off x="1720223" y="490214"/>
          <a:ext cx="3717925" cy="3761740"/>
        </p:xfrm>
        <a:graphic>
          <a:graphicData uri="http://schemas.openxmlformats.org/drawingml/2006/table">
            <a:tbl>
              <a:tblPr/>
              <a:tblGrid>
                <a:gridCol w="1270000"/>
                <a:gridCol w="2447925"/>
              </a:tblGrid>
              <a:tr h="2730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3085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1000" b="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1000" b="0" kern="0" spc="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5B7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1235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lmh</a:t>
                      </a: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-3002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6715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Weighingrange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536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0.01-300g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4665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accuracy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791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ctr" rtl="0" eaLnBrk="0">
                        <a:lnSpc>
                          <a:spcPct val="84000"/>
                        </a:lnSpc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Denstymesuningrang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0.001--19.9</a:t>
                      </a: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99g/㎝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8950" algn="ctr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accuracy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091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0.001g/㎝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8950" algn="ctr" rtl="0" eaLnBrk="0">
                        <a:lnSpc>
                          <a:spcPct val="99000"/>
                        </a:lnSpc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weights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8235" algn="ctr" rtl="0" eaLnBrk="0">
                        <a:lnSpc>
                          <a:spcPts val="73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10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536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220v50hz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1815" algn="ctr" rtl="0" eaLnBrk="0">
                        <a:lnSpc>
                          <a:spcPts val="460"/>
                        </a:lnSpc>
                        <a:spcBef>
                          <a:spcPts val="0"/>
                        </a:spcBef>
                      </a:pPr>
                      <a:r>
                        <a:rPr sz="10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10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251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2.1kg</a:t>
                      </a:r>
                      <a:endParaRPr sz="10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ctr" rtl="0" eaLnBrk="0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1000" b="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10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(L×W×H)</a:t>
                      </a:r>
                      <a:endParaRPr sz="1000" b="0" kern="0" spc="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065" algn="ctr" rtl="0" eaLnBrk="0">
                        <a:lnSpc>
                          <a:spcPts val="800"/>
                        </a:lnSpc>
                      </a:pPr>
                      <a:r>
                        <a:rPr sz="10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160×240x200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0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4" name="textbox 294"/>
          <p:cNvSpPr/>
          <p:nvPr/>
        </p:nvSpPr>
        <p:spPr>
          <a:xfrm>
            <a:off x="1720223" y="95879"/>
            <a:ext cx="3752850" cy="222884"/>
          </a:xfrm>
          <a:prstGeom prst="rect">
            <a:avLst/>
          </a:prstGeom>
          <a:solidFill>
            <a:srgbClr val="263B7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111000"/>
              </a:lnSpc>
            </a:pPr>
            <a:r>
              <a:rPr sz="10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Economy</a:t>
            </a:r>
            <a:r>
              <a:rPr sz="1000" kern="0" spc="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model-LMHse</a:t>
            </a:r>
            <a:r>
              <a:rPr sz="10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ries</a:t>
            </a:r>
            <a:r>
              <a:rPr sz="1000" kern="0" spc="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densitometer</a:t>
            </a:r>
            <a:endParaRPr sz="1000" kern="0" spc="-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picture 2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89107" y="1539890"/>
            <a:ext cx="3429015" cy="2819364"/>
          </a:xfrm>
          <a:prstGeom prst="rect">
            <a:avLst/>
          </a:prstGeom>
        </p:spPr>
      </p:pic>
      <p:sp>
        <p:nvSpPr>
          <p:cNvPr id="298" name="textbox 298"/>
          <p:cNvSpPr/>
          <p:nvPr/>
        </p:nvSpPr>
        <p:spPr>
          <a:xfrm>
            <a:off x="47627" y="681246"/>
            <a:ext cx="5755640" cy="847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4090"/>
              </a:lnSpc>
            </a:pPr>
            <a:r>
              <a:rPr sz="3000" kern="0" spc="-2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 solid sample</a:t>
            </a:r>
            <a:r>
              <a:rPr sz="3000" kern="0" spc="19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kern="0" spc="-2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  <a:spcBef>
                <a:spcPts val="5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SDP series high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solid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0" name="textbox 300"/>
          <p:cNvSpPr/>
          <p:nvPr/>
        </p:nvSpPr>
        <p:spPr>
          <a:xfrm>
            <a:off x="3394076" y="4543760"/>
            <a:ext cx="3496309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screen</a:t>
            </a:r>
            <a:r>
              <a:rPr sz="13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asuring table      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Sink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2" name="textbox 302"/>
          <p:cNvSpPr/>
          <p:nvPr/>
        </p:nvSpPr>
        <p:spPr>
          <a:xfrm>
            <a:off x="1762100" y="4580521"/>
            <a:ext cx="1169669" cy="471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97000"/>
              </a:lnSpc>
            </a:pP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12700" algn="l" rtl="0" eaLnBrk="0">
              <a:lnSpc>
                <a:spcPct val="106000"/>
              </a:lnSpc>
              <a:spcBef>
                <a:spcPts val="16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4" name="textbox 304"/>
          <p:cNvSpPr/>
          <p:nvPr/>
        </p:nvSpPr>
        <p:spPr>
          <a:xfrm>
            <a:off x="282604" y="4613467"/>
            <a:ext cx="727709" cy="401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Windproof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90"/>
              </a:spcBef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ts val="1125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horizontal bubbl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6" name="table 30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2070" y="68580"/>
          <a:ext cx="6825615" cy="5580380"/>
        </p:xfrm>
        <a:graphic>
          <a:graphicData uri="http://schemas.openxmlformats.org/drawingml/2006/table">
            <a:tbl>
              <a:tblPr/>
              <a:tblGrid>
                <a:gridCol w="1538605"/>
                <a:gridCol w="2553970"/>
                <a:gridCol w="2612390"/>
                <a:gridCol w="120650"/>
              </a:tblGrid>
              <a:tr h="281305"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 preci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sion solid-SDP</a:t>
                      </a:r>
                      <a:r>
                        <a:rPr sz="10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r>
                        <a:rPr sz="10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solid density</a:t>
                      </a: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1000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909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1000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5B7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SDP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-1204</a:t>
                      </a:r>
                      <a:endParaRPr sz="100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32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1000" kern="0" spc="40" dirty="0">
                          <a:solidFill>
                            <a:srgbClr val="0032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000" kern="0" spc="0" dirty="0">
                          <a:solidFill>
                            <a:srgbClr val="0032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SDP</a:t>
                      </a:r>
                      <a:r>
                        <a:rPr sz="1000" kern="0" spc="40" dirty="0">
                          <a:solidFill>
                            <a:srgbClr val="0032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-2204</a:t>
                      </a:r>
                      <a:endParaRPr sz="1000" kern="0" spc="40" dirty="0">
                        <a:solidFill>
                          <a:srgbClr val="003273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33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endParaRPr sz="1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0990" algn="ctr" rtl="0" eaLnBrk="0">
                        <a:lnSpc>
                          <a:spcPts val="455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Electroma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gnetic force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ensor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Electromagnetic forcesensor</a:t>
                      </a:r>
                      <a:endParaRPr sz="10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521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Weighingrange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ctr" rtl="0" eaLnBrk="0">
                        <a:lnSpc>
                          <a:spcPts val="73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0.0001-120g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0" algn="ctr" rtl="0" eaLnBrk="0">
                        <a:lnSpc>
                          <a:spcPts val="73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0.0001-220g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68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019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accur</a:t>
                      </a:r>
                      <a:r>
                        <a:rPr lang="en-US"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acy</a:t>
                      </a:r>
                      <a:endParaRPr lang="en-US"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0.0001g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546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38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measuringr</a:t>
                      </a:r>
                      <a:r>
                        <a:rPr sz="10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ange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76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lg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acceptabl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810"/>
                        </a:lnSpc>
                      </a:pPr>
                      <a:r>
                        <a:rPr sz="1800" kern="0" spc="50" baseline="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&gt;1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,&lt;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lg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acceptable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51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Densityaouracy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0.0001g/㎝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831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0.0001g/cm³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68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" algn="ctr" rtl="0" eaLnBrk="0">
                        <a:lnSpc>
                          <a:spcPts val="55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 medium dens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290" algn="ctr" rtl="0" eaLnBrk="0">
                        <a:lnSpc>
                          <a:spcPts val="550"/>
                        </a:lnSpc>
                        <a:spcBef>
                          <a:spcPts val="5"/>
                        </a:spcBef>
                      </a:pPr>
                      <a:r>
                        <a:rPr sz="8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range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.999g/㎝³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31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0.001--19.999g/cm³</a:t>
                      </a:r>
                      <a:endParaRPr sz="10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21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640" algn="ctr" rtl="0" eaLnBrk="0">
                        <a:lnSpc>
                          <a:spcPct val="99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weights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9915" algn="ctr" rtl="0" eaLnBrk="0">
                        <a:lnSpc>
                          <a:spcPts val="730"/>
                        </a:lnSpc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100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8965" algn="ctr" rtl="0" eaLnBrk="0">
                        <a:lnSpc>
                          <a:spcPts val="73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200g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019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086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10kg</a:t>
                      </a:r>
                      <a:endParaRPr sz="100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9915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10kg</a:t>
                      </a:r>
                      <a:endParaRPr sz="100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21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1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5440" algn="ctr" rtl="0" eaLnBrk="0">
                        <a:lnSpc>
                          <a:spcPts val="46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10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386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75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2425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10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436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15w</a:t>
                      </a:r>
                      <a:endParaRPr sz="10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06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15w</a:t>
                      </a:r>
                      <a:endParaRPr sz="10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831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" algn="ctr" rtl="0" eaLnBrk="0">
                        <a:lnSpc>
                          <a:spcPts val="795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1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(L×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WXH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220×330×3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220×330×310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0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3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25687" y="1889126"/>
            <a:ext cx="2501908" cy="2146309"/>
          </a:xfrm>
          <a:prstGeom prst="rect">
            <a:avLst/>
          </a:prstGeom>
        </p:spPr>
      </p:pic>
      <p:sp>
        <p:nvSpPr>
          <p:cNvPr id="310" name="textbox 310"/>
          <p:cNvSpPr/>
          <p:nvPr/>
        </p:nvSpPr>
        <p:spPr>
          <a:xfrm>
            <a:off x="822318" y="1513190"/>
            <a:ext cx="2665729" cy="511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3300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preferred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SDH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2" name="textbox 312"/>
          <p:cNvSpPr/>
          <p:nvPr/>
        </p:nvSpPr>
        <p:spPr>
          <a:xfrm>
            <a:off x="974719" y="4173768"/>
            <a:ext cx="499808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hanging basket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                </a:t>
            </a:r>
            <a:r>
              <a:rPr sz="1200" kern="0" spc="0" baseline="4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③Measuring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baseline="4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table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200" kern="0" spc="0" baseline="4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④Si</a:t>
            </a:r>
            <a:r>
              <a:rPr sz="1200" kern="0" spc="-10" baseline="4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nk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sz="800" kern="0" spc="-10" baseline="3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800" kern="0" spc="-1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Horizontal</a:t>
            </a:r>
            <a:r>
              <a:rPr sz="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baseline="3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bubble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800" kern="0" spc="-10" baseline="26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800" kern="0" spc="-10" baseline="2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Horizontaladjustment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baseline="2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nut</a:t>
            </a:r>
            <a:endParaRPr sz="800" baseline="2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828688" y="1284613"/>
            <a:ext cx="2028189" cy="241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05"/>
              </a:lnSpc>
            </a:pPr>
            <a:r>
              <a:rPr sz="1200" kern="0" spc="10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200" kern="0" spc="9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200" kern="0" spc="10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volume</a:t>
            </a:r>
            <a:r>
              <a:rPr sz="1200" kern="0" spc="10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solid</a:t>
            </a:r>
            <a:r>
              <a:rPr sz="1200" kern="0" spc="10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5D7F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6" name="table 31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79375"/>
          <a:ext cx="6960235" cy="5648325"/>
        </p:xfrm>
        <a:graphic>
          <a:graphicData uri="http://schemas.openxmlformats.org/drawingml/2006/table">
            <a:tbl>
              <a:tblPr/>
              <a:tblGrid>
                <a:gridCol w="1577340"/>
                <a:gridCol w="2627630"/>
                <a:gridCol w="2755265"/>
              </a:tblGrid>
              <a:tr h="31178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519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Large range solid model-SDH</a:t>
                      </a:r>
                      <a:r>
                        <a:rPr sz="10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r>
                        <a:rPr sz="10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solid</a:t>
                      </a:r>
                      <a:r>
                        <a:rPr sz="10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meter</a:t>
                      </a:r>
                      <a:endParaRPr sz="1000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B7F"/>
                    </a:solidFill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900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B7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SDH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-20002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387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sdh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-30002</a:t>
                      </a:r>
                      <a:endParaRPr sz="900" b="1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2"/>
                    </a:solidFill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4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7975" algn="ctr" rtl="0" eaLnBrk="0">
                        <a:lnSpc>
                          <a:spcPts val="455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1485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3870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HBM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9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91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range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ctr" rtl="0" eaLnBrk="0">
                        <a:lnSpc>
                          <a:spcPts val="73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0.01-2000g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165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0.01-3000g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4591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accura</a:t>
                      </a:r>
                      <a:r>
                        <a:rPr lang="en-US"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cy</a:t>
                      </a:r>
                      <a:endParaRPr lang="en-US"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ct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0.01g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960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3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measurin</a:t>
                      </a:r>
                      <a:r>
                        <a:rPr sz="1200" kern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</a:t>
                      </a: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1200" kern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range</a:t>
                      </a:r>
                      <a:endParaRPr sz="1200" kern="0" spc="20" baseline="2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805"/>
                        </a:lnSpc>
                        <a:spcBef>
                          <a:spcPts val="5"/>
                        </a:spcBef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&gt;1,&lt;1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fine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7050"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&gt;1,&lt;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lis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OK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195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4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accurac</a:t>
                      </a:r>
                      <a:r>
                        <a:rPr lang="en-US"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endParaRPr lang="en-US"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805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9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9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001g/cm³</a:t>
                      </a:r>
                      <a:endParaRPr sz="900" b="1" kern="0" spc="9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467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0.001g/cm³</a:t>
                      </a:r>
                      <a:endParaRPr sz="900" b="1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9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Temperaturecompe</a:t>
                      </a:r>
                      <a:r>
                        <a:rPr lang="en-US"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nsation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sz="9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range</a:t>
                      </a:r>
                      <a:endParaRPr lang="en-US"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0-100℃</a:t>
                      </a:r>
                      <a:endParaRPr sz="900" kern="0" spc="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5785" algn="ctr" rtl="0" eaLnBrk="0">
                        <a:lnSpc>
                          <a:spcPts val="79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0-100*℃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91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" algn="ctr" rtl="0" eaLnBrk="0">
                        <a:lnSpc>
                          <a:spcPts val="5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 medium density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sz="7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99000"/>
                        </a:lnSpc>
                      </a:pPr>
                      <a:r>
                        <a:rPr sz="7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range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endParaRPr sz="7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.999g/cm³</a:t>
                      </a:r>
                      <a:endParaRPr sz="9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0.001--19.9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99g/㎝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3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weigh</a:t>
                      </a:r>
                      <a:r>
                        <a:rPr lang="en-US"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ts</a:t>
                      </a:r>
                      <a:endParaRPr lang="en-US"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815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1000g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9600" algn="ctr" rtl="0" eaLnBrk="0">
                        <a:lnSpc>
                          <a:spcPts val="73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195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7520" algn="ct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b="1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9090" algn="ctr" rtl="0" eaLnBrk="0">
                        <a:lnSpc>
                          <a:spcPts val="46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4365" algn="ctr" rtl="0" eaLnBrk="0">
                        <a:lnSpc>
                          <a:spcPts val="8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6750" algn="ctr" rtl="0" eaLnBrk="0">
                        <a:lnSpc>
                          <a:spcPts val="8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89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79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265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8kg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8650"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8kg</a:t>
                      </a:r>
                      <a:endParaRPr sz="9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3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(L×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H)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785"/>
                        </a:lnSpc>
                        <a:spcBef>
                          <a:spcPts val="5"/>
                        </a:spcBef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270×200×2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9735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270×200×250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picture 3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03435" y="1619255"/>
            <a:ext cx="2533640" cy="2349482"/>
          </a:xfrm>
          <a:prstGeom prst="rect">
            <a:avLst/>
          </a:prstGeom>
        </p:spPr>
      </p:pic>
      <p:graphicFrame>
        <p:nvGraphicFramePr>
          <p:cNvPr id="320" name="table 320"/>
          <p:cNvGraphicFramePr>
            <a:graphicFrameLocks noGrp="1"/>
          </p:cNvGraphicFramePr>
          <p:nvPr/>
        </p:nvGraphicFramePr>
        <p:xfrm>
          <a:off x="1003314" y="4057907"/>
          <a:ext cx="5039360" cy="364489"/>
        </p:xfrm>
        <a:graphic>
          <a:graphicData uri="http://schemas.openxmlformats.org/drawingml/2006/table">
            <a:tbl>
              <a:tblPr/>
              <a:tblGrid>
                <a:gridCol w="1213485"/>
                <a:gridCol w="1024889"/>
                <a:gridCol w="936625"/>
                <a:gridCol w="1864360"/>
              </a:tblGrid>
              <a:tr h="17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1020"/>
                        </a:lnSpc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GAMMA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ball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connecting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rod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68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Beaker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23190" algn="l" rtl="0" eaLnBrk="0">
                        <a:lnSpc>
                          <a:spcPts val="135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host tabl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 top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④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Display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⑤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Horizontal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bubble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0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" algn="l" rtl="0" eaLnBrk="0">
                        <a:lnSpc>
                          <a:spcPts val="136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⑥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Elevating platform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095" algn="l" rtl="0" eaLnBrk="0">
                        <a:lnSpc>
                          <a:spcPts val="1175"/>
                        </a:lnSpc>
                        <a:tabLst>
                          <a:tab pos="142875" algn="l"/>
                        </a:tabLst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	</a:t>
                      </a:r>
                      <a:r>
                        <a:rPr sz="1400" kern="0" spc="-360" baseline="-2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</a:t>
                      </a:r>
                      <a:r>
                        <a:rPr sz="600" kern="0" spc="-9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1400" kern="0" spc="-240" baseline="-2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900" kern="0" spc="-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600" kern="0" spc="40" baseline="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le</a:t>
                      </a:r>
                      <a:r>
                        <a:rPr sz="600" kern="0" spc="4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vatingpedestal</a:t>
                      </a:r>
                      <a:r>
                        <a:rPr sz="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4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stand</a:t>
                      </a:r>
                      <a:r>
                        <a:rPr sz="600" kern="0" spc="30" baseline="2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ing</a:t>
                      </a:r>
                      <a:endParaRPr sz="600" baseline="20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890" algn="l" rtl="0" eaLnBrk="0">
                        <a:lnSpc>
                          <a:spcPts val="1020"/>
                        </a:lnSpc>
                        <a:spcBef>
                          <a:spcPts val="0"/>
                        </a:spcBef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⑧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GAMMA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ball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ts val="1020"/>
                        </a:lnSpc>
                        <a:spcBef>
                          <a:spcPts val="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Density supp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ort plate OHorizontaladjustment nut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22" name="picture 3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98713" y="4262876"/>
            <a:ext cx="61531" cy="144032"/>
          </a:xfrm>
          <a:prstGeom prst="rect">
            <a:avLst/>
          </a:prstGeom>
        </p:spPr>
      </p:pic>
      <p:sp>
        <p:nvSpPr>
          <p:cNvPr id="324" name="textbox 324"/>
          <p:cNvSpPr/>
          <p:nvPr/>
        </p:nvSpPr>
        <p:spPr>
          <a:xfrm>
            <a:off x="800112" y="1285018"/>
            <a:ext cx="2926079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LDV series vis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cous liquid for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6" name="textbox 326"/>
          <p:cNvSpPr/>
          <p:nvPr/>
        </p:nvSpPr>
        <p:spPr>
          <a:xfrm>
            <a:off x="806475" y="1524366"/>
            <a:ext cx="2629535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4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viscosity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" name="table 328"/>
          <p:cNvGraphicFramePr>
            <a:graphicFrameLocks noGrp="1"/>
          </p:cNvGraphicFramePr>
          <p:nvPr/>
        </p:nvGraphicFramePr>
        <p:xfrm>
          <a:off x="1339230" y="644522"/>
          <a:ext cx="4025900" cy="4498340"/>
        </p:xfrm>
        <a:graphic>
          <a:graphicData uri="http://schemas.openxmlformats.org/drawingml/2006/table">
            <a:tbl>
              <a:tblPr/>
              <a:tblGrid>
                <a:gridCol w="875666"/>
                <a:gridCol w="784858"/>
                <a:gridCol w="755650"/>
                <a:gridCol w="762000"/>
                <a:gridCol w="847725"/>
              </a:tblGrid>
              <a:tr h="257175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954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  <a:tabLst>
                          <a:tab pos="705485" algn="l"/>
                        </a:tabLst>
                      </a:pPr>
                      <a:r>
                        <a:rPr sz="90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	</a:t>
                      </a:r>
                      <a:r>
                        <a:rPr sz="900" u="sng" kern="0" spc="-440" dirty="0">
                          <a:solidFill>
                            <a:srgbClr val="FFFFFF">
                              <a:alpha val="100000"/>
                            </a:srgbClr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Viscous li</a:t>
                      </a: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</a:t>
                      </a:r>
                      <a:r>
                        <a:rPr sz="900" u="sng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id-LD</a:t>
                      </a:r>
                      <a:r>
                        <a:rPr sz="900" u="sng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 series</a:t>
                      </a:r>
                      <a:r>
                        <a:rPr sz="900" u="sng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u="sng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viscous</a:t>
                      </a:r>
                      <a:r>
                        <a:rPr sz="900" u="sng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u="sng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900" u="sng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u="sng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densitometer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7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B7F"/>
                    </a:solidFill>
                  </a:tcPr>
                </a:tc>
              </a:tr>
              <a:tr h="3041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040" algn="l" rtl="0" eaLnBrk="0">
                        <a:lnSpc>
                          <a:spcPts val="550"/>
                        </a:lnSpc>
                        <a:spcBef>
                          <a:spcPts val="5"/>
                        </a:spcBef>
                      </a:pPr>
                      <a:r>
                        <a:rPr sz="4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Noddnumba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5B7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ct val="95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LC-LDV-300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2系列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LC-LDV-600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2系列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l" rtl="0" eaLnBrk="0">
                        <a:lnSpc>
                          <a:spcPct val="95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LC-LDV-300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5系列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LC-LDV-120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3系列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1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040" algn="l" rtl="0" eaLnBrk="0">
                        <a:lnSpc>
                          <a:spcPts val="310"/>
                        </a:lnSpc>
                      </a:pP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51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German HB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German HB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German HB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ct val="78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German HB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" algn="l" rtl="0" eaLnBrk="0">
                        <a:lnSpc>
                          <a:spcPts val="490"/>
                        </a:lnSpc>
                        <a:spcBef>
                          <a:spcPts val="5"/>
                        </a:spcBef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range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89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0.01-300g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0.01-600g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0.005-300g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0.001-120g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7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" algn="l" rtl="0" eaLnBrk="0">
                        <a:lnSpc>
                          <a:spcPts val="490"/>
                        </a:lnSpc>
                        <a:spcBef>
                          <a:spcPts val="5"/>
                        </a:spcBef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Wighingresalution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638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162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0005g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l" rtl="0" eaLnBrk="0">
                        <a:lnSpc>
                          <a:spcPct val="95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7000"/>
                        </a:lnSpc>
                      </a:pPr>
                      <a:r>
                        <a:rPr sz="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Densiymersurenentaourac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6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0.001g/㎝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0.001g/㎝³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7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0.001g/㎝³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5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0.0001g/㎝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490"/>
                        </a:lnSpc>
                        <a:spcBef>
                          <a:spcPts val="5"/>
                        </a:spcBef>
                      </a:pPr>
                      <a:r>
                        <a:rPr sz="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measuring range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0.001~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6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15.000g/cm³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0.001~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6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15.000g/cm³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0.001~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6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15.000g/cm³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0.0001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6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ct val="95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15.0000g/㎝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5"/>
                        </a:lnSpc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stability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p>
                      <a:pPr algn="ctr" rtl="0" eaLnBrk="0">
                        <a:lnSpc>
                          <a:spcPts val="655"/>
                        </a:lnSpc>
                        <a:buNone/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10s</a:t>
                      </a:r>
                      <a:endParaRPr lang="zh-CN" altLang="en-US"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95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calibrate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specfications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rtl="0" eaLnBrk="0">
                        <a:lnSpc>
                          <a:spcPts val="650"/>
                        </a:lnSpc>
                        <a:buNone/>
                      </a:pPr>
                      <a:r>
                        <a:rPr lang="en-US" altLang="zh-CN" sz="5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lang="en-US" altLang="zh-CN"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6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l" rtl="0" eaLnBrk="0">
                        <a:lnSpc>
                          <a:spcPct val="95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340" algn="l" rtl="0" eaLnBrk="0">
                        <a:lnSpc>
                          <a:spcPts val="715"/>
                        </a:lnSpc>
                        <a:spcBef>
                          <a:spcPts val="5"/>
                        </a:spcBef>
                      </a:pPr>
                      <a:r>
                        <a:rPr sz="900" kern="0" spc="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Suppy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r>
                        <a:rPr sz="5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220v50/60Hz</a:t>
                      </a:r>
                      <a:endParaRPr sz="900" baseline="9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p>
                      <a:pPr marL="180340" algn="l" rtl="0" eaLnBrk="0">
                        <a:lnSpc>
                          <a:spcPts val="71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sz="900" kern="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220v50/60Hz</a:t>
                      </a:r>
                      <a:endParaRPr sz="900" baseline="9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80340" algn="l" rtl="0" eaLnBrk="0">
                        <a:lnSpc>
                          <a:spcPts val="715"/>
                        </a:lnSpc>
                        <a:spcBef>
                          <a:spcPts val="5"/>
                        </a:spcBef>
                        <a:buNone/>
                      </a:pPr>
                      <a:endParaRPr lang="zh-CN" altLang="en-US" sz="900" baseline="9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220v50/60Hz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220v50/60Hz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220v50/60Hz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161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b="1" kern="0" spc="-10" baseline="6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18161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en-US" altLang="zh-CN" sz="6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lang="en-US" altLang="zh-CN"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95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1610" algn="l" rtl="0" eaLnBrk="0">
                        <a:lnSpc>
                          <a:spcPts val="735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p>
                      <a:pPr marL="181610" algn="l" rtl="0" eaLnBrk="0">
                        <a:lnSpc>
                          <a:spcPts val="735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6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3.5kg</a:t>
                      </a:r>
                      <a:endParaRPr lang="en-US" altLang="zh-CN"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3.5kg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6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6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6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3.5kg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340" algn="l" rtl="0" eaLnBrk="0">
                        <a:lnSpc>
                          <a:spcPct val="155000"/>
                        </a:lnSpc>
                      </a:pPr>
                      <a:r>
                        <a:rPr sz="6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uct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121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190x×27</a:t>
                      </a:r>
                      <a:r>
                        <a:rPr sz="50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4x×210</a:t>
                      </a:r>
                      <a:r>
                        <a:rPr sz="5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190×274×210mm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25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190×274×210mm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190×274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47650" algn="l" rtl="0" eaLnBrk="0">
                        <a:lnSpc>
                          <a:spcPts val="77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×210mm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" name="table 33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6195" y="381000"/>
          <a:ext cx="6858635" cy="5270500"/>
        </p:xfrm>
        <a:graphic>
          <a:graphicData uri="http://schemas.openxmlformats.org/drawingml/2006/table">
            <a:tbl>
              <a:tblPr/>
              <a:tblGrid>
                <a:gridCol w="951865"/>
                <a:gridCol w="1972945"/>
                <a:gridCol w="1921510"/>
                <a:gridCol w="2012315"/>
              </a:tblGrid>
              <a:tr h="38671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938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600" b="0" kern="0" spc="-10" dirty="0">
                          <a:solidFill>
                            <a:srgbClr val="00459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SDB/LDB/PDB series bas</a:t>
                      </a:r>
                      <a:r>
                        <a:rPr sz="1600" b="0" kern="0" spc="-20" dirty="0">
                          <a:solidFill>
                            <a:srgbClr val="00459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</a:t>
                      </a:r>
                      <a:r>
                        <a:rPr sz="1600" b="0" kern="0" spc="10" dirty="0">
                          <a:solidFill>
                            <a:srgbClr val="00459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600" b="0" kern="0" spc="-20" dirty="0">
                          <a:solidFill>
                            <a:srgbClr val="00459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16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odel</a:t>
                      </a:r>
                      <a:endParaRPr sz="16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0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479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Serial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479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SDB Series</a:t>
                      </a: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solid</a:t>
                      </a:r>
                      <a:r>
                        <a:rPr sz="8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meter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LDB seres</a:t>
                      </a: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8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densitometer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70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PDBseries po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wder densitometer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3663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7340" algn="ctr" rtl="0" eaLnBrk="0">
                        <a:lnSpc>
                          <a:spcPts val="735"/>
                        </a:lnSpc>
                        <a:spcBef>
                          <a:spcPts val="0"/>
                        </a:spcBef>
                      </a:pPr>
                      <a:r>
                        <a:rPr lang="en-US"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2770" algn="ctr" rtl="0" eaLnBrk="0">
                        <a:lnSpc>
                          <a:spcPct val="78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Main Engine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3085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Mainframe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227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Densitomete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endParaRPr sz="8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3568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766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 table(w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ith hangingbasket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4200" algn="ctr" rtl="0" eaLnBrk="0">
                        <a:lnSpc>
                          <a:spcPts val="1245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Pycnometer(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with thermometer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3644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639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endParaRPr sz="8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2770" algn="ctr" rtl="0" eaLnBrk="0">
                        <a:lnSpc>
                          <a:spcPts val="1245"/>
                        </a:lnSpc>
                        <a:spcBef>
                          <a:spcPts val="5"/>
                        </a:spcBef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Sink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Glass specific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gravi</a:t>
                      </a:r>
                      <a:r>
                        <a:rPr sz="8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 hammer</a:t>
                      </a:r>
                      <a:endParaRPr sz="800" b="0" kern="0" spc="-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2755" algn="ctr" rtl="0" eaLnBrk="0">
                        <a:lnSpc>
                          <a:spcPts val="124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Glassware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639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7000"/>
                        </a:lnSpc>
                      </a:pPr>
                      <a:r>
                        <a:rPr sz="800" b="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800" b="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nti-floating rac</a:t>
                      </a:r>
                      <a:r>
                        <a:rPr sz="8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</a:t>
                      </a:r>
                      <a:endParaRPr sz="800" b="0" kern="0" spc="-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6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ctr" rtl="0" eaLnBrk="0">
                        <a:lnSpc>
                          <a:spcPct val="99000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 brackets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6255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4324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8425" algn="ctr" rtl="0" eaLnBrk="0">
                        <a:lnSpc>
                          <a:spcPts val="395"/>
                        </a:lnSpc>
                        <a:spcBef>
                          <a:spcPts val="5"/>
                        </a:spcBef>
                      </a:pPr>
                      <a:r>
                        <a:rPr sz="800" b="0" kern="0" spc="250" dirty="0">
                          <a:solidFill>
                            <a:srgbClr val="003572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800" b="0" kern="0" spc="250" dirty="0">
                        <a:solidFill>
                          <a:srgbClr val="003572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5470" algn="ctr" rtl="0" eaLnBrk="0">
                        <a:lnSpc>
                          <a:spcPts val="124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 plate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 steel weighing plat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37211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6390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3565" algn="ctr" rtl="0" eaLnBrk="0">
                        <a:lnSpc>
                          <a:spcPts val="1245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Tennis</a:t>
                      </a:r>
                      <a:r>
                        <a:rPr sz="800" b="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balls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ctr" rtl="0" eaLnBrk="0">
                        <a:lnSpc>
                          <a:spcPts val="1245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Metal hoo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5755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adapter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639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3565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Tweezers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9450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instructions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639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3565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adap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te/warranty card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3879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6390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adap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specification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3797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7340"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1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1220"/>
                        </a:lnSpc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Instruct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ion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1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ctr" rtl="0" eaLnBrk="0">
                        <a:lnSpc>
                          <a:spcPts val="860"/>
                        </a:lnSpc>
                      </a:pPr>
                      <a:r>
                        <a:rPr sz="800" b="0" kern="0" spc="2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Certificate/warranty card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1EF"/>
                    </a:solidFill>
                  </a:tcPr>
                </a:tc>
              </a:tr>
              <a:tr h="57340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734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</a:t>
                      </a:r>
                      <a:endParaRPr sz="8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indent="5715" algn="ctr" rtl="0" eaLnBrk="0">
                        <a:lnSpc>
                          <a:spcPct val="111000"/>
                        </a:lnSpc>
                        <a:spcBef>
                          <a:spcPts val="5"/>
                        </a:spcBef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Certificate ofconformity</a:t>
                      </a:r>
                      <a:r>
                        <a:rPr sz="800" b="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/warranty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card</a:t>
                      </a:r>
                      <a:endParaRPr sz="8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030" algn="ctr" rtl="0" eaLnBrk="0">
                        <a:lnSpc>
                          <a:spcPts val="380"/>
                        </a:lnSpc>
                        <a:spcBef>
                          <a:spcPts val="5"/>
                        </a:spcBef>
                      </a:pPr>
                      <a:r>
                        <a:rPr sz="800" b="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3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</a:tbl>
          </a:graphicData>
        </a:graphic>
      </p:graphicFrame>
      <p:sp>
        <p:nvSpPr>
          <p:cNvPr id="332" name="textbox 332"/>
          <p:cNvSpPr/>
          <p:nvPr/>
        </p:nvSpPr>
        <p:spPr>
          <a:xfrm>
            <a:off x="2728595" y="0"/>
            <a:ext cx="1788160" cy="381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</a:t>
            </a: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king</a:t>
            </a:r>
            <a:r>
              <a:rPr sz="25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5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</a:t>
            </a:r>
            <a:r>
              <a:rPr sz="25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50520" algn="l" rtl="0" eaLnBrk="0">
              <a:lnSpc>
                <a:spcPct val="96000"/>
              </a:lnSpc>
              <a:spcBef>
                <a:spcPts val="5"/>
              </a:spcBef>
            </a:pPr>
            <a:endParaRPr sz="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20750" y="1209675"/>
            <a:ext cx="5118100" cy="3308350"/>
          </a:xfrm>
          <a:prstGeom prst="rect">
            <a:avLst/>
          </a:prstGeom>
        </p:spPr>
      </p:pic>
      <p:graphicFrame>
        <p:nvGraphicFramePr>
          <p:cNvPr id="336" name="table 336"/>
          <p:cNvGraphicFramePr>
            <a:graphicFrameLocks noGrp="1"/>
          </p:cNvGraphicFramePr>
          <p:nvPr/>
        </p:nvGraphicFramePr>
        <p:xfrm>
          <a:off x="1012822" y="1282691"/>
          <a:ext cx="4997450" cy="3213100"/>
        </p:xfrm>
        <a:graphic>
          <a:graphicData uri="http://schemas.openxmlformats.org/drawingml/2006/table">
            <a:tbl>
              <a:tblPr/>
              <a:tblGrid>
                <a:gridCol w="701675"/>
                <a:gridCol w="1473200"/>
                <a:gridCol w="1409700"/>
                <a:gridCol w="141287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800" b="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SDT/LDT/ADT series</a:t>
                      </a:r>
                      <a:r>
                        <a:rPr sz="800" b="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profe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ssional</a:t>
                      </a:r>
                      <a:r>
                        <a:rPr sz="8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models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D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D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479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Serial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4790" algn="l" rtl="0" eaLnBrk="0">
                        <a:lnSpc>
                          <a:spcPts val="800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265" indent="-81915" algn="l" rtl="0" eaLnBrk="0">
                        <a:lnSpc>
                          <a:spcPct val="96000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SDT</a:t>
                      </a:r>
                      <a:r>
                        <a:rPr sz="8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 touch</a:t>
                      </a: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reen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solid density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indent="-12065" algn="l" rtl="0" eaLnBrk="0">
                        <a:lnSpc>
                          <a:spcPct val="96000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LDT</a:t>
                      </a: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 touch</a:t>
                      </a:r>
                      <a:r>
                        <a:rPr sz="8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reen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 densitometer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5580" indent="-113665" algn="l" rtl="0" eaLnBrk="0">
                        <a:lnSpc>
                          <a:spcPct val="88000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ADT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 touch</a:t>
                      </a:r>
                      <a:r>
                        <a:rPr sz="8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multifunctional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olid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  meter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4640" algn="l" rtl="0" eaLnBrk="0">
                        <a:lnSpc>
                          <a:spcPts val="385"/>
                        </a:lnSpc>
                        <a:spcBef>
                          <a:spcPts val="0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992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3565" algn="l" rtl="0" eaLnBrk="0">
                        <a:lnSpc>
                          <a:spcPct val="82000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Mainframe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8470" algn="l" rtl="0" eaLnBrk="0">
                        <a:lnSpc>
                          <a:spcPct val="82000"/>
                        </a:lnSpc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Mainframe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1945" algn="l" rtl="0" eaLnBrk="0">
                        <a:lnSpc>
                          <a:spcPts val="1055"/>
                        </a:lnSpc>
                      </a:pPr>
                      <a:r>
                        <a:rPr sz="8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ct val="99000"/>
                        </a:lnSpc>
                      </a:pP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 tab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le(with hanging ba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sket)</a:t>
                      </a:r>
                      <a:r>
                        <a:rPr sz="800" b="0" kern="0" spc="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ity support board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indent="-152400" algn="l" rtl="0" eaLnBrk="0">
                        <a:lnSpc>
                          <a:spcPct val="100000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 table(with hanging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basket)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F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67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865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Sink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 brackets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1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0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Sink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675" algn="l" rtl="0" eaLnBrk="0">
                        <a:lnSpc>
                          <a:spcPts val="1055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736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Anti-floatingrack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ts val="1045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Metal hooks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Anti-floating r</a:t>
                      </a: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ack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67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9905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Specific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Gravity</a:t>
                      </a: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hammer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11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F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675" algn="l" rtl="0" eaLnBrk="0">
                        <a:lnSpc>
                          <a:spcPts val="1045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Tennis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2770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ts val="1045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Tennis ball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D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3690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070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067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adapte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497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adapter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0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497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adapter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1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" name="table 33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30375" y="1708150"/>
          <a:ext cx="4016375" cy="3148965"/>
        </p:xfrm>
        <a:graphic>
          <a:graphicData uri="http://schemas.openxmlformats.org/drawingml/2006/table">
            <a:tbl>
              <a:tblPr/>
              <a:tblGrid>
                <a:gridCol w="550545"/>
                <a:gridCol w="1705610"/>
                <a:gridCol w="1760220"/>
              </a:tblGrid>
              <a:tr h="3568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890" algn="l" rtl="0" eaLnBrk="0">
                        <a:lnSpc>
                          <a:spcPts val="45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Seria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2240" algn="l" rtl="0" eaLnBrk="0">
                        <a:lnSpc>
                          <a:spcPts val="625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6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SMH series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solid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 LMH series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densitometer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21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Mainframe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1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67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table(with han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885"/>
                        </a:lnSpc>
                        <a:spcBef>
                          <a:spcPts val="5"/>
                        </a:spcBef>
                      </a:pPr>
                      <a:r>
                        <a:rPr sz="14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ging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400" kern="0" spc="0" baseline="10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basket)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400" kern="0" spc="-10" baseline="-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1400" kern="0" spc="-10" baseline="-110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5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Sink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Glass specfic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gravity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hammer</a:t>
                      </a:r>
                      <a:endParaRPr sz="7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2300" algn="l" rtl="0" eaLnBrk="0">
                        <a:lnSpc>
                          <a:spcPct val="9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Anti-floating rack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6451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Densitometer holder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0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08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 plate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Tennis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276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Metal hooks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0" algn="l" rtl="0" eaLnBrk="0">
                        <a:lnSpc>
                          <a:spcPct val="9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315" algn="l" rtl="0" eaLnBrk="0">
                        <a:lnSpc>
                          <a:spcPct val="9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5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l" rtl="0" eaLnBrk="0">
                        <a:lnSpc>
                          <a:spcPct val="9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adapter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4665" algn="l" rtl="0" eaLnBrk="0">
                        <a:lnSpc>
                          <a:spcPct val="9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adapter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endParaRPr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11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instructions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0865" algn="l" rtl="0" eaLnBrk="0">
                        <a:lnSpc>
                          <a:spcPct val="99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specifications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6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0025" algn="l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Certificate/warranty card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Certifcate ofcorformty/Waranty card</a:t>
                      </a:r>
                      <a:endParaRPr sz="7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0" name="textbox 340"/>
          <p:cNvSpPr/>
          <p:nvPr/>
        </p:nvSpPr>
        <p:spPr>
          <a:xfrm>
            <a:off x="1790694" y="1529233"/>
            <a:ext cx="1769745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SMH/LMH series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econdmy models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2" name="table 34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635"/>
          <a:ext cx="6861175" cy="5727700"/>
        </p:xfrm>
        <a:graphic>
          <a:graphicData uri="http://schemas.openxmlformats.org/drawingml/2006/table">
            <a:tbl>
              <a:tblPr/>
              <a:tblGrid>
                <a:gridCol w="938530"/>
                <a:gridCol w="1442720"/>
                <a:gridCol w="534035"/>
                <a:gridCol w="1939290"/>
                <a:gridCol w="2006600"/>
              </a:tblGrid>
              <a:tr h="20510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29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SDHSDDHLDD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Sejies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C90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C9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41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890" algn="ctr" rtl="0" eaLnBrk="0">
                        <a:lnSpc>
                          <a:spcPts val="650"/>
                        </a:lnSpc>
                        <a:spcBef>
                          <a:spcPts val="0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Serisl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5890" algn="ctr" rtl="0" eaLnBrk="0">
                        <a:lnSpc>
                          <a:spcPct val="87000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43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0815" indent="-107950" algn="ctr" rtl="0" eaLnBrk="0">
                        <a:lnSpc>
                          <a:spcPct val="106000"/>
                        </a:lnSpc>
                        <a:spcBef>
                          <a:spcPts val="0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SDP series</a:t>
                      </a:r>
                      <a:r>
                        <a:rPr sz="8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high</a:t>
                      </a:r>
                      <a:r>
                        <a:rPr sz="8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precision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sofid density</a:t>
                      </a:r>
                      <a:r>
                        <a:rPr sz="8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EC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1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indent="-57150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SDH</a:t>
                      </a:r>
                      <a:r>
                        <a:rPr sz="1000" b="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r>
                        <a:rPr sz="10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large range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solid dens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ity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meter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6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9550" algn="ctr" rtl="0" eaLnBrk="0">
                        <a:lnSpc>
                          <a:spcPts val="675"/>
                        </a:lnSpc>
                        <a:spcBef>
                          <a:spcPts val="0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LDVseries viscous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9550" algn="ctr" rtl="0" eaLnBrk="0">
                        <a:lnSpc>
                          <a:spcPts val="605"/>
                        </a:lnSpc>
                        <a:spcBef>
                          <a:spcPts val="10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quid densitometer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6F0"/>
                    </a:solidFill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1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4020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735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Mainframe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785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Mainframe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53784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500"/>
                        </a:lnSpc>
                        <a:spcBef>
                          <a:spcPts val="0"/>
                        </a:spcBef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Measring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table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with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hangng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basket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indent="12700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table</a:t>
                      </a:r>
                      <a:r>
                        <a:rPr sz="900" b="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{with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hanging</a:t>
                      </a:r>
                      <a:r>
                        <a:rPr sz="1000" b="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sket)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ihing pedestal hithupigt po</a:t>
                      </a:r>
                      <a:r>
                        <a:rPr sz="8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ke</a:t>
                      </a:r>
                      <a:endParaRPr sz="8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ctr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C-bracket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7670" algn="ctr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Sink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6235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Lifting</a:t>
                      </a:r>
                      <a:r>
                        <a:rPr sz="1000" b="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tabl</a:t>
                      </a: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1000" b="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ctr" rtl="0" eaLnBrk="0">
                        <a:lnSpc>
                          <a:spcPts val="675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115" algn="ctr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Sink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7185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ctr" rtl="0" eaLnBrk="0">
                        <a:lnSpc>
                          <a:spcPts val="675"/>
                        </a:lnSpc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GAMMA ball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ctr" rtl="0" eaLnBrk="0">
                        <a:lnSpc>
                          <a:spcPts val="675"/>
                        </a:lnSpc>
                        <a:spcBef>
                          <a:spcPts val="0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765"/>
                        </a:lnSpc>
                        <a:spcBef>
                          <a:spcPts val="5"/>
                        </a:spcBef>
                      </a:pP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floating</a:t>
                      </a:r>
                      <a:r>
                        <a:rPr sz="9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Rac</a:t>
                      </a:r>
                      <a:endParaRPr sz="9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865"/>
                        </a:lnSpc>
                        <a:spcBef>
                          <a:spcPts val="5"/>
                        </a:spcBef>
                      </a:pPr>
                      <a:r>
                        <a:rPr sz="9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adapt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065" algn="ct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Density</a:t>
                      </a:r>
                      <a:r>
                        <a:rPr sz="800" b="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 board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4425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ctr" rtl="0" eaLnBrk="0">
                        <a:lnSpc>
                          <a:spcPts val="87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7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ctr" rtl="0" eaLnBrk="0">
                        <a:lnSpc>
                          <a:spcPts val="85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Productinstructi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ons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665" algn="ctr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Allen wren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3498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Tennis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algn="ct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teharranty card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7965"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Hexsocket</a:t>
                      </a:r>
                      <a:r>
                        <a:rPr sz="8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screws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5120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Tweezers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9000"/>
                        </a:lnSpc>
                      </a:pPr>
                      <a:endParaRPr sz="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ctr" rtl="0" eaLnBrk="0">
                        <a:lnSpc>
                          <a:spcPts val="1100"/>
                        </a:lnSpc>
                      </a:pPr>
                      <a:r>
                        <a:rPr sz="14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4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015" algn="ctr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Beaker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2914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9000"/>
                        </a:lnSpc>
                      </a:pPr>
                      <a:endParaRPr sz="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ctr" rtl="0" eaLnBrk="0">
                        <a:lnSpc>
                          <a:spcPts val="1100"/>
                        </a:lnSpc>
                      </a:pPr>
                      <a:r>
                        <a:rPr sz="14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4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4965" algn="ct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Weights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</a:tr>
              <a:tr h="46164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6375"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265" algn="ct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adap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"/>
                        </a:lnSpc>
                      </a:pPr>
                      <a:endParaRPr sz="4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215" algn="ctr" rtl="0" eaLnBrk="0">
                        <a:lnSpc>
                          <a:spcPts val="320"/>
                        </a:lnSpc>
                      </a:pPr>
                      <a:r>
                        <a:rPr sz="800" b="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800" b="0" kern="0" spc="26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1615" algn="ct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adap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</a:t>
                      </a:r>
                      <a:endParaRPr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6375" algn="ctr" rtl="0" eaLnBrk="0">
                        <a:lnSpc>
                          <a:spcPts val="675"/>
                        </a:lnSpc>
                      </a:pPr>
                      <a:r>
                        <a:rPr sz="8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</a:t>
                      </a:r>
                      <a:endParaRPr sz="8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845"/>
                        </a:lnSpc>
                        <a:spcBef>
                          <a:spcPts val="0"/>
                        </a:spcBef>
                      </a:pP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900" b="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instructions</a:t>
                      </a:r>
                      <a:endParaRPr sz="9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ctr" rtl="0" eaLnBrk="0">
                        <a:lnSpc>
                          <a:spcPts val="1100"/>
                        </a:lnSpc>
                        <a:spcBef>
                          <a:spcPts val="0"/>
                        </a:spcBef>
                      </a:pPr>
                      <a:r>
                        <a:rPr sz="14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4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ct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Productspecfications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E"/>
                    </a:solidFill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9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890" algn="ctr" rtl="0" eaLnBrk="0">
                        <a:lnSpc>
                          <a:spcPts val="675"/>
                        </a:lnSpc>
                        <a:spcBef>
                          <a:spcPts val="0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twehve</a:t>
                      </a:r>
                      <a:endParaRPr sz="8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865" algn="ct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8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te/warranty card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ctr" rtl="0" eaLnBrk="0">
                        <a:lnSpc>
                          <a:spcPts val="1100"/>
                        </a:lnSpc>
                        <a:spcBef>
                          <a:spcPts val="0"/>
                        </a:spcBef>
                      </a:pPr>
                      <a:r>
                        <a:rPr sz="14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4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6000"/>
                        </a:lnSpc>
                      </a:pPr>
                      <a:endParaRPr sz="5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865" algn="ctr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etifcate</a:t>
                      </a:r>
                      <a:r>
                        <a:rPr sz="800" b="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88265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conformity/Warranty card</a:t>
                      </a:r>
                      <a:endParaRPr sz="8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475*401"/>
  <p:tag name="TABLE_ENDDRAG_RECT" val="38*30*475*401"/>
</p:tagLst>
</file>

<file path=ppt/tags/tag2.xml><?xml version="1.0" encoding="utf-8"?>
<p:tagLst xmlns:p="http://schemas.openxmlformats.org/presentationml/2006/main">
  <p:tag name="TABLE_ENDDRAG_ORIGIN_RECT" val="518*414"/>
  <p:tag name="TABLE_ENDDRAG_RECT" val="15*16*518*414"/>
</p:tagLst>
</file>

<file path=ppt/tags/tag3.xml><?xml version="1.0" encoding="utf-8"?>
<p:tagLst xmlns:p="http://schemas.openxmlformats.org/presentationml/2006/main">
  <p:tag name="TABLE_ENDDRAG_ORIGIN_RECT" val="538*413"/>
  <p:tag name="TABLE_ENDDRAG_RECT" val="9*17*538*413"/>
</p:tagLst>
</file>

<file path=ppt/tags/tag4.xml><?xml version="1.0" encoding="utf-8"?>
<p:tagLst xmlns:p="http://schemas.openxmlformats.org/presentationml/2006/main">
  <p:tag name="TABLE_ENDDRAG_ORIGIN_RECT" val="537*421"/>
  <p:tag name="TABLE_ENDDRAG_RECT" val="4*24*537*421"/>
</p:tagLst>
</file>

<file path=ppt/tags/tag5.xml><?xml version="1.0" encoding="utf-8"?>
<p:tagLst xmlns:p="http://schemas.openxmlformats.org/presentationml/2006/main">
  <p:tag name="TABLE_ENDDRAG_ORIGIN_RECT" val="548*410"/>
  <p:tag name="TABLE_ENDDRAG_RECT" val="0*19*548*410"/>
</p:tagLst>
</file>

<file path=ppt/tags/tag6.xml><?xml version="1.0" encoding="utf-8"?>
<p:tagLst xmlns:p="http://schemas.openxmlformats.org/presentationml/2006/main">
  <p:tag name="TABLE_ENDDRAG_ORIGIN_RECT" val="537*439"/>
  <p:tag name="TABLE_ENDDRAG_RECT" val="4*5*537*439"/>
</p:tagLst>
</file>

<file path=ppt/tags/tag7.xml><?xml version="1.0" encoding="utf-8"?>
<p:tagLst xmlns:p="http://schemas.openxmlformats.org/presentationml/2006/main">
  <p:tag name="TABLE_ENDDRAG_ORIGIN_RECT" val="548*444"/>
  <p:tag name="TABLE_ENDDRAG_RECT" val="0*8*548*444"/>
</p:tagLst>
</file>

<file path=ppt/tags/tag8.xml><?xml version="1.0" encoding="utf-8"?>
<p:tagLst xmlns:p="http://schemas.openxmlformats.org/presentationml/2006/main">
  <p:tag name="TABLE_ENDDRAG_ORIGIN_RECT" val="540*488"/>
  <p:tag name="TABLE_ENDDRAG_RECT" val="8*46*540*488"/>
</p:tagLst>
</file>

<file path=ppt/tags/tag9.xml><?xml version="1.0" encoding="utf-8"?>
<p:tagLst xmlns:p="http://schemas.openxmlformats.org/presentationml/2006/main">
  <p:tag name="TABLE_ENDDRAG_ORIGIN_RECT" val="316*247"/>
  <p:tag name="TABLE_ENDDRAG_RECT" val="136*134*316*247"/>
</p:tagLst>
</file>

<file path=ppt/tags/tag10.xml><?xml version="1.0" encoding="utf-8"?>
<p:tagLst xmlns:p="http://schemas.openxmlformats.org/presentationml/2006/main">
  <p:tag name="TABLE_ENDDRAG_ORIGIN_RECT" val="540*451"/>
  <p:tag name="TABLE_ENDDRAG_RECT" val="0*0*540*45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17621</Words>
  <Application>WPS 演示</Application>
  <PresentationFormat/>
  <Paragraphs>2235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Arial</vt:lpstr>
      <vt:lpstr>宋体</vt:lpstr>
      <vt:lpstr>Wingdings</vt:lpstr>
      <vt:lpstr>Arial</vt:lpstr>
      <vt:lpstr>SimHei</vt:lpstr>
      <vt:lpstr>Times New Roman</vt:lpstr>
      <vt:lpstr>LiSu</vt:lpstr>
      <vt:lpstr>Segoe Print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9</cp:revision>
  <dcterms:created xsi:type="dcterms:W3CDTF">2025-04-16T08:44:00Z</dcterms:created>
  <dcterms:modified xsi:type="dcterms:W3CDTF">2025-04-23T09:25:41Z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2025-04-17T16:32:59Z</vt:filetime>
  </property>
  <property fmtid="{D5CDD505-2E9C-101B-9397-08002B2CF9AE}" pid="4" name="UsrData">
    <vt:lpwstr>67ff6b321c4bf3001fb5a950wl</vt:lpwstr>
  </property>
  <property fmtid="{D5CDD505-2E9C-101B-9397-08002B2CF9AE}" pid="5" name="ICV">
    <vt:lpwstr>09CC33D34FD0472B9A4BBC7E5758D47E_13</vt:lpwstr>
  </property>
  <property fmtid="{D5CDD505-2E9C-101B-9397-08002B2CF9AE}" pid="6" name="KSOProductBuildVer">
    <vt:lpwstr>2052-12.1.0.20784</vt:lpwstr>
  </property>
</Properties>
</file>