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</p:sldIdLst>
  <p:sldSz cx="3917950" cy="530225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4" Type="http://schemas.openxmlformats.org/officeDocument/2006/relationships/tableStyles" Target="tableStyles.xml"/><Relationship Id="rId13" Type="http://schemas.openxmlformats.org/officeDocument/2006/relationships/viewProps" Target="viewProps.xml"/><Relationship Id="rId12" Type="http://schemas.openxmlformats.org/officeDocument/2006/relationships/presProps" Target="presProps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13.jpeg"/><Relationship Id="rId4" Type="http://schemas.openxmlformats.org/officeDocument/2006/relationships/image" Target="../media/image12.png"/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4.jpeg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7.jpeg"/><Relationship Id="rId2" Type="http://schemas.openxmlformats.org/officeDocument/2006/relationships/image" Target="../media/image16.png"/><Relationship Id="rId1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24.jpeg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Relationship Id="rId3" Type="http://schemas.openxmlformats.org/officeDocument/2006/relationships/image" Target="../media/image20.png"/><Relationship Id="rId2" Type="http://schemas.openxmlformats.org/officeDocument/2006/relationships/image" Target="../media/image19.jpeg"/><Relationship Id="rId1" Type="http://schemas.openxmlformats.org/officeDocument/2006/relationships/image" Target="../media/image18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5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76200" y="746125"/>
            <a:ext cx="3765550" cy="3810000"/>
          </a:xfrm>
          <a:prstGeom prst="rect">
            <a:avLst/>
          </a:prstGeom>
        </p:spPr>
      </p:pic>
      <p:sp>
        <p:nvSpPr>
          <p:cNvPr id="4" name="textbox 4"/>
          <p:cNvSpPr/>
          <p:nvPr/>
        </p:nvSpPr>
        <p:spPr>
          <a:xfrm>
            <a:off x="247635" y="880605"/>
            <a:ext cx="3459479" cy="191325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1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0000"/>
              </a:lnSpc>
            </a:pPr>
            <a:r>
              <a:rPr sz="17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Detail disp</a:t>
            </a:r>
            <a:r>
              <a:rPr sz="1700" b="1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lay.</a:t>
            </a:r>
            <a:endParaRPr sz="1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5400" algn="l" rtl="0" eaLnBrk="0">
              <a:lnSpc>
                <a:spcPts val="855"/>
              </a:lnSpc>
              <a:spcBef>
                <a:spcPts val="1065"/>
              </a:spcBef>
            </a:pP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PX       series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balance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508250" algn="l" rtl="0" eaLnBrk="0">
              <a:lnSpc>
                <a:spcPts val="580"/>
              </a:lnSpc>
            </a:pPr>
            <a:r>
              <a:rPr sz="4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Red     ESR     gr</a:t>
            </a:r>
            <a:r>
              <a:rPr sz="4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ounding</a:t>
            </a:r>
            <a:endParaRPr sz="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508250" algn="l" rtl="0" eaLnBrk="0">
              <a:lnSpc>
                <a:spcPts val="615"/>
              </a:lnSpc>
              <a:spcBef>
                <a:spcPts val="25"/>
              </a:spcBef>
            </a:pPr>
            <a:r>
              <a:rPr sz="400" kern="0" spc="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static</a:t>
            </a:r>
            <a:r>
              <a:rPr sz="400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</a:t>
            </a:r>
            <a:r>
              <a:rPr sz="400" kern="0" spc="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elimi</a:t>
            </a:r>
            <a:r>
              <a:rPr sz="400" kern="0" spc="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nation</a:t>
            </a:r>
            <a:endParaRPr sz="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508250" algn="l" rtl="0" eaLnBrk="0">
              <a:lnSpc>
                <a:spcPts val="615"/>
              </a:lnSpc>
              <a:spcBef>
                <a:spcPts val="55"/>
              </a:spcBef>
            </a:pPr>
            <a:r>
              <a:rPr sz="400" kern="0" spc="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strip</a:t>
            </a:r>
            <a:endParaRPr sz="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96850" algn="l" rtl="0" eaLnBrk="0">
              <a:lnSpc>
                <a:spcPts val="885"/>
              </a:lnSpc>
              <a:spcBef>
                <a:spcPts val="185"/>
              </a:spcBef>
            </a:pP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glass</a:t>
            </a:r>
            <a:r>
              <a:rPr sz="6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door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69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39700" algn="l" rtl="0" eaLnBrk="0">
              <a:lnSpc>
                <a:spcPts val="885"/>
              </a:lnSpc>
              <a:spcBef>
                <a:spcPts val="185"/>
              </a:spcBef>
            </a:pP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Aluminum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die-casting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0000"/>
              </a:lnSpc>
            </a:pP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ts val="750"/>
              </a:lnSpc>
              <a:spcBef>
                <a:spcPts val="5"/>
              </a:spcBef>
            </a:pP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Stainless   steel   sc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ale</a:t>
            </a:r>
            <a:r>
              <a:rPr sz="5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pan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6" name="textbox 6"/>
          <p:cNvSpPr/>
          <p:nvPr/>
        </p:nvSpPr>
        <p:spPr>
          <a:xfrm>
            <a:off x="2279639" y="3167062"/>
            <a:ext cx="1038225" cy="39306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5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653415" algn="l" rtl="0" eaLnBrk="0">
              <a:lnSpc>
                <a:spcPct val="89000"/>
              </a:lnSpc>
            </a:pPr>
            <a:r>
              <a:rPr sz="4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Backlit</a:t>
            </a:r>
            <a:r>
              <a:rPr sz="4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</a:t>
            </a:r>
            <a:r>
              <a:rPr sz="4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LCD</a:t>
            </a:r>
            <a:endParaRPr sz="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653415" algn="l" rtl="0" eaLnBrk="0">
              <a:lnSpc>
                <a:spcPts val="615"/>
              </a:lnSpc>
              <a:spcBef>
                <a:spcPts val="145"/>
              </a:spcBef>
            </a:pPr>
            <a:r>
              <a:rPr sz="4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display</a:t>
            </a:r>
            <a:endParaRPr sz="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653415" algn="l" rtl="0" eaLnBrk="0">
              <a:lnSpc>
                <a:spcPts val="500"/>
              </a:lnSpc>
            </a:pPr>
            <a:r>
              <a:rPr sz="4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screen</a:t>
            </a:r>
            <a:endParaRPr sz="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32000"/>
              </a:lnSpc>
            </a:pPr>
            <a:endParaRPr sz="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885"/>
              </a:lnSpc>
              <a:spcBef>
                <a:spcPts val="0"/>
              </a:spcBef>
            </a:pP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8" name="textbox 8"/>
          <p:cNvSpPr/>
          <p:nvPr/>
        </p:nvSpPr>
        <p:spPr>
          <a:xfrm>
            <a:off x="1117590" y="4351515"/>
            <a:ext cx="2352675" cy="13842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885"/>
              </a:lnSpc>
            </a:pP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4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mechanical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buttons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(zero/print/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function/peel)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0" name="textbox 10"/>
          <p:cNvSpPr/>
          <p:nvPr/>
        </p:nvSpPr>
        <p:spPr>
          <a:xfrm>
            <a:off x="400064" y="3364369"/>
            <a:ext cx="575309" cy="25907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8415" algn="l" rtl="0" eaLnBrk="0">
              <a:lnSpc>
                <a:spcPct val="89000"/>
              </a:lnSpc>
            </a:pP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RS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232,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6000"/>
              </a:lnSpc>
            </a:pPr>
            <a:endParaRPr sz="3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885"/>
              </a:lnSpc>
              <a:spcBef>
                <a:spcPts val="0"/>
              </a:spcBef>
            </a:pP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USB</a:t>
            </a:r>
            <a:r>
              <a:rPr sz="6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interface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2" name="textbox 12"/>
          <p:cNvSpPr/>
          <p:nvPr/>
        </p:nvSpPr>
        <p:spPr>
          <a:xfrm>
            <a:off x="323850" y="2589847"/>
            <a:ext cx="511809" cy="13842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885"/>
              </a:lnSpc>
            </a:pP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Metal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base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14" name="picture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974865" y="3556000"/>
            <a:ext cx="146027" cy="34918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714375"/>
            <a:ext cx="3917950" cy="38735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212725" y="117475"/>
            <a:ext cx="3492500" cy="5067300"/>
          </a:xfrm>
          <a:prstGeom prst="rect">
            <a:avLst/>
          </a:prstGeom>
        </p:spPr>
      </p:pic>
      <p:sp>
        <p:nvSpPr>
          <p:cNvPr id="20" name="textbox 20"/>
          <p:cNvSpPr/>
          <p:nvPr/>
        </p:nvSpPr>
        <p:spPr>
          <a:xfrm>
            <a:off x="549274" y="119391"/>
            <a:ext cx="2723514" cy="153479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22250" algn="l" rtl="0" eaLnBrk="0">
              <a:lnSpc>
                <a:spcPts val="1840"/>
              </a:lnSpc>
            </a:pPr>
            <a:r>
              <a:rPr sz="13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Weighing  black</a:t>
            </a:r>
            <a:r>
              <a:rPr sz="1300" kern="0" spc="3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3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</a:t>
            </a:r>
            <a:r>
              <a:rPr sz="13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echnology</a:t>
            </a:r>
            <a:endParaRPr sz="13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8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4000"/>
              </a:lnSpc>
              <a:spcBef>
                <a:spcPts val="395"/>
              </a:spcBef>
            </a:pPr>
            <a:r>
              <a:rPr sz="13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Make</a:t>
            </a:r>
            <a:r>
              <a:rPr sz="1300" b="1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3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experiments</a:t>
            </a:r>
            <a:r>
              <a:rPr sz="1300" b="1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3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more</a:t>
            </a:r>
            <a:r>
              <a:rPr sz="1300" b="1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3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efficient</a:t>
            </a:r>
            <a:endParaRPr sz="13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ts val="965"/>
              </a:lnSpc>
              <a:spcBef>
                <a:spcPts val="200"/>
              </a:spcBef>
            </a:pPr>
            <a:r>
              <a:rPr sz="1000" kern="0" spc="0" baseline="18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Electronic</a:t>
            </a:r>
            <a:r>
              <a:rPr sz="6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000" kern="0" spc="0" baseline="18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Anaytical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1000" kern="0" spc="0" baseline="18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Balance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1000" kern="0" spc="0" baseline="18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PR/PX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1000" kern="0" spc="0" baseline="18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Ser</a:t>
            </a:r>
            <a:r>
              <a:rPr sz="1000" kern="0" spc="-10" baseline="18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ies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    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6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00965" algn="l" rtl="0" eaLnBrk="0">
              <a:lnSpc>
                <a:spcPts val="1160"/>
              </a:lnSpc>
            </a:pP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Basic</a:t>
            </a:r>
            <a:r>
              <a:rPr sz="800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weighing</a:t>
            </a:r>
            <a:r>
              <a:rPr sz="800" kern="0" spc="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piece</a:t>
            </a:r>
            <a:r>
              <a:rPr sz="8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weighing</a:t>
            </a:r>
            <a:r>
              <a:rPr sz="800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1%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weighing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22" name="picture 2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863734" y="2173584"/>
            <a:ext cx="1409677" cy="1422441"/>
          </a:xfrm>
          <a:prstGeom prst="rect">
            <a:avLst/>
          </a:prstGeom>
        </p:spPr>
      </p:pic>
      <p:pic>
        <p:nvPicPr>
          <p:cNvPr id="24" name="picture 2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492125" y="2079635"/>
            <a:ext cx="1225553" cy="1352563"/>
          </a:xfrm>
          <a:prstGeom prst="rect">
            <a:avLst/>
          </a:prstGeom>
        </p:spPr>
      </p:pic>
      <p:sp>
        <p:nvSpPr>
          <p:cNvPr id="28" name="textbox 28"/>
          <p:cNvSpPr/>
          <p:nvPr/>
        </p:nvSpPr>
        <p:spPr>
          <a:xfrm>
            <a:off x="1177925" y="3486232"/>
            <a:ext cx="400684" cy="12509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0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2000"/>
              </a:lnSpc>
            </a:pPr>
            <a:endParaRPr sz="800" dirty="0">
              <a:latin typeface="Times New Roman" panose="02020603050405020304"/>
              <a:ea typeface="Times New Roman" panose="02020603050405020304"/>
              <a:cs typeface="Times New Roman" panose="02020603050405020304"/>
            </a:endParaRPr>
          </a:p>
        </p:txBody>
      </p:sp>
      <p:sp>
        <p:nvSpPr>
          <p:cNvPr id="32" name="textbox 32"/>
          <p:cNvSpPr/>
          <p:nvPr/>
        </p:nvSpPr>
        <p:spPr>
          <a:xfrm>
            <a:off x="2651131" y="3495282"/>
            <a:ext cx="258445" cy="10096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2000"/>
              </a:lnSpc>
            </a:pPr>
            <a:endParaRPr sz="6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pic>
        <p:nvPicPr>
          <p:cNvPr id="34" name="picture 3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1431921" y="4762517"/>
            <a:ext cx="104775" cy="28554"/>
          </a:xfrm>
          <a:prstGeom prst="rect">
            <a:avLst/>
          </a:prstGeom>
        </p:spPr>
      </p:pic>
      <p:pic>
        <p:nvPicPr>
          <p:cNvPr id="36" name="picture 3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146165" y="3622678"/>
            <a:ext cx="101596" cy="22219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picture 3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266700" y="149225"/>
            <a:ext cx="3384550" cy="5003800"/>
          </a:xfrm>
          <a:prstGeom prst="rect">
            <a:avLst/>
          </a:prstGeom>
        </p:spPr>
      </p:pic>
      <p:grpSp>
        <p:nvGrpSpPr>
          <p:cNvPr id="2" name="group 2"/>
          <p:cNvGrpSpPr/>
          <p:nvPr/>
        </p:nvGrpSpPr>
        <p:grpSpPr>
          <a:xfrm rot="21600000">
            <a:off x="1981211" y="2860684"/>
            <a:ext cx="1593852" cy="2292340"/>
            <a:chOff x="0" y="0"/>
            <a:chExt cx="1593852" cy="2292340"/>
          </a:xfrm>
        </p:grpSpPr>
        <p:pic>
          <p:nvPicPr>
            <p:cNvPr id="40" name="picture 40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21600000">
              <a:off x="0" y="0"/>
              <a:ext cx="1593852" cy="2292340"/>
            </a:xfrm>
            <a:prstGeom prst="rect">
              <a:avLst/>
            </a:prstGeom>
          </p:spPr>
        </p:pic>
        <p:sp>
          <p:nvSpPr>
            <p:cNvPr id="42" name="textbox 42"/>
            <p:cNvSpPr/>
            <p:nvPr/>
          </p:nvSpPr>
          <p:spPr>
            <a:xfrm>
              <a:off x="177782" y="307905"/>
              <a:ext cx="1342389" cy="283845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3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2700" algn="l" rtl="0" eaLnBrk="0">
                <a:lnSpc>
                  <a:spcPts val="680"/>
                </a:lnSpc>
              </a:pPr>
              <a:r>
                <a:rPr lang="en-US" altLang="zh-CN" sz="500" dirty="0">
                  <a:latin typeface="Arial" panose="020B0604020202020204"/>
                  <a:ea typeface="Arial" panose="020B0604020202020204"/>
                  <a:cs typeface="Arial" panose="020B0604020202020204"/>
                </a:rPr>
                <a:t>Standard USB and RS232 interfaces</a:t>
              </a:r>
              <a:endParaRPr lang="en-US" altLang="zh-CN" sz="5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2700" algn="l" rtl="0" eaLnBrk="0">
                <a:lnSpc>
                  <a:spcPts val="680"/>
                </a:lnSpc>
              </a:pPr>
              <a:endParaRPr lang="en-US" altLang="zh-CN" sz="5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2700" algn="l" rtl="0" eaLnBrk="0">
                <a:lnSpc>
                  <a:spcPts val="680"/>
                </a:lnSpc>
              </a:pPr>
              <a:r>
                <a:rPr lang="en-US" altLang="zh-CN" sz="500" dirty="0">
                  <a:latin typeface="Arial" panose="020B0604020202020204"/>
                  <a:ea typeface="Arial" panose="020B0604020202020204"/>
                  <a:cs typeface="Arial" panose="020B0604020202020204"/>
                </a:rPr>
                <a:t>Enable the balance to communicate with computers and PLCs, and the balance is also equipped with anti-theft safety locks</a:t>
              </a:r>
              <a:endParaRPr lang="en-US" altLang="zh-CN" sz="5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2700" algn="l" rtl="0" eaLnBrk="0">
                <a:lnSpc>
                  <a:spcPts val="680"/>
                </a:lnSpc>
                <a:spcBef>
                  <a:spcPts val="5"/>
                </a:spcBef>
              </a:pPr>
              <a:endParaRPr sz="5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pic>
        <p:nvPicPr>
          <p:cNvPr id="44" name="picture 4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355612" y="1431949"/>
            <a:ext cx="1593852" cy="2222487"/>
          </a:xfrm>
          <a:prstGeom prst="rect">
            <a:avLst/>
          </a:prstGeom>
        </p:spPr>
      </p:pic>
      <p:grpSp>
        <p:nvGrpSpPr>
          <p:cNvPr id="4" name="group 4"/>
          <p:cNvGrpSpPr/>
          <p:nvPr/>
        </p:nvGrpSpPr>
        <p:grpSpPr>
          <a:xfrm rot="21600000">
            <a:off x="349249" y="3736999"/>
            <a:ext cx="1600215" cy="1416025"/>
            <a:chOff x="0" y="0"/>
            <a:chExt cx="1600215" cy="1416025"/>
          </a:xfrm>
        </p:grpSpPr>
        <p:pic>
          <p:nvPicPr>
            <p:cNvPr id="46" name="picture 4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1600000">
              <a:off x="0" y="0"/>
              <a:ext cx="1600215" cy="1416025"/>
            </a:xfrm>
            <a:prstGeom prst="rect">
              <a:avLst/>
            </a:prstGeom>
          </p:spPr>
        </p:pic>
        <p:sp>
          <p:nvSpPr>
            <p:cNvPr id="48" name="textbox 48"/>
            <p:cNvSpPr/>
            <p:nvPr/>
          </p:nvSpPr>
          <p:spPr>
            <a:xfrm>
              <a:off x="139706" y="210212"/>
              <a:ext cx="1232535" cy="42164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6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2700" algn="l" rtl="0" eaLnBrk="0">
                <a:lnSpc>
                  <a:spcPct val="86000"/>
                </a:lnSpc>
              </a:pPr>
              <a:r>
                <a:rPr sz="800" b="1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Stainless steel sc</a:t>
              </a:r>
              <a:r>
                <a:rPr sz="800" b="1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ale</a:t>
              </a:r>
              <a:r>
                <a:rPr sz="800" b="1" kern="0" spc="5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800" b="1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pan</a:t>
              </a:r>
              <a:endParaRPr sz="8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59055" algn="l" rtl="0" eaLnBrk="0">
                <a:lnSpc>
                  <a:spcPts val="930"/>
                </a:lnSpc>
                <a:spcBef>
                  <a:spcPts val="540"/>
                </a:spcBef>
              </a:pPr>
              <a:r>
                <a:rPr lang="en-US" altLang="zh-CN" sz="500" dirty="0">
                  <a:latin typeface="Arial" panose="020B0604020202020204"/>
                  <a:ea typeface="Arial" panose="020B0604020202020204"/>
                  <a:cs typeface="Arial" panose="020B0604020202020204"/>
                </a:rPr>
                <a:t>Aluminum die-casting metal base stainless steel scale pan</a:t>
              </a:r>
              <a:endParaRPr lang="en-US" altLang="zh-CN" sz="5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sp>
        <p:nvSpPr>
          <p:cNvPr id="54" name="textbox 54"/>
          <p:cNvSpPr/>
          <p:nvPr/>
        </p:nvSpPr>
        <p:spPr>
          <a:xfrm>
            <a:off x="2158993" y="470040"/>
            <a:ext cx="1296669" cy="102108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680"/>
              </a:lnSpc>
            </a:pP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Dual   row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disp</a:t>
            </a: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lay</a:t>
            </a: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of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GLP/GMP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700"/>
              </a:lnSpc>
            </a:pP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real-time    clock    </a:t>
            </a: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on    the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390"/>
              </a:lnSpc>
              <a:spcBef>
                <a:spcPts val="370"/>
              </a:spcBef>
            </a:pP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screen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680"/>
              </a:lnSpc>
              <a:spcBef>
                <a:spcPts val="560"/>
              </a:spcBef>
            </a:pP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  second</a:t>
            </a:r>
            <a:r>
              <a:rPr sz="5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line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can</a:t>
            </a:r>
            <a:r>
              <a:rPr sz="5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di</a:t>
            </a: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splay</a:t>
            </a:r>
            <a:r>
              <a:rPr sz="5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Chinese.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390"/>
              </a:lnSpc>
              <a:spcBef>
                <a:spcPts val="870"/>
              </a:spcBef>
            </a:pP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progress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6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6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002665" algn="l" rtl="0" eaLnBrk="0">
              <a:lnSpc>
                <a:spcPct val="82000"/>
              </a:lnSpc>
            </a:pP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PIONEER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56" name="picture 5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981211" y="1482738"/>
            <a:ext cx="1670038" cy="596903"/>
          </a:xfrm>
          <a:prstGeom prst="rect">
            <a:avLst/>
          </a:prstGeom>
        </p:spPr>
      </p:pic>
      <p:sp>
        <p:nvSpPr>
          <p:cNvPr id="58" name="textbox 58"/>
          <p:cNvSpPr/>
          <p:nvPr/>
        </p:nvSpPr>
        <p:spPr>
          <a:xfrm>
            <a:off x="488955" y="505498"/>
            <a:ext cx="1356360" cy="42799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6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6000"/>
              </a:lnSpc>
            </a:pPr>
            <a:r>
              <a:rPr sz="8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ESR</a:t>
            </a:r>
            <a:r>
              <a:rPr sz="800" b="1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static</a:t>
            </a:r>
            <a:r>
              <a:rPr sz="800" b="1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elimination</a:t>
            </a:r>
            <a:r>
              <a:rPr sz="800" b="1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strip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8000"/>
              </a:lnSpc>
              <a:spcBef>
                <a:spcPts val="550"/>
              </a:spcBef>
            </a:pP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Equipped  with</a:t>
            </a: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a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red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ESR  static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2000"/>
              </a:lnSpc>
              <a:spcBef>
                <a:spcPts val="5"/>
              </a:spcBef>
            </a:pP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elimination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strip  for</a:t>
            </a:r>
            <a:r>
              <a:rPr sz="5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</a:t>
            </a:r>
            <a:r>
              <a:rPr sz="5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sm</a:t>
            </a: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oother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700"/>
              </a:lnSpc>
            </a:pP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wind</a:t>
            </a:r>
            <a:r>
              <a:rPr sz="5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cover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graphicFrame>
        <p:nvGraphicFramePr>
          <p:cNvPr id="60" name="table 60"/>
          <p:cNvGraphicFramePr>
            <a:graphicFrameLocks noGrp="1"/>
          </p:cNvGraphicFramePr>
          <p:nvPr/>
        </p:nvGraphicFramePr>
        <p:xfrm>
          <a:off x="2006594" y="2190752"/>
          <a:ext cx="1631949" cy="273050"/>
        </p:xfrm>
        <a:graphic>
          <a:graphicData uri="http://schemas.openxmlformats.org/drawingml/2006/table">
            <a:tbl>
              <a:tblPr/>
              <a:tblGrid>
                <a:gridCol w="419100"/>
                <a:gridCol w="418465"/>
                <a:gridCol w="353695"/>
                <a:gridCol w="323214"/>
                <a:gridCol w="117475"/>
              </a:tblGrid>
              <a:tr h="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95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8100" algn="l" rtl="0" eaLnBrk="0">
                        <a:lnSpc>
                          <a:spcPct val="82000"/>
                        </a:lnSpc>
                        <a:spcBef>
                          <a:spcPts val="0"/>
                        </a:spcBef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Zoroing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l" rtl="0" eaLnBrk="0">
                        <a:lnSpc>
                          <a:spcPct val="70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75565" indent="-12065" algn="l" rtl="0" eaLnBrk="0">
                        <a:lnSpc>
                          <a:spcPct val="105000"/>
                        </a:lnSpc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GHRting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</a:t>
                      </a:r>
                      <a:r>
                        <a:rPr sz="4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000ver3I0n    </a:t>
                      </a: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No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l" rtl="0" eaLnBrk="0">
                        <a:lnSpc>
                          <a:spcPct val="170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46685" algn="l" rtl="0" eaLnBrk="0">
                        <a:lnSpc>
                          <a:spcPct val="98000"/>
                        </a:lnSpc>
                        <a:spcBef>
                          <a:spcPts val="0"/>
                        </a:spcBef>
                      </a:pP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盈</a:t>
                      </a:r>
                      <a:endParaRPr sz="10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69850" algn="l" rtl="0" eaLnBrk="0">
                        <a:lnSpc>
                          <a:spcPct val="88000"/>
                        </a:lnSpc>
                        <a:spcBef>
                          <a:spcPts val="85"/>
                        </a:spcBef>
                      </a:pP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Back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l" rtl="0" eaLnBrk="0">
                        <a:lnSpc>
                          <a:spcPct val="119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91440" algn="l" rtl="0" eaLnBrk="0">
                        <a:lnSpc>
                          <a:spcPct val="97000"/>
                        </a:lnSpc>
                        <a:spcBef>
                          <a:spcPts val="0"/>
                        </a:spcBef>
                      </a:pP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品</a:t>
                      </a:r>
                      <a:endParaRPr sz="10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123190" algn="l" rtl="0" eaLnBrk="0">
                        <a:lnSpc>
                          <a:spcPct val="74000"/>
                        </a:lnSpc>
                        <a:spcBef>
                          <a:spcPts val="115"/>
                        </a:spcBef>
                      </a:pP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Exit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r" rtl="0" eaLnBrk="0">
                        <a:lnSpc>
                          <a:spcPts val="215"/>
                        </a:lnSpc>
                        <a:spcBef>
                          <a:spcPts val="0"/>
                        </a:spcBef>
                      </a:pPr>
                      <a:r>
                        <a:rPr sz="1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。</a:t>
                      </a:r>
                      <a:endParaRPr sz="1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19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6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8100" algn="l" rtl="0" eaLnBrk="0">
                        <a:lnSpc>
                          <a:spcPct val="73000"/>
                        </a:lnSpc>
                        <a:spcBef>
                          <a:spcPts val="5"/>
                        </a:spcBef>
                      </a:pP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Yen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84" name="textbox 84"/>
          <p:cNvSpPr/>
          <p:nvPr/>
        </p:nvSpPr>
        <p:spPr>
          <a:xfrm>
            <a:off x="4746298" y="3542236"/>
            <a:ext cx="59055" cy="7493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88" name="textbox 88"/>
          <p:cNvSpPr/>
          <p:nvPr/>
        </p:nvSpPr>
        <p:spPr>
          <a:xfrm>
            <a:off x="2671499" y="3467306"/>
            <a:ext cx="58419" cy="7493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94" name="textbox 94"/>
          <p:cNvSpPr/>
          <p:nvPr/>
        </p:nvSpPr>
        <p:spPr>
          <a:xfrm>
            <a:off x="4774154" y="3579725"/>
            <a:ext cx="74294" cy="7493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12" name="textbox 112"/>
          <p:cNvSpPr/>
          <p:nvPr/>
        </p:nvSpPr>
        <p:spPr>
          <a:xfrm>
            <a:off x="2158993" y="870793"/>
            <a:ext cx="1242694" cy="11239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680"/>
              </a:lnSpc>
            </a:pP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operation   prompts   for   the   ba</a:t>
            </a: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lance,with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14" name="textbox 114"/>
          <p:cNvSpPr/>
          <p:nvPr/>
        </p:nvSpPr>
        <p:spPr>
          <a:xfrm>
            <a:off x="2158993" y="927237"/>
            <a:ext cx="1229994" cy="11239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680"/>
              </a:lnSpc>
            </a:pP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intuitive    range'bars    showing </a:t>
            </a: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weighing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" name="picture 12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384175" y="2266950"/>
            <a:ext cx="3149600" cy="768350"/>
          </a:xfrm>
          <a:prstGeom prst="rect">
            <a:avLst/>
          </a:prstGeom>
        </p:spPr>
      </p:pic>
      <p:sp>
        <p:nvSpPr>
          <p:cNvPr id="122" name="textbox 122"/>
          <p:cNvSpPr/>
          <p:nvPr/>
        </p:nvSpPr>
        <p:spPr>
          <a:xfrm>
            <a:off x="2130431" y="2371091"/>
            <a:ext cx="1116964" cy="53149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750"/>
              </a:lnSpc>
            </a:pP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4</a:t>
            </a:r>
            <a:r>
              <a:rPr sz="600" kern="0" spc="1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mechanical</a:t>
            </a:r>
            <a:r>
              <a:rPr sz="600" kern="0" spc="1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buttons</a:t>
            </a:r>
            <a:r>
              <a:rPr sz="600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for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05000"/>
              </a:lnSpc>
              <a:spcBef>
                <a:spcPts val="5"/>
              </a:spcBef>
            </a:pP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automatic  peeling/po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wer-saving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settings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725"/>
              </a:lnSpc>
              <a:spcBef>
                <a:spcPts val="465"/>
              </a:spcBef>
            </a:pP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Quicklyenter </a:t>
            </a:r>
            <a:r>
              <a:rPr sz="6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 weighing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mode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525"/>
              </a:lnSpc>
            </a:pPr>
            <a:r>
              <a:rPr sz="4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</a:t>
            </a:r>
            <a:r>
              <a:rPr sz="4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</a:t>
            </a:r>
            <a:r>
              <a:rPr sz="4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automatically</a:t>
            </a:r>
            <a:r>
              <a:rPr sz="4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</a:t>
            </a:r>
            <a:r>
              <a:rPr sz="4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remove</a:t>
            </a:r>
            <a:r>
              <a:rPr sz="4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the</a:t>
            </a:r>
            <a:endParaRPr sz="4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24" name="textbox 124"/>
          <p:cNvSpPr/>
          <p:nvPr/>
        </p:nvSpPr>
        <p:spPr>
          <a:xfrm>
            <a:off x="485773" y="2573708"/>
            <a:ext cx="1524635" cy="29908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6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9050" algn="l" rtl="0" eaLnBrk="0">
              <a:lnSpc>
                <a:spcPct val="85000"/>
              </a:lnSpc>
            </a:pPr>
            <a:r>
              <a:rPr sz="8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First</a:t>
            </a:r>
            <a:r>
              <a:rPr sz="800" b="1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level</a:t>
            </a:r>
            <a:r>
              <a:rPr sz="800" b="1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password</a:t>
            </a:r>
            <a:r>
              <a:rPr sz="800" b="1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protect</a:t>
            </a:r>
            <a:r>
              <a:rPr sz="800" b="1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ion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7000"/>
              </a:lnSpc>
            </a:pPr>
            <a:endParaRPr sz="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815"/>
              </a:lnSpc>
              <a:spcBef>
                <a:spcPts val="5"/>
              </a:spcBef>
            </a:pP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Ensure  the  safety  of  the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alance  settings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26" name="textbox 126"/>
          <p:cNvSpPr/>
          <p:nvPr/>
        </p:nvSpPr>
        <p:spPr>
          <a:xfrm>
            <a:off x="2130432" y="2849677"/>
            <a:ext cx="796290" cy="10350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615"/>
              </a:lnSpc>
            </a:pPr>
            <a:r>
              <a:rPr sz="4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skin.with</a:t>
            </a:r>
            <a:r>
              <a:rPr sz="4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</a:t>
            </a:r>
            <a:r>
              <a:rPr sz="4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optiona</a:t>
            </a:r>
            <a:r>
              <a:rPr sz="4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       range</a:t>
            </a:r>
            <a:endParaRPr sz="4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28" name="textbox 128"/>
          <p:cNvSpPr/>
          <p:nvPr/>
        </p:nvSpPr>
        <p:spPr>
          <a:xfrm>
            <a:off x="2130432" y="2901102"/>
            <a:ext cx="561340" cy="10350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615"/>
              </a:lnSpc>
            </a:pPr>
            <a:r>
              <a:rPr sz="4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calibration  </a:t>
            </a:r>
            <a:r>
              <a:rPr sz="4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points</a:t>
            </a:r>
            <a:endParaRPr sz="4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textbox 130"/>
          <p:cNvSpPr/>
          <p:nvPr/>
        </p:nvSpPr>
        <p:spPr>
          <a:xfrm>
            <a:off x="454006" y="3390910"/>
            <a:ext cx="3279775" cy="153479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0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12850" algn="l" rtl="0" eaLnBrk="0">
              <a:lnSpc>
                <a:spcPct val="82000"/>
              </a:lnSpc>
            </a:pPr>
            <a:r>
              <a:rPr sz="7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All</a:t>
            </a:r>
            <a:r>
              <a:rPr sz="700" b="1" kern="0" spc="1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functions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6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ts val="680"/>
              </a:lnSpc>
              <a:spcBef>
                <a:spcPts val="155"/>
              </a:spcBef>
            </a:pP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Adaily</a:t>
            </a:r>
            <a:r>
              <a:rPr sz="5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weighing</a:t>
            </a:r>
            <a:r>
              <a:rPr sz="5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balance</a:t>
            </a:r>
            <a:r>
              <a:rPr sz="5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that</a:t>
            </a:r>
            <a:r>
              <a:rPr sz="5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is</a:t>
            </a:r>
            <a:r>
              <a:rPr sz="5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easy</a:t>
            </a:r>
            <a:r>
              <a:rPr sz="5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to</a:t>
            </a:r>
            <a:r>
              <a:rPr sz="5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operate,has</a:t>
            </a:r>
            <a:r>
              <a:rPr sz="5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</a:t>
            </a: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xcellent</a:t>
            </a:r>
            <a:r>
              <a:rPr sz="5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performance,and</a:t>
            </a:r>
            <a:r>
              <a:rPr sz="5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is</a:t>
            </a:r>
            <a:r>
              <a:rPr sz="5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affordable</a:t>
            </a:r>
            <a:r>
              <a:rPr sz="5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</a:t>
            </a:r>
            <a:r>
              <a:rPr sz="5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price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680"/>
              </a:lnSpc>
              <a:spcBef>
                <a:spcPts val="520"/>
              </a:spcBef>
            </a:pP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●Meet      the       weighing       needs       of       laboratories,industries,and      </a:t>
            </a: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educational       fields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680"/>
              </a:lnSpc>
              <a:spcBef>
                <a:spcPts val="620"/>
              </a:spcBef>
            </a:pPr>
            <a:r>
              <a:rPr sz="500" kern="0" spc="-10" dirty="0">
                <a:solidFill>
                  <a:srgbClr val="3186D2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●</a:t>
            </a:r>
            <a:r>
              <a:rPr sz="500" kern="0" spc="80" dirty="0">
                <a:solidFill>
                  <a:srgbClr val="3186D2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</a:t>
            </a: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3common</a:t>
            </a: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</a:t>
            </a: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weighing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</a:t>
            </a: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modes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0650" algn="l" rtl="0" eaLnBrk="0">
              <a:lnSpc>
                <a:spcPct val="125000"/>
              </a:lnSpc>
              <a:spcBef>
                <a:spcPts val="515"/>
              </a:spcBef>
            </a:pP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Simple</a:t>
            </a:r>
            <a:r>
              <a:rPr sz="5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design,convenientand</a:t>
            </a:r>
            <a:r>
              <a:rPr sz="5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easy   to    use-large    backlit </a:t>
            </a: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display    screen,simple    user</a:t>
            </a: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                    </a:t>
            </a: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interface,can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be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used   wi</a:t>
            </a: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thout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training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0650" algn="l" rtl="0" eaLnBrk="0">
              <a:lnSpc>
                <a:spcPct val="114000"/>
              </a:lnSpc>
              <a:spcBef>
                <a:spcPts val="900"/>
              </a:spcBef>
            </a:pP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Clever    design,sturdy    and    durable-Exquisite     design,spacious    weigh</a:t>
            </a: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ing    space,sturdy     and</a:t>
            </a: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           </a:t>
            </a: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durable   structure,and     ta</a:t>
            </a:r>
            <a:r>
              <a:rPr sz="5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5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</a:t>
            </a: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ess   steel   scale   pan   make   </a:t>
            </a: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sam</a:t>
            </a:r>
            <a:r>
              <a:rPr sz="500" kern="0" spc="-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pe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placement</a:t>
            </a: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conv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nient,and</a:t>
            </a: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       </a:t>
            </a: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balance</a:t>
            </a:r>
            <a:r>
              <a:rPr sz="5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is</a:t>
            </a:r>
            <a:r>
              <a:rPr sz="5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alw</a:t>
            </a: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ays</a:t>
            </a:r>
            <a:r>
              <a:rPr sz="5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reliable</a:t>
            </a:r>
            <a:r>
              <a:rPr sz="5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</a:t>
            </a:r>
            <a:r>
              <a:rPr sz="5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durable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7000"/>
              </a:lnSpc>
            </a:pP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680"/>
              </a:lnSpc>
              <a:spcBef>
                <a:spcPts val="0"/>
              </a:spcBef>
            </a:pP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●Front     level     adjustment     foot,convenient     for      use</a:t>
            </a: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rs     to     adjust     the      level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32" name="textbox 132"/>
          <p:cNvSpPr/>
          <p:nvPr/>
        </p:nvSpPr>
        <p:spPr>
          <a:xfrm>
            <a:off x="2443277" y="4553374"/>
            <a:ext cx="36830" cy="5778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250"/>
              </a:lnSpc>
            </a:pPr>
            <a:r>
              <a:rPr sz="200" i="1" kern="0" spc="-10" dirty="0">
                <a:solidFill>
                  <a:srgbClr val="3186D2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l</a:t>
            </a:r>
            <a:endParaRPr sz="2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34" name="textbox 134"/>
          <p:cNvSpPr/>
          <p:nvPr/>
        </p:nvSpPr>
        <p:spPr>
          <a:xfrm>
            <a:off x="1561058" y="4553374"/>
            <a:ext cx="38100" cy="5778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250"/>
              </a:lnSpc>
            </a:pPr>
            <a:r>
              <a:rPr sz="200" i="1" kern="0" spc="-10" dirty="0">
                <a:solidFill>
                  <a:srgbClr val="3186D2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t</a:t>
            </a:r>
            <a:endParaRPr sz="2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36" name="textbox 136"/>
          <p:cNvSpPr/>
          <p:nvPr/>
        </p:nvSpPr>
        <p:spPr>
          <a:xfrm>
            <a:off x="1391809" y="4563001"/>
            <a:ext cx="38100" cy="4381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45"/>
              </a:lnSpc>
            </a:pPr>
            <a:r>
              <a:rPr sz="200" i="1" kern="0" spc="-10" dirty="0">
                <a:solidFill>
                  <a:srgbClr val="3186D2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n</a:t>
            </a:r>
            <a:endParaRPr sz="2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38" name="textbox 138"/>
          <p:cNvSpPr/>
          <p:nvPr/>
        </p:nvSpPr>
        <p:spPr>
          <a:xfrm>
            <a:off x="1367696" y="4565338"/>
            <a:ext cx="37465" cy="4190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25"/>
              </a:lnSpc>
            </a:pPr>
            <a:r>
              <a:rPr sz="200" i="1" kern="0" spc="-10" dirty="0">
                <a:solidFill>
                  <a:srgbClr val="3186D2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-</a:t>
            </a:r>
            <a:endParaRPr sz="2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40" name="textbox 140"/>
          <p:cNvSpPr/>
          <p:nvPr/>
        </p:nvSpPr>
        <p:spPr>
          <a:xfrm>
            <a:off x="3031042" y="4579261"/>
            <a:ext cx="58419" cy="7493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390"/>
              </a:lnSpc>
            </a:pPr>
            <a:r>
              <a:rPr sz="5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42" name="textbox 142"/>
          <p:cNvSpPr/>
          <p:nvPr/>
        </p:nvSpPr>
        <p:spPr>
          <a:xfrm>
            <a:off x="3049719" y="4553374"/>
            <a:ext cx="36830" cy="5778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250"/>
              </a:lnSpc>
            </a:pPr>
            <a:r>
              <a:rPr sz="200" i="1" kern="0" spc="-10" dirty="0">
                <a:solidFill>
                  <a:srgbClr val="3186D2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i</a:t>
            </a:r>
            <a:endParaRPr sz="2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pic>
        <p:nvPicPr>
          <p:cNvPr id="144" name="picture 14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1373701" y="4566074"/>
            <a:ext cx="31114" cy="60050"/>
          </a:xfrm>
          <a:prstGeom prst="rect">
            <a:avLst/>
          </a:prstGeom>
        </p:spPr>
      </p:pic>
      <p:pic>
        <p:nvPicPr>
          <p:cNvPr id="146" name="picture 14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355054" y="4566074"/>
            <a:ext cx="14456" cy="60050"/>
          </a:xfrm>
          <a:prstGeom prst="rect">
            <a:avLst/>
          </a:prstGeom>
        </p:spPr>
      </p:pic>
      <p:sp>
        <p:nvSpPr>
          <p:cNvPr id="148" name="textbox 148"/>
          <p:cNvSpPr/>
          <p:nvPr/>
        </p:nvSpPr>
        <p:spPr>
          <a:xfrm>
            <a:off x="1250354" y="4579261"/>
            <a:ext cx="55244" cy="7493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390"/>
              </a:lnSpc>
            </a:pP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50" name="textbox 150"/>
          <p:cNvSpPr/>
          <p:nvPr/>
        </p:nvSpPr>
        <p:spPr>
          <a:xfrm>
            <a:off x="1268339" y="4553374"/>
            <a:ext cx="38100" cy="5778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250"/>
              </a:lnSpc>
            </a:pPr>
            <a:r>
              <a:rPr sz="200" i="1" kern="0" spc="-10" dirty="0">
                <a:solidFill>
                  <a:srgbClr val="3186D2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d</a:t>
            </a:r>
            <a:endParaRPr sz="2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pic>
        <p:nvPicPr>
          <p:cNvPr id="152" name="picture 15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190642" y="727069"/>
            <a:ext cx="1758944" cy="2266974"/>
          </a:xfrm>
          <a:prstGeom prst="rect">
            <a:avLst/>
          </a:prstGeom>
        </p:spPr>
      </p:pic>
      <p:sp>
        <p:nvSpPr>
          <p:cNvPr id="154" name="textbox 154"/>
          <p:cNvSpPr/>
          <p:nvPr/>
        </p:nvSpPr>
        <p:spPr>
          <a:xfrm>
            <a:off x="454006" y="339708"/>
            <a:ext cx="1027430" cy="19875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365"/>
              </a:lnSpc>
            </a:pPr>
            <a:r>
              <a:rPr sz="10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Basic</a:t>
            </a:r>
            <a:r>
              <a:rPr sz="1000" kern="0" spc="1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0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PR</a:t>
            </a:r>
            <a:r>
              <a:rPr sz="1000" kern="0" spc="1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0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series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6" name="picture 15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282588" y="628652"/>
            <a:ext cx="3365470" cy="2330448"/>
          </a:xfrm>
          <a:prstGeom prst="rect">
            <a:avLst/>
          </a:prstGeom>
        </p:spPr>
      </p:pic>
      <p:sp>
        <p:nvSpPr>
          <p:cNvPr id="158" name="textbox 158"/>
          <p:cNvSpPr/>
          <p:nvPr/>
        </p:nvSpPr>
        <p:spPr>
          <a:xfrm>
            <a:off x="409574" y="2993981"/>
            <a:ext cx="3279775" cy="142684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1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412115" algn="l" rtl="0" eaLnBrk="0">
              <a:lnSpc>
                <a:spcPct val="82000"/>
              </a:lnSpc>
            </a:pP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PR223ZH/E          PR423ZH/E                                     PR1</a:t>
            </a: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602ZH/E            PR2202ZH/E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911350" algn="l" rtl="0" eaLnBrk="0">
              <a:lnSpc>
                <a:spcPct val="81000"/>
              </a:lnSpc>
              <a:spcBef>
                <a:spcPts val="515"/>
              </a:spcBef>
            </a:pP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PR4202ZH/E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</a:t>
            </a: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PR6201ZH/E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12215" algn="l" rtl="0" eaLnBrk="0">
              <a:lnSpc>
                <a:spcPct val="86000"/>
              </a:lnSpc>
              <a:spcBef>
                <a:spcPts val="210"/>
              </a:spcBef>
            </a:pPr>
            <a:r>
              <a:rPr sz="700" b="1" u="sng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All f</a:t>
            </a:r>
            <a:r>
              <a:rPr sz="700" b="1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unct</a:t>
            </a:r>
            <a:r>
              <a:rPr sz="7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ions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680"/>
              </a:lnSpc>
              <a:spcBef>
                <a:spcPts val="155"/>
              </a:spcBef>
            </a:pP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●Adaly   weighing   balance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that    is   oary   to    operato,hasoxcellent   perf</a:t>
            </a: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ormance,and    is   affordable    in   price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6365" algn="l" rtl="0" eaLnBrk="0">
              <a:lnSpc>
                <a:spcPts val="1450"/>
              </a:lnSpc>
            </a:pP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Meet      the      weighing       needs      of      laboratories,industries,and </a:t>
            </a: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educational      fields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680"/>
              </a:lnSpc>
              <a:spcBef>
                <a:spcPts val="570"/>
              </a:spcBef>
            </a:pPr>
            <a:r>
              <a:rPr sz="500" kern="0" spc="0" dirty="0">
                <a:solidFill>
                  <a:srgbClr val="12609C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●</a:t>
            </a:r>
            <a:r>
              <a:rPr sz="500" kern="0" spc="50" dirty="0">
                <a:solidFill>
                  <a:srgbClr val="12609C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</a:t>
            </a: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3common       we</a:t>
            </a: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ighing        modes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30000"/>
              </a:lnSpc>
            </a:pPr>
            <a:endParaRPr sz="3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6365" algn="l" rtl="0" eaLnBrk="0">
              <a:lnSpc>
                <a:spcPts val="680"/>
              </a:lnSpc>
              <a:spcBef>
                <a:spcPts val="0"/>
              </a:spcBef>
            </a:pP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Simple</a:t>
            </a:r>
            <a:r>
              <a:rPr sz="5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design,convenientand</a:t>
            </a:r>
            <a:r>
              <a:rPr sz="5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easy   to    use-large    backlit</a:t>
            </a: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display    screen,simple</a:t>
            </a:r>
            <a:r>
              <a:rPr sz="5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user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60" name="textbox 160"/>
          <p:cNvSpPr/>
          <p:nvPr/>
        </p:nvSpPr>
        <p:spPr>
          <a:xfrm>
            <a:off x="409574" y="4429248"/>
            <a:ext cx="3044825" cy="65849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6365" algn="l" rtl="0" eaLnBrk="0">
              <a:lnSpc>
                <a:spcPts val="680"/>
              </a:lnSpc>
            </a:pP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interface,can   be    used   withou</a:t>
            </a: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   training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5730" indent="-113665" algn="l" rtl="0" eaLnBrk="0">
              <a:lnSpc>
                <a:spcPct val="116000"/>
              </a:lnSpc>
              <a:spcBef>
                <a:spcPts val="975"/>
              </a:spcBef>
            </a:pPr>
            <a:r>
              <a:rPr sz="500" kern="0" spc="0" dirty="0">
                <a:solidFill>
                  <a:srgbClr val="12609C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●Clever         </a:t>
            </a: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design,sturdy    and    durable-Exquisite    design,spacious    weighing    </a:t>
            </a: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space,sturdy    and</a:t>
            </a: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</a:t>
            </a: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durable   structure,and   stainless   steel   scale   pan   make   sample   </a:t>
            </a: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placement</a:t>
            </a: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convenient,and</a:t>
            </a:r>
            <a:r>
              <a:rPr sz="5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balance</a:t>
            </a:r>
            <a:r>
              <a:rPr sz="5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is</a:t>
            </a:r>
            <a:r>
              <a:rPr sz="5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aw</a:t>
            </a: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ays</a:t>
            </a:r>
            <a:r>
              <a:rPr sz="5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reliable</a:t>
            </a:r>
            <a:r>
              <a:rPr sz="5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</a:t>
            </a:r>
            <a:r>
              <a:rPr sz="5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durable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5000"/>
              </a:lnSpc>
            </a:pPr>
            <a:endParaRPr sz="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6365" algn="l" rtl="0" eaLnBrk="0">
              <a:lnSpc>
                <a:spcPts val="680"/>
              </a:lnSpc>
              <a:spcBef>
                <a:spcPts val="0"/>
              </a:spcBef>
            </a:pP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Front    level     adjustment     foot,convenient    for     users </a:t>
            </a: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to    adjust     the     level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62" name="textbox 162"/>
          <p:cNvSpPr/>
          <p:nvPr/>
        </p:nvSpPr>
        <p:spPr>
          <a:xfrm>
            <a:off x="409574" y="221916"/>
            <a:ext cx="1034414" cy="20764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430"/>
              </a:lnSpc>
            </a:pP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Basic</a:t>
            </a:r>
            <a:r>
              <a:rPr sz="10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PR  series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164" name="picture 16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920878" y="1962171"/>
            <a:ext cx="260362" cy="266664"/>
          </a:xfrm>
          <a:prstGeom prst="rect">
            <a:avLst/>
          </a:prstGeom>
        </p:spPr>
      </p:pic>
      <p:pic>
        <p:nvPicPr>
          <p:cNvPr id="166" name="picture 16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470035" y="2514594"/>
            <a:ext cx="273022" cy="101616"/>
          </a:xfrm>
          <a:prstGeom prst="rect">
            <a:avLst/>
          </a:prstGeom>
        </p:spPr>
      </p:pic>
      <p:pic>
        <p:nvPicPr>
          <p:cNvPr id="168" name="picture 16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3032133" y="2476506"/>
            <a:ext cx="126987" cy="114313"/>
          </a:xfrm>
          <a:prstGeom prst="rect">
            <a:avLst/>
          </a:prstGeom>
        </p:spPr>
      </p:pic>
      <p:pic>
        <p:nvPicPr>
          <p:cNvPr id="170" name="picture 17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311262" y="2559030"/>
            <a:ext cx="120676" cy="82573"/>
          </a:xfrm>
          <a:prstGeom prst="rect">
            <a:avLst/>
          </a:prstGeom>
        </p:spPr>
      </p:pic>
      <p:pic>
        <p:nvPicPr>
          <p:cNvPr id="172" name="picture 17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2886059" y="2508246"/>
            <a:ext cx="107977" cy="88921"/>
          </a:xfrm>
          <a:prstGeom prst="rect">
            <a:avLst/>
          </a:prstGeom>
        </p:spPr>
      </p:pic>
      <p:sp>
        <p:nvSpPr>
          <p:cNvPr id="174" name="textbox 174"/>
          <p:cNvSpPr/>
          <p:nvPr/>
        </p:nvSpPr>
        <p:spPr>
          <a:xfrm>
            <a:off x="1266815" y="2395166"/>
            <a:ext cx="189864" cy="8763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1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2000"/>
              </a:lnSpc>
            </a:pP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DO⁰0,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176" name="picture 17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1397017" y="2314583"/>
            <a:ext cx="168258" cy="44435"/>
          </a:xfrm>
          <a:prstGeom prst="rect">
            <a:avLst/>
          </a:prstGeom>
        </p:spPr>
      </p:pic>
      <p:sp>
        <p:nvSpPr>
          <p:cNvPr id="178" name="textbox 178"/>
          <p:cNvSpPr/>
          <p:nvPr/>
        </p:nvSpPr>
        <p:spPr>
          <a:xfrm>
            <a:off x="3044830" y="2371320"/>
            <a:ext cx="93980" cy="5461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ts val="225"/>
              </a:lnSpc>
            </a:pPr>
            <a:r>
              <a:rPr sz="100" kern="0" spc="50" dirty="0">
                <a:solidFill>
                  <a:srgbClr val="FFFFFF">
                    <a:alpha val="100000"/>
                  </a:srgbClr>
                </a:solidFill>
                <a:latin typeface="SimHei" panose="02010609060101010101" charset="-122"/>
                <a:ea typeface="SimHei" panose="02010609060101010101" charset="-122"/>
                <a:cs typeface="SimHei" panose="02010609060101010101" charset="-122"/>
              </a:rPr>
              <a:t>、</a:t>
            </a:r>
            <a:endParaRPr sz="100" dirty="0">
              <a:latin typeface="SimHei" panose="02010609060101010101" charset="-122"/>
              <a:ea typeface="SimHei" panose="02010609060101010101" charset="-122"/>
              <a:cs typeface="SimHei" panose="02010609060101010101" charset="-122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textbox 180"/>
          <p:cNvSpPr/>
          <p:nvPr/>
        </p:nvSpPr>
        <p:spPr>
          <a:xfrm>
            <a:off x="571511" y="3087702"/>
            <a:ext cx="2863214" cy="219710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2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028065" algn="l" rtl="0" eaLnBrk="0">
              <a:lnSpc>
                <a:spcPct val="87000"/>
              </a:lnSpc>
            </a:pPr>
            <a:r>
              <a:rPr sz="600" b="1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All</a:t>
            </a:r>
            <a:r>
              <a:rPr sz="600" b="1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600" b="1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functions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6365" algn="l" rtl="0" eaLnBrk="0">
              <a:lnSpc>
                <a:spcPts val="615"/>
              </a:lnSpc>
              <a:spcBef>
                <a:spcPts val="1300"/>
              </a:spcBef>
            </a:pPr>
            <a:r>
              <a:rPr sz="4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    display    soreen     hasdual    lines,and     the    se</a:t>
            </a:r>
            <a:r>
              <a:rPr sz="4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cond     line    can     display    Chinse</a:t>
            </a:r>
            <a:endParaRPr sz="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6000"/>
              </a:lnSpc>
              <a:spcBef>
                <a:spcPts val="110"/>
              </a:spcBef>
            </a:pPr>
            <a:r>
              <a:rPr sz="400" kern="0" spc="-10" dirty="0">
                <a:solidFill>
                  <a:srgbClr val="406F9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●</a:t>
            </a:r>
            <a:endParaRPr sz="4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126365" algn="l" rtl="0" eaLnBrk="0">
              <a:lnSpc>
                <a:spcPct val="147000"/>
              </a:lnSpc>
              <a:spcBef>
                <a:spcPts val="5"/>
              </a:spcBef>
            </a:pPr>
            <a:r>
              <a:rPr sz="4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operation</a:t>
            </a:r>
            <a:r>
              <a:rPr sz="4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4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prompts   for    the    balance,which   can    be </a:t>
            </a:r>
            <a:r>
              <a:rPr sz="4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easily    set   without    referring    to    the</a:t>
            </a:r>
            <a:r>
              <a:rPr sz="4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        </a:t>
            </a:r>
            <a:r>
              <a:rPr sz="3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manual</a:t>
            </a:r>
            <a:endParaRPr sz="3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605"/>
              </a:lnSpc>
              <a:spcBef>
                <a:spcPts val="595"/>
              </a:spcBef>
            </a:pP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●Comes</a:t>
            </a:r>
            <a:r>
              <a:rPr sz="500" kern="0" spc="16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with</a:t>
            </a:r>
            <a:r>
              <a:rPr sz="500" kern="0" spc="18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a</a:t>
            </a:r>
            <a:r>
              <a:rPr sz="500" kern="0" spc="18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red</a:t>
            </a:r>
            <a:r>
              <a:rPr sz="500" kern="0" spc="17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ESR</a:t>
            </a:r>
            <a:r>
              <a:rPr sz="500" kern="0" spc="20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statio</a:t>
            </a:r>
            <a:r>
              <a:rPr sz="500" kern="0" spc="20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elimination</a:t>
            </a:r>
            <a:r>
              <a:rPr sz="500" kern="0" spc="20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st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rip.</a:t>
            </a:r>
            <a:endParaRPr sz="5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12700" algn="l" rtl="0" eaLnBrk="0">
              <a:lnSpc>
                <a:spcPts val="605"/>
              </a:lnSpc>
              <a:spcBef>
                <a:spcPts val="745"/>
              </a:spcBef>
            </a:pP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●</a:t>
            </a:r>
            <a:r>
              <a:rPr sz="500" kern="0" spc="9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First</a:t>
            </a:r>
            <a:r>
              <a:rPr sz="500" kern="0" spc="14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level</a:t>
            </a:r>
            <a:r>
              <a:rPr sz="500" kern="0" spc="1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password</a:t>
            </a:r>
            <a:r>
              <a:rPr sz="500" kern="0" spc="10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protection</a:t>
            </a:r>
            <a:r>
              <a:rPr sz="500" kern="0" spc="12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ensures</a:t>
            </a:r>
            <a:r>
              <a:rPr sz="500" kern="0" spc="12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the</a:t>
            </a:r>
            <a:r>
              <a:rPr sz="500" kern="0" spc="13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security</a:t>
            </a:r>
            <a:r>
              <a:rPr sz="500" kern="0" spc="12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of</a:t>
            </a:r>
            <a:r>
              <a:rPr sz="500" kern="0" spc="12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the</a:t>
            </a:r>
            <a:r>
              <a:rPr sz="500" kern="0" spc="10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balance</a:t>
            </a:r>
            <a:r>
              <a:rPr sz="500" kern="0" spc="13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set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tings</a:t>
            </a:r>
            <a:endParaRPr sz="5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12700" algn="l" rtl="0" eaLnBrk="0">
              <a:lnSpc>
                <a:spcPts val="605"/>
              </a:lnSpc>
              <a:spcBef>
                <a:spcPts val="495"/>
              </a:spcBef>
            </a:pP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●The</a:t>
            </a:r>
            <a:r>
              <a:rPr sz="500" kern="0" spc="26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intuitive</a:t>
            </a:r>
            <a:r>
              <a:rPr sz="500" kern="0" spc="2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range</a:t>
            </a:r>
            <a:r>
              <a:rPr sz="500" kern="0" spc="20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bar</a:t>
            </a:r>
            <a:r>
              <a:rPr sz="500" kern="0" spc="23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displays</a:t>
            </a:r>
            <a:r>
              <a:rPr sz="500" kern="0" spc="22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the</a:t>
            </a:r>
            <a:r>
              <a:rPr sz="500" kern="0" spc="20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weighing</a:t>
            </a:r>
            <a:r>
              <a:rPr sz="500" kern="0" spc="20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progress.</a:t>
            </a:r>
            <a:endParaRPr sz="5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126365" algn="l" rtl="0" eaLnBrk="0">
              <a:lnSpc>
                <a:spcPts val="885"/>
              </a:lnSpc>
              <a:spcBef>
                <a:spcPts val="710"/>
              </a:spcBef>
            </a:pP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Standard</a:t>
            </a:r>
            <a:r>
              <a:rPr sz="6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USB and</a:t>
            </a:r>
            <a:r>
              <a:rPr sz="6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RS232</a:t>
            </a:r>
            <a:r>
              <a:rPr sz="6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nterfaces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750"/>
              </a:lnSpc>
              <a:spcBef>
                <a:spcPts val="440"/>
              </a:spcBef>
            </a:pPr>
            <a:r>
              <a:rPr sz="600" kern="0" spc="7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●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GLP</a:t>
            </a:r>
            <a:r>
              <a:rPr sz="600" kern="0" spc="7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/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GMPreal</a:t>
            </a:r>
            <a:r>
              <a:rPr sz="600" kern="0" spc="7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-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time</a:t>
            </a:r>
            <a:r>
              <a:rPr sz="600" kern="0" spc="7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clock</a:t>
            </a:r>
            <a:r>
              <a:rPr sz="600" kern="0" spc="7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endParaRPr sz="6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12700" algn="l" rtl="0" eaLnBrk="0">
              <a:lnSpc>
                <a:spcPts val="790"/>
              </a:lnSpc>
              <a:spcBef>
                <a:spcPts val="545"/>
              </a:spcBef>
            </a:pP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●Aluminum die</a:t>
            </a:r>
            <a:r>
              <a:rPr sz="600" kern="0" spc="7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cast metal</a:t>
            </a:r>
            <a:r>
              <a:rPr sz="600" kern="0" spc="4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base.</a:t>
            </a:r>
            <a:endParaRPr sz="6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12700" algn="l" rtl="0" eaLnBrk="0">
              <a:lnSpc>
                <a:spcPct val="99000"/>
              </a:lnSpc>
              <a:spcBef>
                <a:spcPts val="535"/>
              </a:spcBef>
            </a:pP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●Stainless steel</a:t>
            </a:r>
            <a:r>
              <a:rPr sz="600" kern="0" spc="4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scale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pan.</a:t>
            </a:r>
            <a:endParaRPr sz="6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12700" algn="l" rtl="0" eaLnBrk="0">
              <a:lnSpc>
                <a:spcPct val="99000"/>
              </a:lnSpc>
              <a:spcBef>
                <a:spcPts val="480"/>
              </a:spcBef>
            </a:pPr>
            <a:r>
              <a:rPr sz="600" kern="0" spc="10" dirty="0">
                <a:solidFill>
                  <a:srgbClr val="035EAD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● 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4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mechanical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buttons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,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quickly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enter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weighing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mode</a:t>
            </a:r>
            <a:endParaRPr sz="6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12700" algn="l" rtl="0" eaLnBrk="0">
              <a:lnSpc>
                <a:spcPts val="605"/>
              </a:lnSpc>
              <a:spcBef>
                <a:spcPts val="585"/>
              </a:spcBef>
            </a:pPr>
            <a:r>
              <a:rPr sz="500" kern="0" spc="3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●</a:t>
            </a:r>
            <a:r>
              <a:rPr sz="500" kern="0" spc="15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500" kern="0" spc="3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Automati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c</a:t>
            </a:r>
            <a:r>
              <a:rPr sz="500" kern="0" spc="17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peeling,optional</a:t>
            </a:r>
            <a:r>
              <a:rPr sz="500" kern="0" spc="17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range</a:t>
            </a:r>
            <a:r>
              <a:rPr sz="500" kern="0" spc="18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calibration</a:t>
            </a:r>
            <a:r>
              <a:rPr sz="500" kern="0" spc="17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point</a:t>
            </a:r>
            <a:endParaRPr sz="5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l" rtl="0" eaLnBrk="0">
              <a:lnSpc>
                <a:spcPct val="110000"/>
              </a:lnSpc>
            </a:pP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605"/>
              </a:lnSpc>
              <a:spcBef>
                <a:spcPts val="5"/>
              </a:spcBef>
            </a:pP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●   鼎naving</a:t>
            </a:r>
            <a:r>
              <a:rPr sz="500" kern="0" spc="29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settings,greenerand</a:t>
            </a:r>
            <a:r>
              <a:rPr sz="500" kern="0" spc="20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more</a:t>
            </a:r>
            <a:r>
              <a:rPr sz="500" kern="0" spc="23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enwironmentally</a:t>
            </a:r>
            <a:endParaRPr sz="5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pic>
        <p:nvPicPr>
          <p:cNvPr id="182" name="picture 18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914401" y="406417"/>
            <a:ext cx="1885963" cy="2419310"/>
          </a:xfrm>
          <a:prstGeom prst="rect">
            <a:avLst/>
          </a:prstGeom>
        </p:spPr>
      </p:pic>
      <p:sp>
        <p:nvSpPr>
          <p:cNvPr id="184" name="textbox 184"/>
          <p:cNvSpPr/>
          <p:nvPr/>
        </p:nvSpPr>
        <p:spPr>
          <a:xfrm>
            <a:off x="393707" y="31124"/>
            <a:ext cx="1028064" cy="21590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500"/>
              </a:lnSpc>
            </a:pPr>
            <a:r>
              <a:rPr sz="11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Basic</a:t>
            </a:r>
            <a:r>
              <a:rPr sz="1100" kern="0" spc="2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PX</a:t>
            </a:r>
            <a:r>
              <a:rPr sz="1100" kern="0" spc="1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series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6" name="picture 18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419100" y="1431925"/>
            <a:ext cx="3079750" cy="2438400"/>
          </a:xfrm>
          <a:prstGeom prst="rect">
            <a:avLst/>
          </a:prstGeom>
        </p:spPr>
      </p:pic>
      <p:sp>
        <p:nvSpPr>
          <p:cNvPr id="188" name="textbox 188"/>
          <p:cNvSpPr/>
          <p:nvPr/>
        </p:nvSpPr>
        <p:spPr>
          <a:xfrm>
            <a:off x="1701804" y="1737430"/>
            <a:ext cx="1734185" cy="36512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810"/>
              </a:lnSpc>
            </a:pPr>
            <a:r>
              <a:rPr sz="900" kern="0" spc="10" baseline="-1000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①</a:t>
            </a:r>
            <a:r>
              <a:rPr sz="500" kern="0" spc="7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900" kern="0" spc="0" baseline="-1000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Host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          </a:t>
            </a: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      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②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Woight(optional)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③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Woighing  pan</a:t>
            </a:r>
            <a:endParaRPr sz="600" dirty="0">
              <a:latin typeface="Times New Roman" panose="02020603050405020304"/>
              <a:ea typeface="Times New Roman" panose="02020603050405020304"/>
              <a:cs typeface="Times New Roman" panose="02020603050405020304"/>
            </a:endParaRPr>
          </a:p>
          <a:p>
            <a:pPr algn="l" rtl="0" eaLnBrk="0">
              <a:lnSpc>
                <a:spcPct val="109000"/>
              </a:lnSpc>
            </a:pP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8415" algn="l" rtl="0" eaLnBrk="0">
              <a:lnSpc>
                <a:spcPts val="815"/>
              </a:lnSpc>
              <a:spcBef>
                <a:spcPts val="0"/>
              </a:spcBef>
            </a:pPr>
            <a:r>
              <a:rPr lang="en-US" altLang="zh-CN" sz="600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4 Power cords</a:t>
            </a:r>
            <a:r>
              <a:rPr lang="en-US" altLang="en-US" sz="600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⑤</a:t>
            </a:r>
            <a:r>
              <a:rPr lang="en-US" altLang="zh-CN" sz="600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Power plug </a:t>
            </a:r>
            <a:r>
              <a:rPr lang="en-US" altLang="en-US" sz="600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⑥</a:t>
            </a:r>
            <a:r>
              <a:rPr lang="en-US" altLang="zh-CN" sz="600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Instruction manual</a:t>
            </a:r>
            <a:endParaRPr lang="en-US" altLang="zh-CN" sz="6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satMod val="110000"/>
                <a:lum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satMod val="105000"/>
                <a:lum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shade val="94000"/>
              </a:schemeClr>
            </a:gs>
            <a:gs pos="50000">
              <a:schemeClr val="phClr">
                <a:lumMod val="110000"/>
                <a:satMod val="100000"/>
                <a:tint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4122</Words>
  <Application>WPS 演示</Application>
  <PresentationFormat/>
  <Paragraphs>178</Paragraphs>
  <Slides>9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9</vt:i4>
      </vt:variant>
    </vt:vector>
  </HeadingPairs>
  <TitlesOfParts>
    <vt:vector size="21" baseType="lpstr">
      <vt:lpstr>Arial</vt:lpstr>
      <vt:lpstr>宋体</vt:lpstr>
      <vt:lpstr>Wingdings</vt:lpstr>
      <vt:lpstr>Arial</vt:lpstr>
      <vt:lpstr>Times New Roman</vt:lpstr>
      <vt:lpstr>SimHei</vt:lpstr>
      <vt:lpstr>LiSu</vt:lpstr>
      <vt:lpstr>Segoe Print</vt:lpstr>
      <vt:lpstr>Microsoft YaHei</vt:lpstr>
      <vt:lpstr>Arial Unicode MS</vt:lpstr>
      <vt:lpstr>Calibri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繁  缕.</cp:lastModifiedBy>
  <cp:revision>1</cp:revision>
  <dcterms:created xsi:type="dcterms:W3CDTF">2025-04-12T10:00:42Z</dcterms:created>
  <dcterms:modified xsi:type="dcterms:W3CDTF">2025-04-12T10:00:42Z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O">
    <vt:lpwstr>wqlLaW5nc29mdCBQREYgdG8gV1BTIDExMEI</vt:lpwstr>
  </property>
  <property fmtid="{D5CDD505-2E9C-101B-9397-08002B2CF9AE}" pid="3" name="Created">
    <vt:filetime>2025-04-12T17:53:25Z</vt:filetime>
  </property>
  <property fmtid="{D5CDD505-2E9C-101B-9397-08002B2CF9AE}" pid="4" name="UsrData">
    <vt:lpwstr>67fa3812f76c49001ff7e04bwl</vt:lpwstr>
  </property>
  <property fmtid="{D5CDD505-2E9C-101B-9397-08002B2CF9AE}" pid="5" name="ICV">
    <vt:lpwstr>C84CBB6E50A94F108FBF8F6295E9B7E0_12</vt:lpwstr>
  </property>
  <property fmtid="{D5CDD505-2E9C-101B-9397-08002B2CF9AE}" pid="6" name="KSOProductBuildVer">
    <vt:lpwstr>2052-12.1.0.20784</vt:lpwstr>
  </property>
</Properties>
</file>