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08684" y="12090369"/>
            <a:ext cx="3409950" cy="24892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5784850" y="10500509"/>
            <a:ext cx="3833495" cy="637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781783" y="12814566"/>
            <a:ext cx="1120139" cy="527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080" algn="l" rtl="0" eaLnBrk="0">
              <a:lnSpc>
                <a:spcPts val="3950"/>
              </a:lnSpc>
              <a:tabLst>
                <a:tab pos="406400" algn="l"/>
              </a:tabLst>
            </a:pPr>
            <a:r>
              <a:rPr sz="2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9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36.0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6781783" y="12859373"/>
            <a:ext cx="145414" cy="119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8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5784850" y="11066677"/>
            <a:ext cx="367792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5784850" y="11174638"/>
            <a:ext cx="346329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correctionself-tuning,power-off memory,and faut self-diagnosi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functions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5962634" y="9985725"/>
            <a:ext cx="2117725" cy="211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400" b="1" kern="0" spc="-30" dirty="0">
                <a:solidFill>
                  <a:srgbClr val="A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400" b="1" kern="0" spc="150" dirty="0">
                <a:solidFill>
                  <a:srgbClr val="A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A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crystal display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7042150" y="13180412"/>
            <a:ext cx="883919" cy="423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35"/>
              </a:lnSpc>
            </a:pPr>
            <a:r>
              <a:rPr sz="1200" kern="0" spc="-50" baseline="3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sV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23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38.0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8782034" y="12730162"/>
            <a:ext cx="327659" cy="1016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ct val="86000"/>
              </a:lnSpc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7000"/>
              </a:lnSpc>
              <a:spcBef>
                <a:spcPts val="185"/>
              </a:spcBef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Shift/AT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Dec/Rst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9004300" y="14315737"/>
            <a:ext cx="331470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50"/>
              </a:lnSpc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▲△</a:t>
            </a:r>
            <a:endParaRPr sz="1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12150" y="10191750"/>
            <a:ext cx="19050" cy="698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46741" y="11741123"/>
            <a:ext cx="5130772" cy="6756383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5279993" y="7726967"/>
            <a:ext cx="5980429" cy="2893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9300" algn="l" rtl="0" eaLnBrk="0">
              <a:lnSpc>
                <a:spcPct val="99000"/>
              </a:lnSpc>
            </a:pPr>
            <a:r>
              <a:rPr sz="2400" kern="0" spc="-60" dirty="0">
                <a:solidFill>
                  <a:srgbClr val="B0F02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厂</a:t>
            </a:r>
            <a:r>
              <a:rPr sz="2400" kern="0" spc="-60" dirty="0">
                <a:solidFill>
                  <a:srgbClr val="B0F02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2400" b="1" kern="0" spc="-60" dirty="0">
                <a:solidFill>
                  <a:srgbClr val="B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Mirror-finished stainless</a:t>
            </a:r>
            <a:r>
              <a:rPr sz="2400" b="1" kern="0" spc="20" dirty="0">
                <a:solidFill>
                  <a:srgbClr val="B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60" dirty="0">
                <a:solidFill>
                  <a:srgbClr val="B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2400" b="1" kern="0" spc="-70" dirty="0">
                <a:solidFill>
                  <a:srgbClr val="B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eel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71115" algn="l" rtl="0" eaLnBrk="0">
              <a:lnSpc>
                <a:spcPts val="3055"/>
              </a:lnSpc>
              <a:spcBef>
                <a:spcPts val="205"/>
              </a:spcBef>
            </a:pPr>
            <a:r>
              <a:rPr sz="2400" b="1" kern="0" spc="-9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2400" b="1" kern="0" spc="13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9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r>
              <a:rPr sz="2400" b="1" kern="0" spc="3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2400" b="1" kern="0" spc="2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3700" kern="0" spc="-90" baseline="-15000" dirty="0">
                <a:solidFill>
                  <a:srgbClr val="90A02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」</a:t>
            </a:r>
            <a:endParaRPr sz="3700" baseline="-15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730"/>
              </a:spcBef>
            </a:pPr>
            <a:r>
              <a:rPr sz="2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24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partition spacing</a:t>
            </a:r>
            <a:r>
              <a:rPr sz="2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adjustable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58900" indent="164465" algn="l" rtl="0" eaLnBrk="0">
              <a:lnSpc>
                <a:spcPct val="103000"/>
              </a:lnSpc>
              <a:spcBef>
                <a:spcPts val="335"/>
              </a:spcBef>
              <a:tabLst>
                <a:tab pos="2260600" algn="l"/>
              </a:tabLst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BS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uses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mirror-finished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liner,w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rounded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corners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cleaning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internal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grid  partitions,and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partition  spacing  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le,making  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interior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9450" algn="l" rtl="0" eaLnBrk="0">
              <a:lnSpc>
                <a:spcPts val="15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Airflow circulation is s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moother,and stacking partitions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 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load-bearing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8740775"/>
            <a:ext cx="4762500" cy="690245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03884" y="11947515"/>
            <a:ext cx="1974865" cy="3276592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2734" y="12576190"/>
            <a:ext cx="1911381" cy="2647917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5778515" y="9961041"/>
            <a:ext cx="3421379" cy="1506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129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7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items added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234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inside the</a:t>
            </a:r>
            <a:r>
              <a:rPr sz="1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algn="l" rtl="0" eaLnBrk="0">
              <a:lnSpc>
                <a:spcPts val="2650"/>
              </a:lnSpc>
              <a:spcBef>
                <a:spcPts val="510"/>
              </a:spcBef>
            </a:pPr>
            <a:r>
              <a:rPr sz="1900" kern="0" spc="-50" baseline="75000" dirty="0">
                <a:solidFill>
                  <a:srgbClr val="508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厂</a:t>
            </a:r>
            <a:r>
              <a:rPr sz="1200" kern="0" spc="180" dirty="0">
                <a:solidFill>
                  <a:srgbClr val="508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1900" b="1" kern="0" spc="-50" dirty="0">
                <a:solidFill>
                  <a:srgbClr val="B0E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1900" b="1" kern="0" spc="120" dirty="0">
                <a:solidFill>
                  <a:srgbClr val="B0E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50" dirty="0">
                <a:solidFill>
                  <a:srgbClr val="B0E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lighting </a:t>
            </a:r>
            <a:r>
              <a:rPr sz="1900" b="1" kern="0" spc="-60" dirty="0">
                <a:solidFill>
                  <a:srgbClr val="B0E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strip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additional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strip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beeninstalled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inside the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 with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user-friendly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design,providing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itive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visibility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cultivation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status,making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nighttime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eriments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considerate.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8458215" y="11947515"/>
            <a:ext cx="1035034" cy="266710"/>
            <a:chOff x="0" y="0"/>
            <a:chExt cx="1035034" cy="266710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035034" cy="266710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1060450" cy="298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0850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Open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5883272" y="8108193"/>
            <a:ext cx="4994275" cy="2112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1365" algn="l" rtl="0" eaLnBrk="0">
              <a:lnSpc>
                <a:spcPct val="82000"/>
              </a:lnSpc>
            </a:pP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Large-area </a:t>
            </a:r>
            <a:r>
              <a:rPr sz="2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observation window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0260" algn="l" rtl="0" eaLnBrk="0">
              <a:lnSpc>
                <a:spcPct val="93000"/>
              </a:lnSpc>
              <a:spcBef>
                <a:spcPts val="1950"/>
              </a:spcBef>
            </a:pPr>
            <a:r>
              <a:rPr sz="2700" b="1" kern="0" spc="-50" dirty="0">
                <a:solidFill>
                  <a:srgbClr val="60D02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厂</a:t>
            </a:r>
            <a:r>
              <a:rPr sz="2700" b="1" kern="0" spc="-50" dirty="0">
                <a:solidFill>
                  <a:srgbClr val="A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Double-layer tempered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5850" algn="l" rtl="0" eaLnBrk="0">
              <a:lnSpc>
                <a:spcPct val="82000"/>
              </a:lnSpc>
              <a:spcBef>
                <a:spcPts val="545"/>
              </a:spcBef>
            </a:pPr>
            <a:r>
              <a:rPr sz="2700" b="1" kern="0" spc="-40" dirty="0">
                <a:solidFill>
                  <a:srgbClr val="A0F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305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observation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r>
              <a:rPr sz="10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monitoring</a:t>
            </a:r>
            <a:r>
              <a:rPr sz="10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status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hout</a:t>
            </a:r>
            <a:r>
              <a:rPr sz="10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20"/>
              </a:spcBef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door;ma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intains  constant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inside  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chamber.Double-layer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5883272" y="10139667"/>
            <a:ext cx="401891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</a:t>
            </a:r>
            <a:r>
              <a:rPr sz="10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  provides</a:t>
            </a:r>
            <a:r>
              <a:rPr sz="10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visibility</a:t>
            </a:r>
            <a:r>
              <a:rPr sz="10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0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enhanced  insulation.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rcRect b="37789"/>
          <a:stretch>
            <a:fillRect/>
          </a:stretch>
        </p:blipFill>
        <p:spPr>
          <a:xfrm rot="21600000">
            <a:off x="-203200" y="0"/>
            <a:ext cx="15748000" cy="15169515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97315" y="5632459"/>
            <a:ext cx="8547070" cy="7359579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1449009" y="5740156"/>
            <a:ext cx="3232785" cy="668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0000"/>
              </a:lnSpc>
            </a:pP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Hinge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700"/>
              </a:spcBef>
            </a:pP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Cold-rolled</a:t>
            </a:r>
            <a:r>
              <a:rPr sz="23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et/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ts val="1500"/>
              </a:lnSpc>
              <a:spcBef>
                <a:spcPts val="1575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2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eel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100000"/>
              </a:lnSpc>
              <a:spcBef>
                <a:spcPts val="15"/>
              </a:spcBef>
            </a:pP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23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1000"/>
              </a:lnSpc>
              <a:spcBef>
                <a:spcPts val="485"/>
              </a:spcBef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Partition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0000"/>
              </a:lnSpc>
              <a:spcBef>
                <a:spcPts val="695"/>
              </a:spcBef>
            </a:pPr>
            <a:r>
              <a:rPr sz="23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 glass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70"/>
              </a:spcBef>
            </a:pP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observat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 w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indo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1000"/>
              </a:lnSpc>
              <a:spcBef>
                <a:spcPts val="610"/>
              </a:spcBef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stant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0000"/>
              </a:lnSpc>
              <a:spcBef>
                <a:spcPts val="260"/>
              </a:spcBef>
            </a:pP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 collection</a:t>
            </a:r>
            <a:r>
              <a:rPr sz="2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3000"/>
              </a:lnSpc>
              <a:spcBef>
                <a:spcPts val="5"/>
              </a:spcBef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22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crys</a:t>
            </a: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tal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6140516" y="2258052"/>
            <a:ext cx="7684769" cy="2621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500" b="1" kern="0" spc="-11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d</a:t>
            </a:r>
            <a:r>
              <a:rPr sz="3500" b="1" kern="0" spc="-12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etails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93115" algn="l" rtl="0" eaLnBrk="0">
              <a:lnSpc>
                <a:spcPts val="3135"/>
              </a:lnSpc>
              <a:spcBef>
                <a:spcPts val="695"/>
              </a:spcBef>
            </a:pP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detail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0"/>
              </a:spcBef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 ventilat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 hole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806510" y="7327555"/>
            <a:ext cx="2521585" cy="4686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85000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Electrostatic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spray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plastic</a:t>
            </a:r>
            <a:r>
              <a:rPr sz="23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1165" algn="l" rtl="0" eaLnBrk="0">
              <a:lnSpc>
                <a:spcPct val="81000"/>
              </a:lnSpc>
              <a:spcBef>
                <a:spcPts val="610"/>
              </a:spcBef>
            </a:pPr>
            <a:r>
              <a:rPr sz="2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7365" algn="l" rtl="0" eaLnBrk="0">
              <a:lnSpc>
                <a:spcPct val="80000"/>
              </a:lnSpc>
              <a:spcBef>
                <a:spcPts val="690"/>
              </a:spcBef>
            </a:pPr>
            <a:r>
              <a:rPr sz="23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Lighting switch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99515" algn="l" rtl="0" eaLnBrk="0">
              <a:lnSpc>
                <a:spcPct val="81000"/>
              </a:lnSpc>
              <a:spcBef>
                <a:spcPts val="490"/>
              </a:spcBef>
            </a:pP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Cooling</a:t>
            </a:r>
            <a:r>
              <a:rPr sz="16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695"/>
              </a:lnSpc>
              <a:spcBef>
                <a:spcPts val="695"/>
              </a:spcBef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0" algn="l" rtl="0" eaLnBrk="0">
              <a:lnSpc>
                <a:spcPts val="3650"/>
              </a:lnSpc>
            </a:pP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Switch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8648700"/>
            <a:ext cx="4762500" cy="708660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6216665" y="9416172"/>
            <a:ext cx="3533140" cy="5901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5365" algn="l" rtl="0" eaLnBrk="0">
              <a:lnSpc>
                <a:spcPct val="81000"/>
              </a:lnSpc>
            </a:pPr>
            <a:r>
              <a:rPr sz="1500" b="1" kern="0" spc="-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500" b="1" kern="0" spc="9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5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4615" algn="l" rtl="0" eaLnBrk="0">
              <a:lnSpc>
                <a:spcPts val="955"/>
              </a:lnSpc>
              <a:spcBef>
                <a:spcPts val="270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of instruments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015" algn="l" rtl="0" eaLnBrk="0">
              <a:lnSpc>
                <a:spcPct val="81000"/>
              </a:lnSpc>
              <a:spcBef>
                <a:spcPts val="215"/>
              </a:spcBef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Partition(1)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  <a:spcBef>
                <a:spcPts val="2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1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  Cable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32965" algn="l" rtl="0" eaLnBrk="0">
              <a:lnSpc>
                <a:spcPts val="955"/>
              </a:lnSpc>
              <a:spcBef>
                <a:spcPts val="185"/>
              </a:spcBef>
            </a:pPr>
            <a:r>
              <a:rPr sz="600" kern="0" spc="40" dirty="0">
                <a:solidFill>
                  <a:srgbClr val="4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N-</a:t>
            </a:r>
            <a:r>
              <a:rPr sz="600" kern="0" spc="0" dirty="0">
                <a:solidFill>
                  <a:srgbClr val="4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0" algn="l" rtl="0" eaLnBrk="0">
              <a:lnSpc>
                <a:spcPts val="955"/>
              </a:lnSpc>
              <a:spcBef>
                <a:spcPts val="2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   of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5915" algn="l" rtl="0" eaLnBrk="0">
              <a:lnSpc>
                <a:spcPts val="900"/>
              </a:lnSpc>
              <a:spcBef>
                <a:spcPts val="410"/>
              </a:spcBef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 manual 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800" kern="0" spc="-30" baseline="9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endParaRPr sz="1800" baseline="9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317750" algn="l" rtl="0" eaLnBrk="0">
              <a:lnSpc>
                <a:spcPts val="860"/>
              </a:lnSpc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□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265" algn="l" rtl="0" eaLnBrk="0">
              <a:lnSpc>
                <a:spcPct val="87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Fusex2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8356600" y="14113048"/>
            <a:ext cx="38862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20" dirty="0">
                <a:solidFill>
                  <a:srgbClr val="4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silyerjoi</a:t>
            </a:r>
            <a:r>
              <a:rPr sz="700" kern="0" spc="-30" dirty="0">
                <a:solidFill>
                  <a:srgbClr val="4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69250" y="10979150"/>
            <a:ext cx="1930400" cy="2597150"/>
          </a:xfrm>
          <a:prstGeom prst="rect">
            <a:avLst/>
          </a:prstGeom>
        </p:spPr>
      </p:pic>
      <p:graphicFrame>
        <p:nvGraphicFramePr>
          <p:cNvPr id="102" name="table 102"/>
          <p:cNvGraphicFramePr>
            <a:graphicFrameLocks noGrp="1"/>
          </p:cNvGraphicFramePr>
          <p:nvPr/>
        </p:nvGraphicFramePr>
        <p:xfrm>
          <a:off x="5534025" y="11452225"/>
          <a:ext cx="1924050" cy="2057400"/>
        </p:xfrm>
        <a:graphic>
          <a:graphicData uri="http://schemas.openxmlformats.org/drawingml/2006/table">
            <a:tbl>
              <a:tblPr/>
              <a:tblGrid>
                <a:gridCol w="46418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r>
                        <a:rPr sz="1200" kern="0" spc="2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300W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480"/>
                        </a:lnSpc>
                        <a:spcBef>
                          <a:spcPts val="0"/>
                        </a:spcBef>
                      </a:pPr>
                      <a:r>
                        <a:rPr sz="1200" kern="0" spc="-1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Volume: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800" b="1" kern="0" spc="-10" baseline="-4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15.6L</a:t>
                      </a:r>
                      <a:endParaRPr sz="18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lf: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850"/>
                        </a:lnSpc>
                        <a:spcBef>
                          <a:spcPts val="0"/>
                        </a:spcBef>
                      </a:pPr>
                      <a:r>
                        <a:rPr sz="1000" kern="0" spc="-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z2e5</a:t>
                      </a:r>
                      <a:r>
                        <a:rPr sz="1000" kern="0" spc="-3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</a:t>
                      </a:r>
                      <a:r>
                        <a:rPr sz="1000" kern="0" spc="-30" baseline="1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×250×250mm</a:t>
                      </a:r>
                      <a:endParaRPr sz="1000" baseline="1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104" name="picture 1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06" name="textbox 106"/>
            <p:cNvSpPr/>
            <p:nvPr/>
          </p:nvSpPr>
          <p:spPr>
            <a:xfrm>
              <a:off x="-12700" y="-12700"/>
              <a:ext cx="19367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3000"/>
                </a:lnSpc>
              </a:pP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HN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-25S</a:t>
              </a:r>
              <a:endParaRPr sz="2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08" name="textbox 108"/>
          <p:cNvSpPr/>
          <p:nvPr/>
        </p:nvSpPr>
        <p:spPr>
          <a:xfrm>
            <a:off x="5727700" y="10825162"/>
            <a:ext cx="149225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0" algn="l" rtl="0" eaLnBrk="0">
              <a:lnSpc>
                <a:spcPct val="84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5614837" y="13600709"/>
            <a:ext cx="2235200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800" b="1" kern="0" spc="-10" dirty="0">
                <a:solidFill>
                  <a:srgbClr val="9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800" b="1" kern="0" spc="-10" dirty="0">
                <a:solidFill>
                  <a:srgbClr val="9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cold-rolled galvanized</a:t>
            </a:r>
            <a:r>
              <a:rPr sz="800" b="1" kern="0" spc="80" dirty="0">
                <a:solidFill>
                  <a:srgbClr val="9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9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iron tank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627380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12100" y="11150600"/>
            <a:ext cx="2082800" cy="2654300"/>
          </a:xfrm>
          <a:prstGeom prst="rect">
            <a:avLst/>
          </a:prstGeom>
        </p:spPr>
      </p:pic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300W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480"/>
                        </a:lnSpc>
                        <a:spcBef>
                          <a:spcPts val="0"/>
                        </a:spcBef>
                      </a:pPr>
                      <a:r>
                        <a:rPr sz="1200" kern="0" spc="-1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800" b="1" kern="0" spc="-10" baseline="-4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15.6L</a:t>
                      </a:r>
                      <a:endParaRPr sz="18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lf: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sz="1000" kern="0" spc="-3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3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3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z2e5</a:t>
                      </a:r>
                      <a:r>
                        <a:rPr sz="1000" kern="0" spc="-3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</a:t>
                      </a:r>
                      <a:r>
                        <a:rPr sz="1000" kern="0" spc="-30" baseline="1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×250×250mm</a:t>
                      </a:r>
                      <a:endParaRPr sz="1000" baseline="1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22" name="textbox 122"/>
            <p:cNvSpPr/>
            <p:nvPr/>
          </p:nvSpPr>
          <p:spPr>
            <a:xfrm>
              <a:off x="-12700" y="-12700"/>
              <a:ext cx="1936750" cy="476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8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4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LC-HN-25BS</a:t>
              </a:r>
              <a:endParaRPr sz="2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24" name="textbox 124"/>
          <p:cNvSpPr/>
          <p:nvPr/>
        </p:nvSpPr>
        <p:spPr>
          <a:xfrm>
            <a:off x="5689600" y="10825162"/>
            <a:ext cx="149860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4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5588000" y="13526955"/>
            <a:ext cx="1760854" cy="297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ts val="1110"/>
              </a:lnSpc>
            </a:pP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</a:t>
            </a:r>
            <a:r>
              <a:rPr sz="900" b="1" kern="0" spc="-1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nished Stainless Steel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15"/>
              </a:spcBef>
            </a:pPr>
            <a:r>
              <a:rPr sz="900" b="1" kern="0" spc="-10" dirty="0">
                <a:solidFill>
                  <a:srgbClr val="8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Inner Chamb</a:t>
            </a:r>
            <a:r>
              <a:rPr sz="900" b="1" kern="0" spc="-20" dirty="0">
                <a:solidFill>
                  <a:srgbClr val="8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05750" y="10833100"/>
            <a:ext cx="2032000" cy="2743200"/>
          </a:xfrm>
          <a:prstGeom prst="rect">
            <a:avLst/>
          </a:prstGeom>
        </p:spPr>
      </p:pic>
      <p:graphicFrame>
        <p:nvGraphicFramePr>
          <p:cNvPr id="134" name="table 134"/>
          <p:cNvGraphicFramePr>
            <a:graphicFrameLocks noGrp="1"/>
          </p:cNvGraphicFramePr>
          <p:nvPr/>
        </p:nvGraphicFramePr>
        <p:xfrm>
          <a:off x="5534025" y="11452225"/>
          <a:ext cx="1924050" cy="2057400"/>
        </p:xfrm>
        <a:graphic>
          <a:graphicData uri="http://schemas.openxmlformats.org/drawingml/2006/table">
            <a:tbl>
              <a:tblPr/>
              <a:tblGrid>
                <a:gridCol w="46418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1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7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0~9999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300" b="1" kern="0" spc="20" baseline="15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42L</a:t>
                      </a:r>
                      <a:endParaRPr sz="1300" baseline="1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tray: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97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tank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si3z5e0:×350×350mm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38" name="textbox 138"/>
            <p:cNvSpPr/>
            <p:nvPr/>
          </p:nvSpPr>
          <p:spPr>
            <a:xfrm>
              <a:off x="-12700" y="-12700"/>
              <a:ext cx="19367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3000"/>
                </a:lnSpc>
              </a:pP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HN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-36S</a:t>
              </a:r>
              <a:endParaRPr sz="2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40" name="textbox 140"/>
          <p:cNvSpPr/>
          <p:nvPr/>
        </p:nvSpPr>
        <p:spPr>
          <a:xfrm>
            <a:off x="5803900" y="10822229"/>
            <a:ext cx="1388110" cy="337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indent="-355600" algn="l" rtl="0" eaLnBrk="0">
              <a:lnSpc>
                <a:spcPct val="9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thermostatic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incubator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5614837" y="13600709"/>
            <a:ext cx="2235200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800" b="1" kern="0" spc="-1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800" b="1" kern="0" spc="-1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cold-rolled galvanized</a:t>
            </a:r>
            <a:r>
              <a:rPr sz="800" b="1" kern="0" spc="8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iron tank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627380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10500" y="10801350"/>
            <a:ext cx="2317750" cy="2921000"/>
          </a:xfrm>
          <a:prstGeom prst="rect">
            <a:avLst/>
          </a:prstGeom>
        </p:spPr>
      </p:pic>
      <p:graphicFrame>
        <p:nvGraphicFramePr>
          <p:cNvPr id="150" name="table 150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400W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~9999min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800" b="1" kern="0" spc="0" baseline="-9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42L</a:t>
                      </a:r>
                      <a:endParaRPr sz="1800" baseline="-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lf: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ts val="905"/>
                        </a:lnSpc>
                        <a:spcBef>
                          <a:spcPts val="0"/>
                        </a:spcBef>
                      </a:pPr>
                      <a:r>
                        <a:rPr sz="1000" kern="0" spc="-2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2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2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b="1" kern="0" spc="-2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1000" kern="0" spc="-2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000" b="1" kern="0" spc="-20" baseline="1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×350×350mm</a:t>
                      </a:r>
                      <a:endParaRPr sz="1000" baseline="1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2" name="picture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96473" y="13288968"/>
            <a:ext cx="44201" cy="114737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55446" y="13288968"/>
            <a:ext cx="43953" cy="114737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1936750" cy="476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8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4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LC-HN-36BS</a:t>
              </a:r>
              <a:endParaRPr sz="2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60" name="textbox 160"/>
          <p:cNvSpPr/>
          <p:nvPr/>
        </p:nvSpPr>
        <p:spPr>
          <a:xfrm>
            <a:off x="5689600" y="10825162"/>
            <a:ext cx="149860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4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5588000" y="13526955"/>
            <a:ext cx="1760854" cy="297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ts val="1110"/>
              </a:lnSpc>
            </a:pP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</a:t>
            </a:r>
            <a:r>
              <a:rPr sz="900" b="1" kern="0" spc="-1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nished Stainless Steel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15"/>
              </a:spcBef>
            </a:pPr>
            <a:r>
              <a:rPr sz="900" b="1" kern="0" spc="-10" dirty="0">
                <a:solidFill>
                  <a:srgbClr val="9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Inner Chamb</a:t>
            </a:r>
            <a:r>
              <a:rPr sz="900" b="1" kern="0" spc="-20" dirty="0">
                <a:solidFill>
                  <a:srgbClr val="9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48600" y="10680700"/>
            <a:ext cx="2139950" cy="2895600"/>
          </a:xfrm>
          <a:prstGeom prst="rect">
            <a:avLst/>
          </a:prstGeom>
        </p:spPr>
      </p:pic>
      <p:graphicFrame>
        <p:nvGraphicFramePr>
          <p:cNvPr id="170" name="table 170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87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~9999min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7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300" b="1" kern="0" spc="20" baseline="10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70L</a:t>
                      </a:r>
                      <a:endParaRPr sz="13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Shelf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indent="-6350" algn="l" rtl="0" eaLnBrk="0">
                        <a:lnSpc>
                          <a:spcPct val="9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350×450×450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172" name="picture 1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174" name="textbox 174"/>
            <p:cNvSpPr/>
            <p:nvPr/>
          </p:nvSpPr>
          <p:spPr>
            <a:xfrm>
              <a:off x="-12700" y="-12700"/>
              <a:ext cx="19367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3000"/>
                </a:lnSpc>
              </a:pP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HN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-40S</a:t>
              </a:r>
              <a:endParaRPr sz="2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76" name="textbox 176"/>
          <p:cNvSpPr/>
          <p:nvPr/>
        </p:nvSpPr>
        <p:spPr>
          <a:xfrm>
            <a:off x="5727700" y="10825162"/>
            <a:ext cx="149225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0" algn="l" rtl="0" eaLnBrk="0">
              <a:lnSpc>
                <a:spcPct val="84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5614837" y="13600709"/>
            <a:ext cx="2235200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800" b="1" kern="0" spc="-10" dirty="0">
                <a:solidFill>
                  <a:srgbClr val="90E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800" b="1" kern="0" spc="-1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cold-rolled galvanized</a:t>
            </a:r>
            <a:r>
              <a:rPr sz="800" b="1" kern="0" spc="8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iron tank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35900" y="10795000"/>
            <a:ext cx="2273300" cy="2971800"/>
          </a:xfrm>
          <a:prstGeom prst="rect">
            <a:avLst/>
          </a:prstGeom>
        </p:spPr>
      </p:pic>
      <p:graphicFrame>
        <p:nvGraphicFramePr>
          <p:cNvPr id="186" name="table 186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87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~9999min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7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300" b="1" kern="0" spc="20" baseline="10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70L</a:t>
                      </a:r>
                      <a:endParaRPr sz="13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Shelf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Cavity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×450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×450mm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5543550" y="10414000"/>
            <a:ext cx="1905000" cy="381000"/>
            <a:chOff x="0" y="0"/>
            <a:chExt cx="1905000" cy="381000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05000" cy="381000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-12700" y="-12700"/>
              <a:ext cx="1930400" cy="476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8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4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LC-HN-40BS</a:t>
              </a:r>
              <a:endParaRPr sz="2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92" name="textbox 192"/>
          <p:cNvSpPr/>
          <p:nvPr/>
        </p:nvSpPr>
        <p:spPr>
          <a:xfrm>
            <a:off x="5689600" y="10825162"/>
            <a:ext cx="149860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4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5570158" y="13602003"/>
            <a:ext cx="2267585" cy="12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700" b="1" kern="0" spc="-2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700" b="1" kern="0" spc="-2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Mirror-finished Thickened Stainless Steel Inner Cavi</a:t>
            </a:r>
            <a:r>
              <a:rPr sz="700" b="1" kern="0" spc="-3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85100" y="10566400"/>
            <a:ext cx="2266950" cy="3035300"/>
          </a:xfrm>
          <a:prstGeom prst="rect">
            <a:avLst/>
          </a:prstGeom>
        </p:spPr>
      </p:pic>
      <p:graphicFrame>
        <p:nvGraphicFramePr>
          <p:cNvPr id="202" name="table 202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r>
                        <a:rPr sz="1200" kern="0" spc="7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87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300" b="1" kern="0" spc="10" baseline="16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136L</a:t>
                      </a:r>
                      <a:endParaRPr sz="1300" baseline="16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tray: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ts val="1050"/>
                        </a:lnSpc>
                        <a:spcBef>
                          <a:spcPts val="5"/>
                        </a:spcBef>
                      </a:pPr>
                      <a:r>
                        <a:rPr sz="1100" kern="0" spc="-4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100" kern="0" spc="-4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tank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100" kern="0" spc="-4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4z5e</a:t>
                      </a:r>
                      <a:r>
                        <a:rPr sz="1100" kern="0" spc="-4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1100" kern="0" spc="-4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100" kern="0" spc="-4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×550×550mm</a:t>
                      </a:r>
                      <a:endParaRPr sz="11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204" name="picture 2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206" name="textbox 206"/>
            <p:cNvSpPr/>
            <p:nvPr/>
          </p:nvSpPr>
          <p:spPr>
            <a:xfrm>
              <a:off x="-12700" y="-12700"/>
              <a:ext cx="19367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3000"/>
                </a:lnSpc>
              </a:pP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23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HN</a:t>
              </a:r>
              <a:r>
                <a:rPr sz="2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-50S</a:t>
              </a:r>
              <a:endParaRPr sz="2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8" name="textbox 208"/>
          <p:cNvSpPr/>
          <p:nvPr/>
        </p:nvSpPr>
        <p:spPr>
          <a:xfrm>
            <a:off x="5803900" y="10822229"/>
            <a:ext cx="1388110" cy="337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indent="-355600" algn="l" rtl="0" eaLnBrk="0">
              <a:lnSpc>
                <a:spcPct val="9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thermostatic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incubator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5716210" y="13602003"/>
            <a:ext cx="1885950" cy="12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700" b="1" kern="0" spc="-2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700" b="1" kern="0" spc="-2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cold-rolled galvanized iron tan</a:t>
            </a:r>
            <a:r>
              <a:rPr sz="700" b="1" kern="0" spc="-3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02550" y="10490200"/>
            <a:ext cx="2698750" cy="3333750"/>
          </a:xfrm>
          <a:prstGeom prst="rect">
            <a:avLst/>
          </a:prstGeom>
        </p:spPr>
      </p:pic>
      <p:graphicFrame>
        <p:nvGraphicFramePr>
          <p:cNvPr id="218" name="table 218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87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8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300" b="1" kern="0" spc="10" baseline="1000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136L</a:t>
                      </a:r>
                      <a:endParaRPr sz="13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Shelf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indent="-12700" algn="l" rtl="0" eaLnBrk="0">
                        <a:lnSpc>
                          <a:spcPct val="9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450×550×550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8" name="group 18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220" name="picture 2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222" name="textbox 222"/>
            <p:cNvSpPr/>
            <p:nvPr/>
          </p:nvSpPr>
          <p:spPr>
            <a:xfrm>
              <a:off x="-12700" y="-12700"/>
              <a:ext cx="1936750" cy="476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8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4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LC-HN-50BS</a:t>
              </a:r>
              <a:endParaRPr sz="2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24" name="textbox 224"/>
          <p:cNvSpPr/>
          <p:nvPr/>
        </p:nvSpPr>
        <p:spPr>
          <a:xfrm>
            <a:off x="5689600" y="10825162"/>
            <a:ext cx="149860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4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5588000" y="13526955"/>
            <a:ext cx="1760854" cy="297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ts val="1110"/>
              </a:lnSpc>
            </a:pP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</a:t>
            </a:r>
            <a:r>
              <a:rPr sz="900" b="1" kern="0" spc="-1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nished Stainless Steel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15"/>
              </a:spcBef>
            </a:pPr>
            <a:r>
              <a:rPr sz="900" b="1" kern="0" spc="-10" dirty="0">
                <a:solidFill>
                  <a:srgbClr val="8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Inner Chamb</a:t>
            </a:r>
            <a:r>
              <a:rPr sz="900" b="1" kern="0" spc="-20" dirty="0">
                <a:solidFill>
                  <a:srgbClr val="8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27950" y="10483850"/>
            <a:ext cx="2374900" cy="3187700"/>
          </a:xfrm>
          <a:prstGeom prst="rect">
            <a:avLst/>
          </a:prstGeom>
        </p:spPr>
      </p:pic>
      <p:graphicFrame>
        <p:nvGraphicFramePr>
          <p:cNvPr id="234" name="table 234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87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8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b="1" kern="0" spc="10" baseline="1000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210L</a:t>
                      </a:r>
                      <a:endParaRPr sz="13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Shelf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indent="-63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500×600×700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0" name="group 20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236" name="picture 2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238" name="textbox 238"/>
            <p:cNvSpPr/>
            <p:nvPr/>
          </p:nvSpPr>
          <p:spPr>
            <a:xfrm>
              <a:off x="-12700" y="-12700"/>
              <a:ext cx="1936750" cy="473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3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LC-HN-60S</a:t>
              </a:r>
              <a:endParaRPr sz="2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40" name="textbox 240"/>
          <p:cNvSpPr/>
          <p:nvPr/>
        </p:nvSpPr>
        <p:spPr>
          <a:xfrm>
            <a:off x="5727700" y="10825162"/>
            <a:ext cx="149225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0" algn="l" rtl="0" eaLnBrk="0">
              <a:lnSpc>
                <a:spcPct val="84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5709868" y="13602003"/>
            <a:ext cx="1898650" cy="12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700" b="1" kern="0" spc="-10" dirty="0">
                <a:solidFill>
                  <a:srgbClr val="90E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700" b="1" kern="0" spc="-1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</a:t>
            </a:r>
            <a:r>
              <a:rPr sz="700" b="1" kern="0" spc="-20" dirty="0">
                <a:solidFill>
                  <a:srgbClr val="90E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lity cold-rolled galvanized iron tank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39050" y="10591800"/>
            <a:ext cx="2641600" cy="3321050"/>
          </a:xfrm>
          <a:prstGeom prst="rect">
            <a:avLst/>
          </a:prstGeom>
        </p:spPr>
      </p:pic>
      <p:graphicFrame>
        <p:nvGraphicFramePr>
          <p:cNvPr id="250" name="table 250"/>
          <p:cNvGraphicFramePr>
            <a:graphicFrameLocks noGrp="1"/>
          </p:cNvGraphicFramePr>
          <p:nvPr/>
        </p:nvGraphicFramePr>
        <p:xfrm>
          <a:off x="5534025" y="11452225"/>
          <a:ext cx="1930400" cy="2057400"/>
        </p:xfrm>
        <a:graphic>
          <a:graphicData uri="http://schemas.openxmlformats.org/drawingml/2006/table">
            <a:tbl>
              <a:tblPr/>
              <a:tblGrid>
                <a:gridCol w="470534"/>
                <a:gridCol w="14598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00"/>
                        </a:lnSpc>
                      </a:pPr>
                      <a:r>
                        <a:rPr sz="1200" kern="0" spc="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mode: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crys</a:t>
                      </a:r>
                      <a:r>
                        <a:rPr sz="1200" kern="0" spc="-1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tal</a:t>
                      </a:r>
                      <a:endParaRPr sz="1200" baseline="2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800W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1100" b="1" kern="0" spc="2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+5℃~100℃</a:t>
                      </a:r>
                      <a:endParaRPr sz="11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0~9999min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1200" kern="0" spc="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800" b="1" kern="0" spc="10" baseline="-6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1800" b="1" kern="0" spc="0" baseline="-600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10L</a:t>
                      </a:r>
                      <a:endParaRPr sz="1800" baseline="-6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lf: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850"/>
                        </a:lnSpc>
                        <a:spcBef>
                          <a:spcPts val="0"/>
                        </a:spcBef>
                      </a:pPr>
                      <a:r>
                        <a:rPr sz="1000" kern="0" spc="-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Inner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Chamber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-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z5e0</a:t>
                      </a:r>
                      <a:r>
                        <a:rPr sz="1000" kern="0" spc="-3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</a:t>
                      </a:r>
                      <a:r>
                        <a:rPr sz="1000" kern="0" spc="-30" baseline="1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×600×700mm</a:t>
                      </a:r>
                      <a:endParaRPr sz="1000" baseline="1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" name="group 22"/>
          <p:cNvGrpSpPr/>
          <p:nvPr/>
        </p:nvGrpSpPr>
        <p:grpSpPr>
          <a:xfrm rot="21600000">
            <a:off x="5543550" y="10414000"/>
            <a:ext cx="1911350" cy="381000"/>
            <a:chOff x="0" y="0"/>
            <a:chExt cx="1911350" cy="381000"/>
          </a:xfrm>
        </p:grpSpPr>
        <p:pic>
          <p:nvPicPr>
            <p:cNvPr id="252" name="picture 2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254" name="textbox 254"/>
            <p:cNvSpPr/>
            <p:nvPr/>
          </p:nvSpPr>
          <p:spPr>
            <a:xfrm>
              <a:off x="-12700" y="-12700"/>
              <a:ext cx="1936750" cy="4673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HN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-60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BS</a:t>
              </a:r>
              <a:endParaRPr sz="2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56" name="textbox 256"/>
          <p:cNvSpPr/>
          <p:nvPr/>
        </p:nvSpPr>
        <p:spPr>
          <a:xfrm>
            <a:off x="5689600" y="10825162"/>
            <a:ext cx="149860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 Constant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9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Incubator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8" name="textbox 258"/>
          <p:cNvSpPr/>
          <p:nvPr/>
        </p:nvSpPr>
        <p:spPr>
          <a:xfrm>
            <a:off x="5575300" y="13526955"/>
            <a:ext cx="1767204" cy="297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ts val="1110"/>
              </a:lnSpc>
            </a:pP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900" b="1" kern="0" spc="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</a:t>
            </a:r>
            <a:r>
              <a:rPr sz="900" b="1" kern="0" spc="-10" dirty="0">
                <a:solidFill>
                  <a:srgbClr val="80D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nished Stainless Steel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15"/>
              </a:spcBef>
            </a:pPr>
            <a:r>
              <a:rPr sz="900" b="1" kern="0" spc="-10" dirty="0">
                <a:solidFill>
                  <a:srgbClr val="80D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Inner Chamber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0" name="textbox 260"/>
          <p:cNvSpPr/>
          <p:nvPr/>
        </p:nvSpPr>
        <p:spPr>
          <a:xfrm>
            <a:off x="6280150" y="11609425"/>
            <a:ext cx="52324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67500" y="11474450"/>
            <a:ext cx="2908300" cy="2946400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5480050" y="10255250"/>
            <a:ext cx="3162300" cy="368300"/>
          </a:xfrm>
          <a:prstGeom prst="rect">
            <a:avLst/>
          </a:prstGeom>
          <a:solidFill>
            <a:srgbClr val="083AB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1000"/>
              </a:lnSpc>
              <a:spcBef>
                <a:spcPts val="5"/>
              </a:spcBef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BXP-2</a:t>
            </a:r>
            <a:r>
              <a:rPr sz="1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13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5473700" y="10736160"/>
            <a:ext cx="2677160" cy="462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300" b="1" kern="0" spc="-50" dirty="0">
                <a:solidFill>
                  <a:srgbClr val="2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 chamber size</a:t>
            </a:r>
            <a:r>
              <a:rPr sz="1300" b="1" kern="0" spc="-60" dirty="0">
                <a:solidFill>
                  <a:srgbClr val="2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:110x140x120mm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+5~45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7893050" y="9745916"/>
            <a:ext cx="2343785" cy="300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22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incubato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5473700" y="11041228"/>
            <a:ext cx="3041014" cy="2556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900" kern="0" spc="0" dirty="0">
                <a:solidFill>
                  <a:srgbClr val="203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Control</a:t>
            </a:r>
            <a:r>
              <a:rPr sz="900" kern="0" spc="70" dirty="0">
                <a:solidFill>
                  <a:srgbClr val="203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203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</a:t>
            </a:r>
            <a:r>
              <a:rPr sz="900" kern="0" spc="-10" dirty="0">
                <a:solidFill>
                  <a:srgbClr val="203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ge:RT+5~45</a:t>
            </a:r>
            <a:r>
              <a:rPr sz="900" kern="0" spc="-10" dirty="0">
                <a:solidFill>
                  <a:srgbClr val="2030D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93800" algn="l" rtl="0" eaLnBrk="0">
              <a:lnSpc>
                <a:spcPct val="81000"/>
              </a:lnSpc>
              <a:spcBef>
                <a:spcPts val="275"/>
              </a:spcBef>
            </a:pPr>
            <a:r>
              <a:rPr sz="900" b="1" kern="0" spc="-2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05050" algn="l" rtl="0" eaLnBrk="0">
              <a:lnSpc>
                <a:spcPct val="81000"/>
              </a:lnSpc>
              <a:spcBef>
                <a:spcPts val="275"/>
              </a:spcBef>
            </a:pPr>
            <a:r>
              <a:rPr sz="900" kern="0" spc="0" dirty="0">
                <a:solidFill>
                  <a:srgbClr val="30A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B8.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63700" algn="l" rtl="0" eaLnBrk="0">
              <a:lnSpc>
                <a:spcPts val="605"/>
              </a:lnSpc>
              <a:spcBef>
                <a:spcPts val="275"/>
              </a:spcBef>
            </a:pPr>
            <a:r>
              <a:rPr sz="900" i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UCHEN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1000"/>
              </a:lnSpc>
              <a:spcBef>
                <a:spcPts val="5"/>
              </a:spcBef>
            </a:pPr>
            <a:r>
              <a:rPr sz="900" i="1" kern="0" spc="-6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金▲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276" name="rect 276"/>
          <p:cNvSpPr/>
          <p:nvPr/>
        </p:nvSpPr>
        <p:spPr>
          <a:xfrm>
            <a:off x="5480050" y="10255250"/>
            <a:ext cx="3162300" cy="368300"/>
          </a:xfrm>
          <a:prstGeom prst="rect">
            <a:avLst/>
          </a:prstGeom>
          <a:solidFill>
            <a:srgbClr val="073BB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8" name="textbox 278"/>
          <p:cNvSpPr/>
          <p:nvPr/>
        </p:nvSpPr>
        <p:spPr>
          <a:xfrm>
            <a:off x="5473700" y="10375855"/>
            <a:ext cx="2948939" cy="622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83000"/>
              </a:lnSpc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BXP-6</a:t>
            </a:r>
            <a:r>
              <a:rPr sz="13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710" algn="l" rtl="0" eaLnBrk="0">
              <a:lnSpc>
                <a:spcPts val="2265"/>
              </a:lnSpc>
              <a:spcBef>
                <a:spcPts val="5"/>
              </a:spcBef>
              <a:tabLst>
                <a:tab pos="97155" algn="l"/>
              </a:tabLst>
            </a:pPr>
            <a:r>
              <a:rPr sz="800" b="1" kern="0" spc="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300" b="1" kern="0" spc="0" baseline="-2300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800" b="1" kern="0" spc="2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300" kern="0" spc="0" baseline="6900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300" b="1" kern="0" spc="20" baseline="-2300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</a:t>
            </a:r>
            <a:r>
              <a:rPr sz="800" b="1" kern="0" spc="8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6900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Chamber</a:t>
            </a:r>
            <a:r>
              <a:rPr sz="800" kern="0" spc="2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1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700" b="1" kern="0" spc="10" baseline="-2000" dirty="0">
                <a:solidFill>
                  <a:srgbClr val="205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180x230x160</a:t>
            </a:r>
            <a:r>
              <a:rPr sz="2700" b="1" kern="0" spc="0" baseline="-2000" dirty="0">
                <a:solidFill>
                  <a:srgbClr val="205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2700" baseline="-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5638177" y="10859135"/>
            <a:ext cx="8572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b="1" kern="0" spc="-1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5649709" y="10706850"/>
            <a:ext cx="85089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4" name="textbox 284"/>
          <p:cNvSpPr/>
          <p:nvPr/>
        </p:nvSpPr>
        <p:spPr>
          <a:xfrm>
            <a:off x="5579313" y="10860391"/>
            <a:ext cx="80644" cy="1136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90"/>
              </a:lnSpc>
            </a:pPr>
            <a:r>
              <a:rPr sz="900" b="1" kern="0" spc="-1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5589473" y="10706850"/>
            <a:ext cx="81914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5473700" y="10836160"/>
            <a:ext cx="97789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900" b="1" kern="0" spc="-10" dirty="0">
                <a:solidFill>
                  <a:srgbClr val="202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0" name="textbox 290"/>
          <p:cNvSpPr/>
          <p:nvPr/>
        </p:nvSpPr>
        <p:spPr>
          <a:xfrm>
            <a:off x="5473700" y="10685247"/>
            <a:ext cx="110489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302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7899400" y="9745916"/>
            <a:ext cx="2356485" cy="300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 Incubat</a:t>
            </a: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96" name="textbox 296"/>
          <p:cNvSpPr/>
          <p:nvPr/>
        </p:nvSpPr>
        <p:spPr>
          <a:xfrm>
            <a:off x="5480050" y="10267950"/>
            <a:ext cx="3162300" cy="368300"/>
          </a:xfrm>
          <a:prstGeom prst="rect">
            <a:avLst/>
          </a:prstGeom>
          <a:solidFill>
            <a:srgbClr val="093BB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3000"/>
              </a:lnSpc>
              <a:spcBef>
                <a:spcPts val="5"/>
              </a:spcBef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BXP-16</a:t>
            </a:r>
            <a:r>
              <a:rPr sz="13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5473700" y="10737805"/>
            <a:ext cx="2621279" cy="467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3000"/>
              </a:lnSpc>
            </a:pP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1300" b="1" kern="0" spc="3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r>
              <a:rPr sz="1300" b="1" kern="0" spc="3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1300" b="1" kern="0" spc="3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:250x250x25</a:t>
            </a:r>
            <a:r>
              <a:rPr sz="1300" b="1" kern="0" spc="2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+5~45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0" name="textbox 300"/>
          <p:cNvSpPr/>
          <p:nvPr/>
        </p:nvSpPr>
        <p:spPr>
          <a:xfrm>
            <a:off x="7893050" y="9752266"/>
            <a:ext cx="2343785" cy="300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22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incubato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6676</Words>
  <Application>WPS 演示</Application>
  <PresentationFormat/>
  <Paragraphs>621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2025-07-23T09:46:43Z</dcterms:created>
  <dcterms:modified xsi:type="dcterms:W3CDTF">2025-07-23T09:46:43Z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2025-07-23T17:43:44Z</vt:filetime>
  </property>
  <property fmtid="{D5CDD505-2E9C-101B-9397-08002B2CF9AE}" pid="4" name="UsrData">
    <vt:lpwstr>6880aec60d2602001f715ad9wl</vt:lpwstr>
  </property>
  <property fmtid="{D5CDD505-2E9C-101B-9397-08002B2CF9AE}" pid="5" name="ICV">
    <vt:lpwstr>0D634591F37B4484992176672EBF4615_12</vt:lpwstr>
  </property>
  <property fmtid="{D5CDD505-2E9C-101B-9397-08002B2CF9AE}" pid="6" name="KSOProductBuildVer">
    <vt:lpwstr>2052-12.1.0.21915</vt:lpwstr>
  </property>
</Properties>
</file>