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8401050" cy="130048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8" Type="http://schemas.openxmlformats.org/officeDocument/2006/relationships/slide" Target="slides/slide7.xml"/><Relationship Id="rId7" Type="http://schemas.openxmlformats.org/officeDocument/2006/relationships/slide" Target="slides/slide6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44" Type="http://schemas.openxmlformats.org/officeDocument/2006/relationships/viewProps" Target="viewProps.xml"/><Relationship Id="rId43" Type="http://schemas.openxmlformats.org/officeDocument/2006/relationships/tableStyles" Target="tableStyles.xml"/><Relationship Id="rId42" Type="http://schemas.openxmlformats.org/officeDocument/2006/relationships/presProps" Target="presProps.xml"/><Relationship Id="rId41" Type="http://schemas.openxmlformats.org/officeDocument/2006/relationships/slide" Target="slides/slide40.xml"/><Relationship Id="rId40" Type="http://schemas.openxmlformats.org/officeDocument/2006/relationships/slide" Target="slides/slide39.xml"/><Relationship Id="rId4" Type="http://schemas.openxmlformats.org/officeDocument/2006/relationships/slide" Target="slides/slide3.xml"/><Relationship Id="rId39" Type="http://schemas.openxmlformats.org/officeDocument/2006/relationships/slide" Target="slides/slide38.xml"/><Relationship Id="rId38" Type="http://schemas.openxmlformats.org/officeDocument/2006/relationships/slide" Target="slides/slide37.xml"/><Relationship Id="rId37" Type="http://schemas.openxmlformats.org/officeDocument/2006/relationships/slide" Target="slides/slide36.xml"/><Relationship Id="rId36" Type="http://schemas.openxmlformats.org/officeDocument/2006/relationships/slide" Target="slides/slide35.xml"/><Relationship Id="rId35" Type="http://schemas.openxmlformats.org/officeDocument/2006/relationships/slide" Target="slides/slide34.xml"/><Relationship Id="rId34" Type="http://schemas.openxmlformats.org/officeDocument/2006/relationships/slide" Target="slides/slide33.xml"/><Relationship Id="rId33" Type="http://schemas.openxmlformats.org/officeDocument/2006/relationships/slide" Target="slides/slide32.xml"/><Relationship Id="rId32" Type="http://schemas.openxmlformats.org/officeDocument/2006/relationships/slide" Target="slides/slide31.xml"/><Relationship Id="rId31" Type="http://schemas.openxmlformats.org/officeDocument/2006/relationships/slide" Target="slides/slide30.xml"/><Relationship Id="rId30" Type="http://schemas.openxmlformats.org/officeDocument/2006/relationships/slide" Target="slides/slide29.xml"/><Relationship Id="rId3" Type="http://schemas.openxmlformats.org/officeDocument/2006/relationships/slide" Target="slides/slide2.xml"/><Relationship Id="rId29" Type="http://schemas.openxmlformats.org/officeDocument/2006/relationships/slide" Target="slides/slide28.xml"/><Relationship Id="rId28" Type="http://schemas.openxmlformats.org/officeDocument/2006/relationships/slide" Target="slides/slide27.xml"/><Relationship Id="rId27" Type="http://schemas.openxmlformats.org/officeDocument/2006/relationships/slide" Target="slides/slide26.xml"/><Relationship Id="rId26" Type="http://schemas.openxmlformats.org/officeDocument/2006/relationships/slide" Target="slides/slide25.xml"/><Relationship Id="rId25" Type="http://schemas.openxmlformats.org/officeDocument/2006/relationships/slide" Target="slides/slide24.xml"/><Relationship Id="rId24" Type="http://schemas.openxmlformats.org/officeDocument/2006/relationships/slide" Target="slides/slide23.xml"/><Relationship Id="rId23" Type="http://schemas.openxmlformats.org/officeDocument/2006/relationships/slide" Target="slides/slide22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19" Type="http://schemas.openxmlformats.org/officeDocument/2006/relationships/slide" Target="slides/slide18.xml"/><Relationship Id="rId18" Type="http://schemas.openxmlformats.org/officeDocument/2006/relationships/slide" Target="slides/slide17.xml"/><Relationship Id="rId17" Type="http://schemas.openxmlformats.org/officeDocument/2006/relationships/slide" Target="slides/slide16.xml"/><Relationship Id="rId16" Type="http://schemas.openxmlformats.org/officeDocument/2006/relationships/slide" Target="slides/slide15.xml"/><Relationship Id="rId15" Type="http://schemas.openxmlformats.org/officeDocument/2006/relationships/slide" Target="slides/slide14.xml"/><Relationship Id="rId14" Type="http://schemas.openxmlformats.org/officeDocument/2006/relationships/slide" Target="slides/slide13.xml"/><Relationship Id="rId13" Type="http://schemas.openxmlformats.org/officeDocument/2006/relationships/slide" Target="slides/slide12.xml"/><Relationship Id="rId12" Type="http://schemas.openxmlformats.org/officeDocument/2006/relationships/slide" Target="slides/slide11.xml"/><Relationship Id="rId11" Type="http://schemas.openxmlformats.org/officeDocument/2006/relationships/slide" Target="slides/slide10.xml"/><Relationship Id="rId10" Type="http://schemas.openxmlformats.org/officeDocument/2006/relationships/slide" Target="slides/slide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image" Target="../media/image15.jpeg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image" Target="../media/image20.jpeg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.png"/><Relationship Id="rId8" Type="http://schemas.openxmlformats.org/officeDocument/2006/relationships/image" Target="../media/image30.png"/><Relationship Id="rId7" Type="http://schemas.openxmlformats.org/officeDocument/2006/relationships/image" Target="../media/image29.jpeg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png"/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0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image" Target="../media/image49.jpeg"/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image" Target="../media/image52.jpeg"/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2282825" y="4397349"/>
            <a:ext cx="4166234" cy="9251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424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19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Handle</a:t>
            </a:r>
            <a:r>
              <a:rPr sz="1900" b="1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9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hook design e</a:t>
            </a:r>
            <a:r>
              <a:rPr sz="1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asy</a:t>
            </a:r>
            <a:r>
              <a:rPr sz="1900" b="1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hanging</a:t>
            </a:r>
            <a:endParaRPr sz="1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71000"/>
              </a:lnSpc>
              <a:spcBef>
                <a:spcPts val="274"/>
              </a:spcBef>
              <a:tabLst/>
            </a:pP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Lightweight a</a:t>
            </a: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nd designed</a:t>
            </a:r>
            <a:r>
              <a:rPr sz="9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9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line with</a:t>
            </a:r>
            <a:r>
              <a:rPr sz="9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human-machine</a:t>
            </a:r>
            <a:endParaRPr sz="9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1234"/>
              </a:lnSpc>
              <a:tabLst/>
            </a:pP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efficiency,comfortable</a:t>
            </a:r>
            <a:r>
              <a:rPr sz="9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han</a:t>
            </a: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 feeling,light suction and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6" name="textbox 6"/>
          <p:cNvSpPr/>
          <p:nvPr/>
        </p:nvSpPr>
        <p:spPr>
          <a:xfrm>
            <a:off x="3406775" y="5238649"/>
            <a:ext cx="3042920" cy="1981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359"/>
              </a:lnSpc>
              <a:tabLst/>
            </a:pP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drainage oper</a:t>
            </a: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ation force,to avoid repetitive muscle strain.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8" name="textbox 8"/>
          <p:cNvSpPr/>
          <p:nvPr/>
        </p:nvSpPr>
        <p:spPr>
          <a:xfrm>
            <a:off x="5102225" y="8542832"/>
            <a:ext cx="123189" cy="1454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33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8000"/>
              </a:lnSpc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这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sp>
        <p:nvSpPr>
          <p:cNvPr id="10" name="textbox 10"/>
          <p:cNvSpPr/>
          <p:nvPr/>
        </p:nvSpPr>
        <p:spPr>
          <a:xfrm rot="5400000">
            <a:off x="5063490" y="8459057"/>
            <a:ext cx="234315" cy="1562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79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5000"/>
              </a:lnSpc>
              <a:tabLst/>
            </a:pPr>
            <a:r>
              <a:rPr sz="800" kern="0" spc="-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5</a:t>
            </a:r>
            <a:r>
              <a:rPr sz="800" kern="0" spc="1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800" kern="0" spc="-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质</a:t>
            </a:r>
            <a:endParaRPr sz="8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sp>
        <p:nvSpPr>
          <p:cNvPr id="14" name="textbox 14"/>
          <p:cNvSpPr/>
          <p:nvPr/>
        </p:nvSpPr>
        <p:spPr>
          <a:xfrm>
            <a:off x="1857375" y="4836159"/>
            <a:ext cx="2494279" cy="6997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4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tabLst/>
            </a:pPr>
            <a:r>
              <a:rPr sz="12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Manual single channel adjusta</a:t>
            </a:r>
            <a:r>
              <a:rPr sz="12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ble, </a:t>
            </a:r>
            <a:r>
              <a:rPr sz="12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200" b="1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number is c</a:t>
            </a:r>
            <a:r>
              <a:rPr sz="12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learly visible,</a:t>
            </a:r>
            <a:endParaRPr sz="1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  <a:spcBef>
                <a:spcPts val="6"/>
              </a:spcBef>
              <a:tabLst/>
            </a:pPr>
            <a:r>
              <a:rPr sz="12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covering the full r</a:t>
            </a:r>
            <a:r>
              <a:rPr sz="12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ange</a:t>
            </a:r>
            <a:r>
              <a:rPr sz="1200" b="1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of 0.1</a:t>
            </a:r>
            <a:r>
              <a:rPr sz="12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</a:t>
            </a:r>
            <a:r>
              <a:rPr sz="12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uL-10ml set ra</a:t>
            </a:r>
            <a:r>
              <a:rPr sz="12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nge</a:t>
            </a:r>
            <a:r>
              <a:rPr sz="1200" b="1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at</a:t>
            </a:r>
            <a:r>
              <a:rPr sz="1200" b="1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200" b="1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glance.</a:t>
            </a:r>
            <a:endParaRPr sz="1200" dirty="0">
              <a:latin typeface="Arial"/>
              <a:ea typeface="Arial"/>
              <a:cs typeface="Arial"/>
            </a:endParaRPr>
          </a:p>
        </p:txBody>
      </p:sp>
      <p:sp>
        <p:nvSpPr>
          <p:cNvPr id="16" name="textbox 16"/>
          <p:cNvSpPr/>
          <p:nvPr/>
        </p:nvSpPr>
        <p:spPr>
          <a:xfrm>
            <a:off x="1857375" y="4302252"/>
            <a:ext cx="4037965" cy="3625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98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2000"/>
              </a:lnSpc>
              <a:tabLst/>
            </a:pPr>
            <a:r>
              <a:rPr sz="2700" b="1" kern="0" spc="-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Digital window at a</a:t>
            </a:r>
            <a:r>
              <a:rPr sz="2700" b="1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700" b="1" kern="0" spc="-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glance</a:t>
            </a:r>
            <a:endParaRPr sz="2700" dirty="0">
              <a:latin typeface="Arial"/>
              <a:ea typeface="Arial"/>
              <a:cs typeface="Arial"/>
            </a:endParaRP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299075" y="6965950"/>
            <a:ext cx="368300" cy="6223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498975" y="4902200"/>
            <a:ext cx="552450" cy="342900"/>
          </a:xfrm>
          <a:prstGeom prst="rect">
            <a:avLst/>
          </a:prstGeom>
        </p:spPr>
      </p:pic>
      <p:sp>
        <p:nvSpPr>
          <p:cNvPr id="22" name="textbox 22"/>
          <p:cNvSpPr/>
          <p:nvPr/>
        </p:nvSpPr>
        <p:spPr>
          <a:xfrm>
            <a:off x="2251075" y="8102600"/>
            <a:ext cx="309879" cy="4629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50800" algn="l" rtl="0" eaLnBrk="0">
              <a:lnSpc>
                <a:spcPts val="1363"/>
              </a:lnSpc>
              <a:tabLst/>
            </a:pPr>
            <a:r>
              <a:rPr sz="1000" kern="0" spc="-30" dirty="0">
                <a:solidFill>
                  <a:srgbClr val="503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100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319"/>
              </a:lnSpc>
              <a:spcBef>
                <a:spcPts val="87"/>
              </a:spcBef>
              <a:tabLst/>
            </a:pPr>
            <a:r>
              <a:rPr sz="500" kern="0" spc="-10" dirty="0">
                <a:solidFill>
                  <a:srgbClr val="70708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APPROX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algn="r" rtl="0" eaLnBrk="0">
              <a:lnSpc>
                <a:spcPts val="1672"/>
              </a:lnSpc>
              <a:tabLst/>
            </a:pPr>
            <a:r>
              <a:rPr sz="1200" kern="0" spc="-10" dirty="0">
                <a:solidFill>
                  <a:srgbClr val="707880">
                    <a:alpha val="100000"/>
                  </a:srgbClr>
                </a:solidFill>
                <a:latin typeface="Arial"/>
                <a:ea typeface="Arial"/>
                <a:cs typeface="Arial"/>
              </a:rPr>
              <a:t>80</a:t>
            </a:r>
            <a:endParaRPr sz="1200" dirty="0">
              <a:latin typeface="Arial"/>
              <a:ea typeface="Arial"/>
              <a:cs typeface="Arial"/>
            </a:endParaRPr>
          </a:p>
        </p:txBody>
      </p:sp>
      <p:sp>
        <p:nvSpPr>
          <p:cNvPr id="24" name="textbox 24"/>
          <p:cNvSpPr/>
          <p:nvPr/>
        </p:nvSpPr>
        <p:spPr>
          <a:xfrm rot="16200000">
            <a:off x="3167715" y="7617286"/>
            <a:ext cx="507365" cy="1968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1348"/>
              </a:lnSpc>
              <a:tabLst/>
            </a:pPr>
            <a:r>
              <a:rPr sz="1000" kern="0" spc="-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0.5-10ul</a:t>
            </a:r>
            <a:endParaRPr sz="1000" dirty="0">
              <a:latin typeface="SimSun"/>
              <a:ea typeface="SimSun"/>
              <a:cs typeface="SimSun"/>
            </a:endParaRPr>
          </a:p>
        </p:txBody>
      </p:sp>
      <p:pic>
        <p:nvPicPr>
          <p:cNvPr id="26" name="picture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664075" y="7200900"/>
            <a:ext cx="152400" cy="533400"/>
          </a:xfrm>
          <a:prstGeom prst="rect">
            <a:avLst/>
          </a:prstGeom>
        </p:spPr>
      </p:pic>
      <p:sp>
        <p:nvSpPr>
          <p:cNvPr id="28" name="textbox 28"/>
          <p:cNvSpPr/>
          <p:nvPr/>
        </p:nvSpPr>
        <p:spPr>
          <a:xfrm rot="5400000">
            <a:off x="4497806" y="7258449"/>
            <a:ext cx="417830" cy="2774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5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665"/>
              </a:lnSpc>
              <a:spcBef>
                <a:spcPts val="3"/>
              </a:spcBef>
              <a:tabLst/>
            </a:pPr>
            <a:r>
              <a:rPr sz="1300" kern="0" spc="-4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0:0.L</a:t>
            </a:r>
            <a:endParaRPr sz="1300" dirty="0">
              <a:latin typeface="SimSun"/>
              <a:ea typeface="SimSun"/>
              <a:cs typeface="SimSun"/>
            </a:endParaRPr>
          </a:p>
        </p:txBody>
      </p:sp>
      <p:sp>
        <p:nvSpPr>
          <p:cNvPr id="30" name="textbox 30"/>
          <p:cNvSpPr/>
          <p:nvPr/>
        </p:nvSpPr>
        <p:spPr>
          <a:xfrm rot="5400000">
            <a:off x="3001999" y="6123525"/>
            <a:ext cx="219075" cy="3295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3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994"/>
              </a:lnSpc>
              <a:spcBef>
                <a:spcPts val="2"/>
              </a:spcBef>
              <a:tabLst/>
            </a:pPr>
            <a:r>
              <a:rPr sz="1600" kern="0" spc="-3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00</a:t>
            </a:r>
            <a:endParaRPr sz="1600" dirty="0">
              <a:latin typeface="SimSun"/>
              <a:ea typeface="SimSun"/>
              <a:cs typeface="SimSun"/>
            </a:endParaRPr>
          </a:p>
        </p:txBody>
      </p:sp>
      <p:sp>
        <p:nvSpPr>
          <p:cNvPr id="32" name="textbox 32"/>
          <p:cNvSpPr/>
          <p:nvPr/>
        </p:nvSpPr>
        <p:spPr>
          <a:xfrm rot="16200000">
            <a:off x="4777283" y="8117256"/>
            <a:ext cx="339725" cy="1397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899"/>
              </a:lnSpc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0.5-10l</a:t>
            </a:r>
            <a:endParaRPr sz="700" dirty="0">
              <a:latin typeface="SimSun"/>
              <a:ea typeface="SimSun"/>
              <a:cs typeface="SimSun"/>
            </a:endParaRPr>
          </a:p>
        </p:txBody>
      </p:sp>
      <p:sp>
        <p:nvSpPr>
          <p:cNvPr id="34" name="textbox 34"/>
          <p:cNvSpPr/>
          <p:nvPr/>
        </p:nvSpPr>
        <p:spPr>
          <a:xfrm rot="16200000">
            <a:off x="5323482" y="7984581"/>
            <a:ext cx="344804" cy="1587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3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72"/>
              </a:lnSpc>
              <a:spcBef>
                <a:spcPts val="2"/>
              </a:spcBef>
              <a:tabLst/>
            </a:pPr>
            <a:r>
              <a:rPr sz="700" kern="0" spc="-4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20-200ul</a:t>
            </a:r>
            <a:endParaRPr sz="700" dirty="0">
              <a:latin typeface="SimSun"/>
              <a:ea typeface="SimSun"/>
              <a:cs typeface="SimSun"/>
            </a:endParaRPr>
          </a:p>
        </p:txBody>
      </p:sp>
      <p:sp>
        <p:nvSpPr>
          <p:cNvPr id="36" name="textbox 36"/>
          <p:cNvSpPr/>
          <p:nvPr/>
        </p:nvSpPr>
        <p:spPr>
          <a:xfrm>
            <a:off x="2479675" y="8779116"/>
            <a:ext cx="77469" cy="1682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22"/>
              </a:lnSpc>
              <a:tabLst/>
            </a:pPr>
            <a:r>
              <a:rPr sz="900" kern="0" spc="-10" dirty="0">
                <a:solidFill>
                  <a:srgbClr val="1A229A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</a:t>
            </a:r>
            <a:endParaRPr sz="9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sp>
        <p:nvSpPr>
          <p:cNvPr id="40" name="textbox 40"/>
          <p:cNvSpPr/>
          <p:nvPr/>
        </p:nvSpPr>
        <p:spPr>
          <a:xfrm>
            <a:off x="1933575" y="4119016"/>
            <a:ext cx="3383915" cy="11988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83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6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Single-channel</a:t>
            </a:r>
            <a:endParaRPr sz="1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spcBef>
                <a:spcPts val="144"/>
              </a:spcBef>
              <a:tabLst/>
            </a:pP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half-branch disinfection</a:t>
            </a:r>
            <a:endParaRPr sz="1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spcBef>
                <a:spcPts val="1202"/>
              </a:spcBef>
              <a:tabLst/>
            </a:pPr>
            <a:r>
              <a:rPr sz="20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Whole sterilized pipette</a:t>
            </a:r>
            <a:endParaRPr sz="2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58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17"/>
              </a:lnSpc>
              <a:tabLst/>
            </a:pPr>
            <a:r>
              <a:rPr sz="600" kern="0" spc="0" dirty="0">
                <a:solidFill>
                  <a:srgbClr val="B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Blue</a:t>
            </a:r>
            <a:r>
              <a:rPr sz="600" kern="0" spc="50" dirty="0">
                <a:solidFill>
                  <a:srgbClr val="B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0" dirty="0">
                <a:solidFill>
                  <a:srgbClr val="B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600" kern="0" spc="40" dirty="0">
                <a:solidFill>
                  <a:srgbClr val="B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0" dirty="0">
                <a:solidFill>
                  <a:srgbClr val="B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600" kern="0" spc="60" dirty="0">
                <a:solidFill>
                  <a:srgbClr val="B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0" dirty="0">
                <a:solidFill>
                  <a:srgbClr val="B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half-branch</a:t>
            </a:r>
            <a:r>
              <a:rPr sz="600" kern="0" spc="30" dirty="0">
                <a:solidFill>
                  <a:srgbClr val="B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0" dirty="0">
                <a:solidFill>
                  <a:srgbClr val="B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disinfecti</a:t>
            </a:r>
            <a:r>
              <a:rPr sz="600" kern="0" spc="-10" dirty="0">
                <a:solidFill>
                  <a:srgbClr val="B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600" kern="0" spc="60" dirty="0">
                <a:solidFill>
                  <a:srgbClr val="B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-10" dirty="0">
                <a:solidFill>
                  <a:srgbClr val="B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pipette,and the second</a:t>
            </a:r>
            <a:r>
              <a:rPr sz="600" kern="0" spc="60" dirty="0">
                <a:solidFill>
                  <a:srgbClr val="B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-10" dirty="0">
                <a:solidFill>
                  <a:srgbClr val="B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half can</a:t>
            </a:r>
            <a:r>
              <a:rPr sz="600" kern="0" spc="50" dirty="0">
                <a:solidFill>
                  <a:srgbClr val="B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-10" dirty="0">
                <a:solidFill>
                  <a:srgbClr val="B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600" kern="0" spc="40" dirty="0">
                <a:solidFill>
                  <a:srgbClr val="B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-10" dirty="0">
                <a:solidFill>
                  <a:srgbClr val="B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disinfected</a:t>
            </a:r>
            <a:r>
              <a:rPr sz="600" kern="0" spc="40" dirty="0">
                <a:solidFill>
                  <a:srgbClr val="B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-10" dirty="0">
                <a:solidFill>
                  <a:srgbClr val="B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</a:t>
            </a:r>
            <a:r>
              <a:rPr sz="600" kern="0" spc="80" dirty="0">
                <a:solidFill>
                  <a:srgbClr val="B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-10" dirty="0">
                <a:solidFill>
                  <a:srgbClr val="B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121</a:t>
            </a:r>
            <a:r>
              <a:rPr sz="600" kern="0" spc="-10" dirty="0">
                <a:solidFill>
                  <a:srgbClr val="B0404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r>
              <a:rPr sz="600" kern="0" spc="-10" dirty="0">
                <a:solidFill>
                  <a:srgbClr val="B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under</a:t>
            </a:r>
            <a:r>
              <a:rPr sz="600" kern="0" spc="50" dirty="0">
                <a:solidFill>
                  <a:srgbClr val="B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-10" dirty="0">
                <a:solidFill>
                  <a:srgbClr val="B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42" name="textbox 42"/>
          <p:cNvSpPr/>
          <p:nvPr/>
        </p:nvSpPr>
        <p:spPr>
          <a:xfrm>
            <a:off x="1933575" y="5442940"/>
            <a:ext cx="1670685" cy="3251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17"/>
              </a:lnSpc>
              <a:tabLst/>
            </a:pPr>
            <a:r>
              <a:rPr sz="600" kern="0" spc="0" dirty="0">
                <a:solidFill>
                  <a:srgbClr val="9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Purple</a:t>
            </a:r>
            <a:r>
              <a:rPr sz="600" kern="0" spc="40" dirty="0">
                <a:solidFill>
                  <a:srgbClr val="9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600" kern="0" spc="0" dirty="0">
                <a:solidFill>
                  <a:srgbClr val="9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600" kern="0" spc="50" dirty="0">
                <a:solidFill>
                  <a:srgbClr val="9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600" kern="0" spc="0" dirty="0">
                <a:solidFill>
                  <a:srgbClr val="9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600" kern="0" spc="50" dirty="0">
                <a:solidFill>
                  <a:srgbClr val="9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600" kern="0" spc="0" dirty="0">
                <a:solidFill>
                  <a:srgbClr val="9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whole    disi</a:t>
            </a:r>
            <a:r>
              <a:rPr sz="600" kern="0" spc="-10" dirty="0">
                <a:solidFill>
                  <a:srgbClr val="9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nfection    pipette,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4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1"/>
              </a:spcBef>
              <a:tabLst/>
            </a:pP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Strong</a:t>
            </a:r>
            <a:r>
              <a:rPr sz="6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reusability and</a:t>
            </a:r>
            <a:r>
              <a:rPr sz="6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low m</a:t>
            </a:r>
            <a:r>
              <a:rPr sz="6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aintenance cost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44" name="textbox 44"/>
          <p:cNvSpPr/>
          <p:nvPr/>
        </p:nvSpPr>
        <p:spPr>
          <a:xfrm>
            <a:off x="3635375" y="5415077"/>
            <a:ext cx="1410969" cy="2006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14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600" b="1" kern="0" spc="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 whole</a:t>
            </a:r>
            <a:r>
              <a:rPr sz="600" b="1" kern="0" spc="6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branch</a:t>
            </a:r>
            <a:r>
              <a:rPr sz="600" b="1" kern="0" spc="5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600" b="1" kern="0" spc="6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b</a:t>
            </a:r>
            <a:r>
              <a:rPr sz="600" b="1" kern="0" spc="-1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e sterilized</a:t>
            </a:r>
            <a:r>
              <a:rPr sz="600" b="1" kern="0" spc="6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-10" dirty="0">
                <a:solidFill>
                  <a:srgbClr val="7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86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spcBef>
                <a:spcPts val="1"/>
              </a:spcBef>
              <a:tabLst/>
            </a:pPr>
            <a:r>
              <a:rPr sz="600" b="1" kern="0" spc="0" dirty="0">
                <a:solidFill>
                  <a:srgbClr val="502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</a:t>
            </a:r>
            <a:r>
              <a:rPr sz="600" b="1" kern="0" spc="110" dirty="0">
                <a:solidFill>
                  <a:srgbClr val="502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0" dirty="0">
                <a:solidFill>
                  <a:srgbClr val="502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</a:t>
            </a:r>
            <a:r>
              <a:rPr sz="600" b="1" kern="0" spc="-10" dirty="0">
                <a:solidFill>
                  <a:srgbClr val="502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ature</a:t>
            </a:r>
            <a:r>
              <a:rPr sz="600" b="1" kern="0" spc="120" dirty="0">
                <a:solidFill>
                  <a:srgbClr val="502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-10" dirty="0">
                <a:solidFill>
                  <a:srgbClr val="502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600" b="1" kern="0" spc="150" dirty="0">
                <a:solidFill>
                  <a:srgbClr val="502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-10" dirty="0">
                <a:solidFill>
                  <a:srgbClr val="502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</a:t>
            </a:r>
            <a:r>
              <a:rPr sz="600" b="1" kern="0" spc="150" dirty="0">
                <a:solidFill>
                  <a:srgbClr val="502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-10" dirty="0">
                <a:solidFill>
                  <a:srgbClr val="502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pressure,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46" name="textbox 46"/>
          <p:cNvSpPr/>
          <p:nvPr/>
        </p:nvSpPr>
        <p:spPr>
          <a:xfrm>
            <a:off x="1933575" y="5251602"/>
            <a:ext cx="1105535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17"/>
              </a:lnSpc>
              <a:tabLst/>
            </a:pPr>
            <a:r>
              <a:rPr sz="600" kern="0" spc="-10" dirty="0">
                <a:solidFill>
                  <a:srgbClr val="B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600" kern="0" spc="150" dirty="0">
                <a:solidFill>
                  <a:srgbClr val="B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-10" dirty="0">
                <a:solidFill>
                  <a:srgbClr val="B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600" kern="0" spc="90" dirty="0">
                <a:solidFill>
                  <a:srgbClr val="B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-10" dirty="0">
                <a:solidFill>
                  <a:srgbClr val="B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</a:t>
            </a:r>
            <a:r>
              <a:rPr sz="600" kern="0" spc="80" dirty="0">
                <a:solidFill>
                  <a:srgbClr val="B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-10" dirty="0">
                <a:solidFill>
                  <a:srgbClr val="B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pressure.</a:t>
            </a:r>
            <a:endParaRPr sz="6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8401050" cy="13004800"/>
          </a:xfrm>
          <a:prstGeom prst="rect">
            <a:avLst/>
          </a:prstGeom>
        </p:spPr>
      </p:pic>
      <p:sp>
        <p:nvSpPr>
          <p:cNvPr id="52" name="textbox 52"/>
          <p:cNvSpPr/>
          <p:nvPr/>
        </p:nvSpPr>
        <p:spPr>
          <a:xfrm>
            <a:off x="361986" y="1386421"/>
            <a:ext cx="3543934" cy="18789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833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8415" algn="l" rtl="0" eaLnBrk="0">
              <a:lnSpc>
                <a:spcPct val="81000"/>
              </a:lnSpc>
              <a:tabLst/>
            </a:pPr>
            <a:r>
              <a:rPr sz="3200" b="1" kern="0" spc="-20" dirty="0">
                <a:solidFill>
                  <a:srgbClr val="202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Sampling analysis</a:t>
            </a:r>
            <a:endParaRPr sz="3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5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43815" algn="l" rtl="0" eaLnBrk="0">
              <a:lnSpc>
                <a:spcPct val="81000"/>
              </a:lnSpc>
              <a:spcBef>
                <a:spcPts val="1261"/>
              </a:spcBef>
              <a:tabLst/>
            </a:pPr>
            <a:r>
              <a:rPr sz="4200" b="1" kern="0" spc="-10" dirty="0">
                <a:solidFill>
                  <a:srgbClr val="202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Lightweight</a:t>
            </a:r>
            <a:endParaRPr sz="4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203"/>
              </a:spcBef>
              <a:tabLst/>
            </a:pPr>
            <a:r>
              <a:rPr sz="4200" b="1" kern="0" spc="-20" dirty="0">
                <a:solidFill>
                  <a:srgbClr val="202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4200" b="1" kern="0" spc="530" dirty="0">
                <a:solidFill>
                  <a:srgbClr val="202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200" b="1" kern="0" spc="-20" dirty="0">
                <a:solidFill>
                  <a:srgbClr val="202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Portable</a:t>
            </a:r>
            <a:endParaRPr sz="4200" dirty="0">
              <a:latin typeface="Arial"/>
              <a:ea typeface="Arial"/>
              <a:cs typeface="Arial"/>
            </a:endParaRPr>
          </a:p>
        </p:txBody>
      </p:sp>
      <p:sp>
        <p:nvSpPr>
          <p:cNvPr id="54" name="textbox 54"/>
          <p:cNvSpPr/>
          <p:nvPr/>
        </p:nvSpPr>
        <p:spPr>
          <a:xfrm>
            <a:off x="279404" y="4588821"/>
            <a:ext cx="3504565" cy="9899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37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25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///For liquid sampling</a:t>
            </a:r>
            <a:endParaRPr sz="2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spcBef>
                <a:spcPts val="59"/>
              </a:spcBef>
              <a:tabLst/>
            </a:pPr>
            <a:r>
              <a:rPr sz="25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2500" b="1" kern="0" spc="2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5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transfer</a:t>
            </a:r>
            <a:r>
              <a:rPr sz="2500" b="1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///</a:t>
            </a:r>
            <a:r>
              <a:rPr sz="25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Multiple </a:t>
            </a:r>
            <a:r>
              <a:rPr sz="2500" b="1" kern="0" spc="-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models</a:t>
            </a:r>
            <a:r>
              <a:rPr sz="2500" b="1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500" b="1" kern="0" spc="-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 Wid</a:t>
            </a:r>
            <a:r>
              <a:rPr sz="2500" b="1" kern="0" spc="-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 range</a:t>
            </a:r>
            <a:endParaRPr sz="2500" dirty="0">
              <a:latin typeface="Arial"/>
              <a:ea typeface="Arial"/>
              <a:cs typeface="Arial"/>
            </a:endParaRPr>
          </a:p>
        </p:txBody>
      </p:sp>
      <p:sp>
        <p:nvSpPr>
          <p:cNvPr id="56" name="textbox 56"/>
          <p:cNvSpPr/>
          <p:nvPr/>
        </p:nvSpPr>
        <p:spPr>
          <a:xfrm>
            <a:off x="0" y="3422604"/>
            <a:ext cx="3607434" cy="451484"/>
          </a:xfrm>
          <a:prstGeom prst="rect">
            <a:avLst/>
          </a:prstGeom>
          <a:solidFill>
            <a:srgbClr val="DEDDFC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92100" algn="l" rtl="0" eaLnBrk="0">
              <a:lnSpc>
                <a:spcPct val="85000"/>
              </a:lnSpc>
              <a:spcBef>
                <a:spcPts val="3"/>
              </a:spcBef>
              <a:tabLst/>
            </a:pPr>
            <a:r>
              <a:rPr sz="1300" b="1" kern="0" spc="-10" dirty="0">
                <a:solidFill>
                  <a:srgbClr val="403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Single Channel Adjustabl</a:t>
            </a:r>
            <a:r>
              <a:rPr sz="1300" b="1" kern="0" spc="-20" dirty="0">
                <a:solidFill>
                  <a:srgbClr val="403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300" b="1" kern="0" spc="80" dirty="0">
                <a:solidFill>
                  <a:srgbClr val="403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-20" dirty="0">
                <a:solidFill>
                  <a:srgbClr val="403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Micropipette</a:t>
            </a:r>
            <a:endParaRPr sz="1300" dirty="0">
              <a:latin typeface="Arial"/>
              <a:ea typeface="Arial"/>
              <a:cs typeface="Arial"/>
            </a:endParaRPr>
          </a:p>
        </p:txBody>
      </p:sp>
      <p:pic>
        <p:nvPicPr>
          <p:cNvPr id="58" name="picture 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807203" y="6610339"/>
            <a:ext cx="266733" cy="850903"/>
          </a:xfrm>
          <a:prstGeom prst="rect">
            <a:avLst/>
          </a:prstGeom>
        </p:spPr>
      </p:pic>
      <p:sp>
        <p:nvSpPr>
          <p:cNvPr id="60" name="textbox 60"/>
          <p:cNvSpPr/>
          <p:nvPr/>
        </p:nvSpPr>
        <p:spPr>
          <a:xfrm rot="16200000">
            <a:off x="6798596" y="7064909"/>
            <a:ext cx="446405" cy="3467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7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112"/>
              </a:lnSpc>
              <a:spcBef>
                <a:spcPts val="1"/>
              </a:spcBef>
              <a:tabLst/>
            </a:pPr>
            <a:r>
              <a:rPr sz="17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2.00</a:t>
            </a:r>
            <a:endParaRPr sz="17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 62"/>
          <p:cNvSpPr/>
          <p:nvPr/>
        </p:nvSpPr>
        <p:spPr>
          <a:xfrm>
            <a:off x="1692275" y="3311525"/>
            <a:ext cx="5016500" cy="6381750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64" name="table 64"/>
          <p:cNvGraphicFramePr>
            <a:graphicFrameLocks noGrp="1"/>
          </p:cNvGraphicFramePr>
          <p:nvPr/>
        </p:nvGraphicFramePr>
        <p:xfrm>
          <a:off x="2219308" y="8251828"/>
          <a:ext cx="3822700" cy="1167765"/>
        </p:xfrm>
        <a:graphic>
          <a:graphicData uri="http://schemas.openxmlformats.org/drawingml/2006/table">
            <a:tbl>
              <a:tblPr/>
              <a:tblGrid>
                <a:gridCol w="333375"/>
                <a:gridCol w="746125"/>
                <a:gridCol w="914400"/>
                <a:gridCol w="1149350"/>
                <a:gridCol w="679450"/>
              </a:tblGrid>
              <a:tr h="80581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9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b="1" kern="0" spc="0" dirty="0">
                          <a:solidFill>
                            <a:srgbClr val="50802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Comfortable</a:t>
                      </a:r>
                      <a:r>
                        <a:rPr sz="900" b="1" kern="0" spc="100" dirty="0">
                          <a:solidFill>
                            <a:srgbClr val="50802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b="1" kern="0" spc="0" dirty="0">
                          <a:solidFill>
                            <a:srgbClr val="50802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Feel</a:t>
                      </a: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27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6514" algn="l" rtl="0" eaLnBrk="0">
                        <a:lnSpc>
                          <a:spcPts val="1001"/>
                        </a:lnSpc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High strength,fas</a:t>
                      </a:r>
                      <a:r>
                        <a:rPr sz="6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 rebound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636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1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Avoid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6194" algn="l" rtl="0" eaLnBrk="0">
                        <a:lnSpc>
                          <a:spcPct val="8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repetitive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945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9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6514" algn="l" rtl="0" eaLnBrk="0">
                        <a:lnSpc>
                          <a:spcPct val="8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b="1" kern="0" spc="-20" dirty="0">
                          <a:solidFill>
                            <a:srgbClr val="70C02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High quality spring group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945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558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7458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1000"/>
                        </a:lnSpc>
                        <a:tabLst/>
                      </a:pP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muscle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7458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960" algn="l" rtl="0" eaLnBrk="0">
                        <a:lnSpc>
                          <a:spcPct val="81000"/>
                        </a:lnSpc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strain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66" name="picture 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168541" y="4416397"/>
            <a:ext cx="4038583" cy="882660"/>
          </a:xfrm>
          <a:prstGeom prst="rect">
            <a:avLst/>
          </a:prstGeom>
        </p:spPr>
      </p:pic>
      <p:pic>
        <p:nvPicPr>
          <p:cNvPr id="68" name="picture 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143107" y="6950079"/>
            <a:ext cx="2197126" cy="1212851"/>
          </a:xfrm>
          <a:prstGeom prst="rect">
            <a:avLst/>
          </a:prstGeom>
        </p:spPr>
      </p:pic>
      <p:pic>
        <p:nvPicPr>
          <p:cNvPr id="70" name="picture 7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143107" y="5686429"/>
            <a:ext cx="2082800" cy="1212851"/>
          </a:xfrm>
          <a:prstGeom prst="rect">
            <a:avLst/>
          </a:prstGeom>
        </p:spPr>
      </p:pic>
      <p:pic>
        <p:nvPicPr>
          <p:cNvPr id="72" name="picture 7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835513" y="6410311"/>
            <a:ext cx="692176" cy="1676422"/>
          </a:xfrm>
          <a:prstGeom prst="rect">
            <a:avLst/>
          </a:prstGeom>
        </p:spPr>
      </p:pic>
      <p:pic>
        <p:nvPicPr>
          <p:cNvPr id="74" name="picture 7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298809" y="8251828"/>
            <a:ext cx="914407" cy="1168370"/>
          </a:xfrm>
          <a:prstGeom prst="rect">
            <a:avLst/>
          </a:prstGeom>
        </p:spPr>
      </p:pic>
      <p:sp>
        <p:nvSpPr>
          <p:cNvPr id="76" name="textbox 76"/>
          <p:cNvSpPr/>
          <p:nvPr/>
        </p:nvSpPr>
        <p:spPr>
          <a:xfrm>
            <a:off x="2828905" y="3804673"/>
            <a:ext cx="2543175" cy="3975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83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600" b="1" kern="0" spc="-40" dirty="0">
                <a:solidFill>
                  <a:srgbClr val="204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I Overview</a:t>
            </a:r>
            <a:r>
              <a:rPr sz="1600" b="1" kern="0" spc="-50" dirty="0">
                <a:solidFill>
                  <a:srgbClr val="204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 of Selling</a:t>
            </a:r>
            <a:r>
              <a:rPr sz="1600" b="1" kern="0" spc="70" dirty="0">
                <a:solidFill>
                  <a:srgbClr val="204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-50" dirty="0">
                <a:solidFill>
                  <a:srgbClr val="204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Points</a:t>
            </a:r>
            <a:endParaRPr sz="1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952500" algn="l" rtl="0" eaLnBrk="0">
              <a:lnSpc>
                <a:spcPct val="81000"/>
              </a:lnSpc>
              <a:spcBef>
                <a:spcPts val="4"/>
              </a:spcBef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Features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pic>
        <p:nvPicPr>
          <p:cNvPr id="78" name="picture 7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5362597" y="8258147"/>
            <a:ext cx="679434" cy="1149353"/>
          </a:xfrm>
          <a:prstGeom prst="rect">
            <a:avLst/>
          </a:prstGeom>
        </p:spPr>
      </p:pic>
      <p:sp>
        <p:nvSpPr>
          <p:cNvPr id="80" name="textbox 80"/>
          <p:cNvSpPr/>
          <p:nvPr/>
        </p:nvSpPr>
        <p:spPr>
          <a:xfrm>
            <a:off x="4384672" y="6264566"/>
            <a:ext cx="1529714" cy="1873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46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9050" indent="-6350" algn="l" rtl="0" eaLnBrk="0">
              <a:lnSpc>
                <a:spcPct val="88000"/>
              </a:lnSpc>
              <a:tabLst/>
            </a:pP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6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6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121</a:t>
            </a:r>
            <a:r>
              <a:rPr sz="600" b="1" kern="0" spc="5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</a:t>
            </a:r>
            <a:r>
              <a:rPr sz="6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6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6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  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pressure disinfection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82" name="textbox 82"/>
          <p:cNvSpPr/>
          <p:nvPr/>
        </p:nvSpPr>
        <p:spPr>
          <a:xfrm>
            <a:off x="4479935" y="6102340"/>
            <a:ext cx="1463039" cy="1593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14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tabLst/>
            </a:pPr>
            <a:r>
              <a:rPr sz="1000" b="1" kern="0" spc="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Half-branch d</a:t>
            </a:r>
            <a:r>
              <a:rPr sz="1000" b="1" kern="0" spc="-1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isinfection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84" name="textbox 84"/>
          <p:cNvSpPr/>
          <p:nvPr/>
        </p:nvSpPr>
        <p:spPr>
          <a:xfrm>
            <a:off x="2111395" y="5298426"/>
            <a:ext cx="1349375" cy="1117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61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7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 set range</a:t>
            </a:r>
            <a:r>
              <a:rPr sz="7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 clear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7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7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7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glance</a:t>
            </a:r>
            <a:endParaRPr sz="7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picture 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92275" y="2819400"/>
            <a:ext cx="5016500" cy="7366000"/>
          </a:xfrm>
          <a:prstGeom prst="rect">
            <a:avLst/>
          </a:prstGeom>
        </p:spPr>
      </p:pic>
      <p:sp>
        <p:nvSpPr>
          <p:cNvPr id="88" name="textbox 88"/>
          <p:cNvSpPr/>
          <p:nvPr/>
        </p:nvSpPr>
        <p:spPr>
          <a:xfrm>
            <a:off x="2276488" y="3863644"/>
            <a:ext cx="3180079" cy="59226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4224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7000"/>
              </a:lnSpc>
              <a:tabLst/>
            </a:pPr>
            <a:r>
              <a:rPr sz="23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Accurate pipetting</a:t>
            </a:r>
            <a:r>
              <a:rPr sz="2300" b="1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3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23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23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 whole</a:t>
            </a:r>
            <a:r>
              <a:rPr sz="2300" b="1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3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sterilized</a:t>
            </a:r>
            <a:endParaRPr sz="2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spcBef>
                <a:spcPts val="417"/>
              </a:spcBef>
              <a:tabLst/>
            </a:pPr>
            <a:r>
              <a:rPr sz="23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single-channel</a:t>
            </a:r>
            <a:r>
              <a:rPr sz="2300" b="1" kern="0" spc="3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3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pipette</a:t>
            </a:r>
            <a:endParaRPr sz="2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800"/>
              </a:lnSpc>
              <a:tabLst/>
            </a:pP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Easy</a:t>
            </a:r>
            <a:r>
              <a:rPr sz="1600" b="1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600" b="1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operate</a:t>
            </a:r>
            <a:endParaRPr sz="1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788"/>
              </a:lnSpc>
              <a:spcBef>
                <a:spcPts val="362"/>
              </a:spcBef>
              <a:tabLst/>
            </a:pPr>
            <a:r>
              <a:rPr sz="1200" b="1" kern="0" spc="-20" dirty="0">
                <a:solidFill>
                  <a:srgbClr val="4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1200" b="1" kern="0" spc="-20" dirty="0">
                <a:solidFill>
                  <a:srgbClr val="80B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Discover</a:t>
            </a:r>
            <a:r>
              <a:rPr sz="1200" b="1" kern="0" spc="-30" dirty="0">
                <a:solidFill>
                  <a:srgbClr val="80B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y-F Series</a:t>
            </a:r>
            <a:r>
              <a:rPr sz="1200" b="1" kern="0" spc="-30" dirty="0">
                <a:solidFill>
                  <a:srgbClr val="50A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endParaRPr sz="1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450215" algn="l" rtl="0" eaLnBrk="0">
              <a:lnSpc>
                <a:spcPct val="85000"/>
              </a:lnSpc>
              <a:spcBef>
                <a:spcPts val="309"/>
              </a:spcBef>
              <a:tabLst/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Selection of </a:t>
            </a: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0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 generation of laboratories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850900" algn="l" rtl="0" eaLnBrk="0">
              <a:lnSpc>
                <a:spcPts val="1226"/>
              </a:lnSpc>
              <a:spcBef>
                <a:spcPts val="1"/>
              </a:spcBef>
              <a:tabLst/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 choice of new generation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laboratories</a:t>
            </a:r>
            <a:endParaRPr sz="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picture 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8401050" cy="13004800"/>
          </a:xfrm>
          <a:prstGeom prst="rect">
            <a:avLst/>
          </a:prstGeom>
        </p:spPr>
      </p:pic>
      <p:sp>
        <p:nvSpPr>
          <p:cNvPr id="92" name="textbox 92"/>
          <p:cNvSpPr/>
          <p:nvPr/>
        </p:nvSpPr>
        <p:spPr>
          <a:xfrm>
            <a:off x="2451076" y="1053247"/>
            <a:ext cx="5518784" cy="32899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908050" algn="l" rtl="0" eaLnBrk="0">
              <a:lnSpc>
                <a:spcPct val="80000"/>
              </a:lnSpc>
              <a:tabLst/>
            </a:pPr>
            <a:r>
              <a:rPr sz="3800" b="1" kern="0" spc="-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Handle</a:t>
            </a:r>
            <a:r>
              <a:rPr sz="3800" b="1" kern="0" spc="1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800" b="1" kern="0" spc="-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hook desig</a:t>
            </a:r>
            <a:r>
              <a:rPr sz="3800" b="1" kern="0" spc="-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endParaRPr sz="3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8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2000"/>
              </a:lnSpc>
              <a:spcBef>
                <a:spcPts val="1262"/>
              </a:spcBef>
              <a:tabLst/>
            </a:pPr>
            <a:r>
              <a:rPr sz="4200" b="1" kern="0" spc="-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4200" b="1" kern="0" spc="2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200" b="1" kern="0" spc="-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 easily attached</a:t>
            </a:r>
            <a:endParaRPr sz="4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593850" algn="l" rtl="0" eaLnBrk="0">
              <a:lnSpc>
                <a:spcPct val="70000"/>
              </a:lnSpc>
              <a:spcBef>
                <a:spcPts val="492"/>
              </a:spcBef>
              <a:tabLst/>
            </a:pP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Lightweight and designe</a:t>
            </a:r>
            <a:r>
              <a:rPr sz="16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</a:t>
            </a:r>
            <a:r>
              <a:rPr sz="1600" b="1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600" b="1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line with</a:t>
            </a:r>
            <a:endParaRPr sz="1600" dirty="0">
              <a:latin typeface="Arial"/>
              <a:ea typeface="Arial"/>
              <a:cs typeface="Arial"/>
            </a:endParaRPr>
          </a:p>
          <a:p>
            <a:pPr marL="1593850" algn="l" rtl="0" eaLnBrk="0">
              <a:lnSpc>
                <a:spcPct val="97000"/>
              </a:lnSpc>
              <a:tabLst/>
            </a:pP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human-computer effic</a:t>
            </a: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acy,</a:t>
            </a:r>
            <a:endParaRPr sz="1600" dirty="0">
              <a:latin typeface="Arial"/>
              <a:ea typeface="Arial"/>
              <a:cs typeface="Arial"/>
            </a:endParaRPr>
          </a:p>
          <a:p>
            <a:pPr marL="1593850" algn="l" rtl="0" eaLnBrk="0">
              <a:lnSpc>
                <a:spcPts val="2055"/>
              </a:lnSpc>
              <a:tabLst/>
            </a:pPr>
            <a:r>
              <a:rPr sz="1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comfortable hand feeling,l</a:t>
            </a:r>
            <a:r>
              <a:rPr sz="16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ight</a:t>
            </a:r>
            <a:endParaRPr sz="1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300" dirty="0">
              <a:latin typeface="Arial"/>
              <a:ea typeface="Arial"/>
              <a:cs typeface="Arial"/>
            </a:endParaRPr>
          </a:p>
          <a:p>
            <a:pPr marL="1593850" algn="l" rtl="0" eaLnBrk="0">
              <a:lnSpc>
                <a:spcPct val="83000"/>
              </a:lnSpc>
              <a:spcBef>
                <a:spcPts val="2"/>
              </a:spcBef>
              <a:tabLst/>
            </a:pP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avoiding repetitiv</a:t>
            </a: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 muscle</a:t>
            </a:r>
            <a:r>
              <a:rPr sz="1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strain</a:t>
            </a:r>
            <a:endParaRPr sz="1600" dirty="0">
              <a:latin typeface="Arial"/>
              <a:ea typeface="Arial"/>
              <a:cs typeface="Arial"/>
            </a:endParaRPr>
          </a:p>
        </p:txBody>
      </p:sp>
      <p:sp>
        <p:nvSpPr>
          <p:cNvPr id="94" name="textbox 94"/>
          <p:cNvSpPr/>
          <p:nvPr/>
        </p:nvSpPr>
        <p:spPr>
          <a:xfrm>
            <a:off x="4032237" y="3824533"/>
            <a:ext cx="3627754" cy="3257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361"/>
              </a:lnSpc>
              <a:tabLst/>
            </a:pP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suction and drainage operation force,</a:t>
            </a:r>
            <a:endParaRPr sz="16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picture 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8401050" cy="13004800"/>
          </a:xfrm>
          <a:prstGeom prst="rect">
            <a:avLst/>
          </a:prstGeom>
        </p:spPr>
      </p:pic>
      <p:pic>
        <p:nvPicPr>
          <p:cNvPr id="98" name="picture 9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562091" y="6572236"/>
            <a:ext cx="1962148" cy="6426191"/>
          </a:xfrm>
          <a:prstGeom prst="rect">
            <a:avLst/>
          </a:prstGeom>
        </p:spPr>
      </p:pic>
      <p:sp>
        <p:nvSpPr>
          <p:cNvPr id="100" name="textbox 100"/>
          <p:cNvSpPr/>
          <p:nvPr/>
        </p:nvSpPr>
        <p:spPr>
          <a:xfrm>
            <a:off x="380973" y="2202708"/>
            <a:ext cx="4727575" cy="25165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441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indent="12064" algn="l" rtl="0" eaLnBrk="0">
              <a:lnSpc>
                <a:spcPct val="82000"/>
              </a:lnSpc>
              <a:tabLst/>
            </a:pPr>
            <a:r>
              <a:rPr sz="4600" b="1" kern="0" spc="-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 strength and</a:t>
            </a:r>
            <a:r>
              <a:rPr sz="46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600" b="1" kern="0" spc="-2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 toughness</a:t>
            </a:r>
            <a:endParaRPr sz="4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82550" algn="l" rtl="0" eaLnBrk="0">
              <a:lnSpc>
                <a:spcPct val="68000"/>
              </a:lnSpc>
              <a:spcBef>
                <a:spcPts val="520"/>
              </a:spcBef>
              <a:tabLst/>
            </a:pPr>
            <a:r>
              <a:rPr sz="1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Piano wire s</a:t>
            </a:r>
            <a:r>
              <a:rPr sz="17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pring group,high strength,</a:t>
            </a:r>
            <a:endParaRPr sz="1700" dirty="0">
              <a:latin typeface="Arial"/>
              <a:ea typeface="Arial"/>
              <a:cs typeface="Arial"/>
            </a:endParaRPr>
          </a:p>
          <a:p>
            <a:pPr marL="82550" algn="l" rtl="0" eaLnBrk="0">
              <a:lnSpc>
                <a:spcPct val="93000"/>
              </a:lnSpc>
              <a:spcBef>
                <a:spcPts val="20"/>
              </a:spcBef>
              <a:tabLst/>
            </a:pPr>
            <a:r>
              <a:rPr sz="1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 toughnes</a:t>
            </a:r>
            <a:r>
              <a:rPr sz="17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s,fast rebound,no</a:t>
            </a:r>
            <a:endParaRPr sz="1700" dirty="0">
              <a:latin typeface="Arial"/>
              <a:ea typeface="Arial"/>
              <a:cs typeface="Arial"/>
            </a:endParaRPr>
          </a:p>
          <a:p>
            <a:pPr marL="82550" algn="l" rtl="0" eaLnBrk="0">
              <a:lnSpc>
                <a:spcPct val="88000"/>
              </a:lnSpc>
              <a:spcBef>
                <a:spcPts val="16"/>
              </a:spcBef>
              <a:tabLst/>
            </a:pPr>
            <a:r>
              <a:rPr sz="1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deformation,to ens</a:t>
            </a:r>
            <a:r>
              <a:rPr sz="17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ure good feel and</a:t>
            </a:r>
            <a:endParaRPr sz="1700" dirty="0">
              <a:latin typeface="Arial"/>
              <a:ea typeface="Arial"/>
              <a:cs typeface="Arial"/>
            </a:endParaRPr>
          </a:p>
          <a:p>
            <a:pPr marL="82550" algn="l" rtl="0" eaLnBrk="0">
              <a:lnSpc>
                <a:spcPts val="2127"/>
              </a:lnSpc>
              <a:tabLst/>
            </a:pPr>
            <a:r>
              <a:rPr sz="17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performance</a:t>
            </a:r>
            <a:r>
              <a:rPr sz="1700" b="1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 the</a:t>
            </a:r>
            <a:r>
              <a:rPr sz="1700" b="1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</a:t>
            </a:r>
            <a:r>
              <a:rPr sz="17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ipette</a:t>
            </a:r>
            <a:endParaRPr sz="1700" dirty="0">
              <a:latin typeface="Arial"/>
              <a:ea typeface="Arial"/>
              <a:cs typeface="Arial"/>
            </a:endParaRPr>
          </a:p>
        </p:txBody>
      </p:sp>
      <p:pic>
        <p:nvPicPr>
          <p:cNvPr id="102" name="picture 10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527577" y="2774963"/>
            <a:ext cx="2908275" cy="2336832"/>
          </a:xfrm>
          <a:prstGeom prst="rect">
            <a:avLst/>
          </a:prstGeom>
        </p:spPr>
      </p:pic>
      <p:sp>
        <p:nvSpPr>
          <p:cNvPr id="104" name="textbox 104"/>
          <p:cNvSpPr/>
          <p:nvPr/>
        </p:nvSpPr>
        <p:spPr>
          <a:xfrm>
            <a:off x="450869" y="1473020"/>
            <a:ext cx="4453254" cy="4057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785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31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Piano wire spring group</a:t>
            </a:r>
            <a:endParaRPr sz="31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icture 1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8401050" cy="13004800"/>
          </a:xfrm>
          <a:prstGeom prst="rect">
            <a:avLst/>
          </a:prstGeom>
        </p:spPr>
      </p:pic>
      <p:sp>
        <p:nvSpPr>
          <p:cNvPr id="108" name="textbox 108"/>
          <p:cNvSpPr/>
          <p:nvPr/>
        </p:nvSpPr>
        <p:spPr>
          <a:xfrm>
            <a:off x="342916" y="864587"/>
            <a:ext cx="7148194" cy="34105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4000" b="1" kern="0" spc="-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Single-channel</a:t>
            </a:r>
            <a:endParaRPr sz="4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3000"/>
              </a:lnSpc>
              <a:spcBef>
                <a:spcPts val="1082"/>
              </a:spcBef>
              <a:tabLst/>
            </a:pPr>
            <a:r>
              <a:rPr sz="4000" b="1" kern="0" spc="-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half-branch disin</a:t>
            </a:r>
            <a:r>
              <a:rPr sz="4000" b="1" kern="0" spc="-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fection</a:t>
            </a:r>
            <a:endParaRPr sz="4000" dirty="0">
              <a:latin typeface="Arial"/>
              <a:ea typeface="Arial"/>
              <a:cs typeface="Arial"/>
            </a:endParaRPr>
          </a:p>
          <a:p>
            <a:pPr marL="152400" algn="l" rtl="0" eaLnBrk="0">
              <a:lnSpc>
                <a:spcPts val="5499"/>
              </a:lnSpc>
              <a:tabLst/>
            </a:pPr>
            <a:r>
              <a:rPr sz="3900" b="1" kern="0" spc="-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Whole sterilized pipette</a:t>
            </a:r>
            <a:endParaRPr sz="3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89864" algn="l" rtl="0" eaLnBrk="0">
              <a:lnSpc>
                <a:spcPct val="81000"/>
              </a:lnSpc>
              <a:spcBef>
                <a:spcPts val="610"/>
              </a:spcBef>
              <a:tabLst/>
            </a:pPr>
            <a:r>
              <a:rPr sz="2000" b="1" kern="0" spc="-5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Blue</a:t>
            </a:r>
            <a:r>
              <a:rPr sz="2000" b="1" kern="0" spc="11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1" kern="0" spc="-5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 a</a:t>
            </a:r>
            <a:r>
              <a:rPr sz="2000" b="1" kern="0" spc="12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1" kern="0" spc="-5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half disinfection</a:t>
            </a:r>
            <a:r>
              <a:rPr sz="2000" b="1" kern="0" spc="11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1" kern="0" spc="-5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pipette,the</a:t>
            </a:r>
            <a:r>
              <a:rPr sz="2000" b="1" kern="0" spc="12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1" kern="0" spc="-5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lower half can</a:t>
            </a:r>
            <a:r>
              <a:rPr sz="2000" b="1" kern="0" spc="10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1" kern="0" spc="-5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b</a:t>
            </a:r>
            <a:r>
              <a:rPr sz="2000" b="1" kern="0" spc="-6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2000" b="1" kern="0" spc="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</a:t>
            </a:r>
            <a:r>
              <a:rPr sz="2000" b="1" kern="0" spc="-3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sterilized</a:t>
            </a:r>
            <a:r>
              <a:rPr sz="2000" b="1" kern="0" spc="-4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at</a:t>
            </a:r>
            <a:r>
              <a:rPr sz="2000" b="1" kern="0" spc="13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1" kern="0" spc="-4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121</a:t>
            </a:r>
            <a:r>
              <a:rPr sz="2000" b="1" kern="0" spc="-40" dirty="0">
                <a:solidFill>
                  <a:srgbClr val="60202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r>
              <a:rPr sz="2000" kern="0" spc="-330" dirty="0">
                <a:solidFill>
                  <a:srgbClr val="60202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000" b="1" kern="0" spc="-4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under high temperature and</a:t>
            </a:r>
            <a:r>
              <a:rPr sz="2000" b="1" kern="0" spc="13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1" kern="0" spc="-40" dirty="0">
                <a:solidFill>
                  <a:srgbClr val="6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</a:t>
            </a:r>
            <a:endParaRPr sz="20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3000"/>
              </a:lnSpc>
              <a:spcBef>
                <a:spcPts val="135"/>
              </a:spcBef>
              <a:tabLst/>
            </a:pPr>
            <a:r>
              <a:rPr sz="2000" b="1" kern="0" spc="-3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pressure,and</a:t>
            </a:r>
            <a:r>
              <a:rPr sz="2000" b="1" kern="0" spc="11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1" kern="0" spc="-3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purple</a:t>
            </a:r>
            <a:r>
              <a:rPr sz="2000" b="1" kern="0" spc="12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1" kern="0" spc="-3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2000" b="1" kern="0" spc="-4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s the whole disinfection</a:t>
            </a:r>
            <a:r>
              <a:rPr sz="2000" b="1" kern="0" spc="12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1" kern="0" spc="-4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pipette,which</a:t>
            </a:r>
            <a:endParaRPr sz="2000" dirty="0">
              <a:latin typeface="Arial"/>
              <a:ea typeface="Arial"/>
              <a:cs typeface="Arial"/>
            </a:endParaRPr>
          </a:p>
          <a:p>
            <a:pPr marL="189864" algn="l" rtl="0" eaLnBrk="0">
              <a:lnSpc>
                <a:spcPct val="82000"/>
              </a:lnSpc>
              <a:spcBef>
                <a:spcPts val="56"/>
              </a:spcBef>
              <a:tabLst/>
            </a:pPr>
            <a:r>
              <a:rPr sz="2000" b="1" kern="0" spc="-50" dirty="0">
                <a:solidFill>
                  <a:srgbClr val="4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2000" b="1" kern="0" spc="90" dirty="0">
                <a:solidFill>
                  <a:srgbClr val="4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1" kern="0" spc="-50" dirty="0">
                <a:solidFill>
                  <a:srgbClr val="4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 sterilized</a:t>
            </a:r>
            <a:r>
              <a:rPr sz="2000" b="1" kern="0" spc="110" dirty="0">
                <a:solidFill>
                  <a:srgbClr val="4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1" kern="0" spc="-50" dirty="0">
                <a:solidFill>
                  <a:srgbClr val="4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under high temperat</a:t>
            </a:r>
            <a:r>
              <a:rPr sz="2000" b="1" kern="0" spc="-60" dirty="0">
                <a:solidFill>
                  <a:srgbClr val="4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ure and</a:t>
            </a:r>
            <a:r>
              <a:rPr sz="2000" b="1" kern="0" spc="120" dirty="0">
                <a:solidFill>
                  <a:srgbClr val="4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1" kern="0" spc="-60" dirty="0">
                <a:solidFill>
                  <a:srgbClr val="4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</a:t>
            </a:r>
            <a:r>
              <a:rPr sz="2000" b="1" kern="0" spc="100" dirty="0">
                <a:solidFill>
                  <a:srgbClr val="4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1" kern="0" spc="-60" dirty="0">
                <a:solidFill>
                  <a:srgbClr val="4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pressure,</a:t>
            </a:r>
            <a:endParaRPr sz="20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picture 1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92275" y="3381375"/>
            <a:ext cx="5016500" cy="6242050"/>
          </a:xfrm>
          <a:prstGeom prst="rect">
            <a:avLst/>
          </a:prstGeom>
        </p:spPr>
      </p:pic>
      <p:sp>
        <p:nvSpPr>
          <p:cNvPr id="112" name="textbox 112"/>
          <p:cNvSpPr/>
          <p:nvPr/>
        </p:nvSpPr>
        <p:spPr>
          <a:xfrm>
            <a:off x="1882793" y="3910010"/>
            <a:ext cx="4382770" cy="41167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42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612264" algn="l" rtl="0" eaLnBrk="0">
              <a:lnSpc>
                <a:spcPct val="84000"/>
              </a:lnSpc>
              <a:tabLst/>
            </a:pPr>
            <a:r>
              <a:rPr sz="1400" b="1" kern="0" spc="10" dirty="0">
                <a:solidFill>
                  <a:srgbClr val="205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I Other</a:t>
            </a:r>
            <a:r>
              <a:rPr sz="1400" b="1" kern="0" spc="90" dirty="0">
                <a:solidFill>
                  <a:srgbClr val="205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kern="0" spc="10" dirty="0">
                <a:solidFill>
                  <a:srgbClr val="205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Det</a:t>
            </a:r>
            <a:r>
              <a:rPr sz="1400" b="1" kern="0" spc="0" dirty="0">
                <a:solidFill>
                  <a:srgbClr val="205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ails</a:t>
            </a:r>
            <a:endParaRPr sz="1400" dirty="0">
              <a:latin typeface="Arial"/>
              <a:ea typeface="Arial"/>
              <a:cs typeface="Arial"/>
            </a:endParaRPr>
          </a:p>
          <a:p>
            <a:pPr marL="2019300" algn="l" rtl="0" eaLnBrk="0">
              <a:lnSpc>
                <a:spcPts val="1158"/>
              </a:lnSpc>
              <a:spcBef>
                <a:spcPts val="388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details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586864" algn="l" rtl="0" eaLnBrk="0">
              <a:lnSpc>
                <a:spcPts val="1585"/>
              </a:lnSpc>
              <a:spcBef>
                <a:spcPts val="362"/>
              </a:spcBef>
              <a:tabLst/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000</a:t>
            </a:r>
            <a:endParaRPr sz="1200" dirty="0">
              <a:latin typeface="Arial"/>
              <a:ea typeface="Arial"/>
              <a:cs typeface="Arial"/>
            </a:endParaRPr>
          </a:p>
          <a:p>
            <a:pPr marL="3612515" algn="l" rtl="0" eaLnBrk="0">
              <a:lnSpc>
                <a:spcPct val="73000"/>
              </a:lnSpc>
              <a:tabLst/>
            </a:pPr>
            <a:r>
              <a:rPr sz="800" b="1" kern="0" spc="-30" dirty="0">
                <a:solidFill>
                  <a:srgbClr val="8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Digital Windows</a:t>
            </a:r>
            <a:endParaRPr sz="800" dirty="0">
              <a:latin typeface="Arial"/>
              <a:ea typeface="Arial"/>
              <a:cs typeface="Arial"/>
            </a:endParaRPr>
          </a:p>
          <a:p>
            <a:pPr marL="3498215" algn="l" rtl="0" eaLnBrk="0">
              <a:lnSpc>
                <a:spcPct val="85000"/>
              </a:lnSpc>
              <a:spcBef>
                <a:spcPts val="784"/>
              </a:spcBef>
              <a:tabLst/>
            </a:pP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Four digit d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isplay</a:t>
            </a:r>
            <a:endParaRPr sz="800" dirty="0">
              <a:latin typeface="Arial"/>
              <a:ea typeface="Arial"/>
              <a:cs typeface="Arial"/>
            </a:endParaRPr>
          </a:p>
          <a:p>
            <a:pPr marL="3282950" algn="l" rtl="0" eaLnBrk="0">
              <a:lnSpc>
                <a:spcPct val="85000"/>
              </a:lnSpc>
              <a:spcBef>
                <a:spcPts val="584"/>
              </a:spcBef>
              <a:tabLst/>
            </a:pP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Easy</a:t>
            </a:r>
            <a:r>
              <a:rPr sz="8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intuitive</a:t>
            </a:r>
            <a:r>
              <a:rPr sz="8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reading</a:t>
            </a:r>
            <a:endParaRPr sz="800" dirty="0">
              <a:latin typeface="Arial"/>
              <a:ea typeface="Arial"/>
              <a:cs typeface="Arial"/>
            </a:endParaRPr>
          </a:p>
          <a:p>
            <a:pPr marL="3148964" algn="l" rtl="0" eaLnBrk="0">
              <a:lnSpc>
                <a:spcPct val="84000"/>
              </a:lnSpc>
              <a:spcBef>
                <a:spcPts val="1103"/>
              </a:spcBef>
              <a:tabLst/>
            </a:pPr>
            <a:r>
              <a:rPr sz="1200" b="1" kern="0" spc="-40" dirty="0">
                <a:solidFill>
                  <a:srgbClr val="7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Fine-tuning</a:t>
            </a:r>
            <a:endParaRPr sz="1200" dirty="0">
              <a:latin typeface="Arial"/>
              <a:ea typeface="Arial"/>
              <a:cs typeface="Arial"/>
            </a:endParaRPr>
          </a:p>
          <a:p>
            <a:pPr marL="3148964" algn="l" rtl="0" eaLnBrk="0">
              <a:lnSpc>
                <a:spcPct val="82000"/>
              </a:lnSpc>
              <a:spcBef>
                <a:spcPts val="108"/>
              </a:spcBef>
              <a:tabLst/>
            </a:pPr>
            <a:r>
              <a:rPr sz="1200" b="1" kern="0" spc="-30" dirty="0">
                <a:solidFill>
                  <a:srgbClr val="8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structure</a:t>
            </a:r>
            <a:endParaRPr sz="12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98000"/>
              </a:lnSpc>
              <a:spcBef>
                <a:spcPts val="224"/>
              </a:spcBef>
              <a:tabLst/>
            </a:pP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Self-calibration or adjustm</a:t>
            </a:r>
            <a:r>
              <a:rPr sz="7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ent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7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94614" algn="l" rtl="0" eaLnBrk="0">
              <a:lnSpc>
                <a:spcPct val="84000"/>
              </a:lnSpc>
              <a:spcBef>
                <a:spcPts val="242"/>
              </a:spcBef>
              <a:tabLst/>
            </a:pPr>
            <a:r>
              <a:rPr sz="800" b="1" kern="0" spc="10" dirty="0">
                <a:solidFill>
                  <a:srgbClr val="80E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Handle</a:t>
            </a:r>
            <a:r>
              <a:rPr sz="800" b="1" kern="0" spc="40" dirty="0">
                <a:solidFill>
                  <a:srgbClr val="80E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800" b="1" kern="0" spc="10" dirty="0">
                <a:solidFill>
                  <a:srgbClr val="80E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hook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spcBef>
                <a:spcPts val="725"/>
              </a:spcBef>
              <a:tabLst/>
            </a:pP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Practicability</a:t>
            </a:r>
            <a:r>
              <a:rPr sz="8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greatly</a:t>
            </a:r>
            <a:r>
              <a:rPr sz="8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improved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3148964" algn="l" rtl="0" eaLnBrk="0">
              <a:lnSpc>
                <a:spcPct val="97000"/>
              </a:lnSpc>
              <a:spcBef>
                <a:spcPts val="221"/>
              </a:spcBef>
              <a:tabLst/>
            </a:pPr>
            <a:r>
              <a:rPr sz="700" b="1" kern="0" spc="10" dirty="0">
                <a:solidFill>
                  <a:srgbClr val="7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 quality sprin</a:t>
            </a:r>
            <a:r>
              <a:rPr sz="700" b="1" kern="0" spc="0" dirty="0">
                <a:solidFill>
                  <a:srgbClr val="7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g</a:t>
            </a:r>
            <a:endParaRPr sz="700" dirty="0">
              <a:latin typeface="Arial"/>
              <a:ea typeface="Arial"/>
              <a:cs typeface="Arial"/>
            </a:endParaRPr>
          </a:p>
          <a:p>
            <a:pPr marL="3148964" algn="l" rtl="0" eaLnBrk="0">
              <a:lnSpc>
                <a:spcPct val="84000"/>
              </a:lnSpc>
              <a:spcBef>
                <a:spcPts val="1136"/>
              </a:spcBef>
              <a:tabLst/>
            </a:pP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Lightweight and</a:t>
            </a:r>
            <a:r>
              <a:rPr sz="8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low</a:t>
            </a:r>
            <a:endParaRPr sz="800" dirty="0">
              <a:latin typeface="Arial"/>
              <a:ea typeface="Arial"/>
              <a:cs typeface="Arial"/>
            </a:endParaRPr>
          </a:p>
          <a:p>
            <a:pPr marL="3148964" algn="l" rtl="0" eaLnBrk="0">
              <a:lnSpc>
                <a:spcPct val="85000"/>
              </a:lnSpc>
              <a:spcBef>
                <a:spcPts val="4"/>
              </a:spcBef>
              <a:tabLst/>
            </a:pP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resistance seals</a:t>
            </a: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for</a:t>
            </a:r>
            <a:endParaRPr sz="800" dirty="0">
              <a:latin typeface="Arial"/>
              <a:ea typeface="Arial"/>
              <a:cs typeface="Arial"/>
            </a:endParaRPr>
          </a:p>
          <a:p>
            <a:pPr marL="3148964" algn="l" rtl="0" eaLnBrk="0">
              <a:lnSpc>
                <a:spcPct val="86000"/>
              </a:lnSpc>
              <a:spcBef>
                <a:spcPts val="16"/>
              </a:spcBef>
              <a:tabLst/>
            </a:pP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lighter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operating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forces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114" name="textbox 114"/>
          <p:cNvSpPr/>
          <p:nvPr/>
        </p:nvSpPr>
        <p:spPr>
          <a:xfrm>
            <a:off x="3838576" y="8749010"/>
            <a:ext cx="1080135" cy="5854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46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49250" algn="l" rtl="0" eaLnBrk="0">
              <a:lnSpc>
                <a:spcPct val="85000"/>
              </a:lnSpc>
              <a:tabLst/>
            </a:pPr>
            <a:r>
              <a:rPr sz="1200" b="1" kern="0" spc="-50" dirty="0">
                <a:solidFill>
                  <a:srgbClr val="4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ABS</a:t>
            </a:r>
            <a:r>
              <a:rPr sz="1200" b="1" kern="0" spc="60" dirty="0">
                <a:solidFill>
                  <a:srgbClr val="4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kern="0" spc="-50" dirty="0">
                <a:solidFill>
                  <a:srgbClr val="4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body</a:t>
            </a:r>
            <a:endParaRPr sz="1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5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418465" indent="-405765" algn="l" rtl="0" eaLnBrk="0">
              <a:lnSpc>
                <a:spcPct val="95000"/>
              </a:lnSpc>
              <a:spcBef>
                <a:spcPts val="3"/>
              </a:spcBef>
              <a:tabLst/>
            </a:pP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 strength</a:t>
            </a:r>
            <a:r>
              <a:rPr sz="8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plastic   </a:t>
            </a:r>
            <a:r>
              <a:rPr sz="800" b="1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Sturdy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b="1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long-lasting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116" name="textbox 116"/>
          <p:cNvSpPr/>
          <p:nvPr/>
        </p:nvSpPr>
        <p:spPr>
          <a:xfrm>
            <a:off x="1965314" y="8768157"/>
            <a:ext cx="1160144" cy="5613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67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Nozzle  push-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  loop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spcBef>
                <a:spcPts val="785"/>
              </a:spcBef>
              <a:tabLst/>
            </a:pPr>
            <a:r>
              <a:rPr sz="700" b="1" kern="0" spc="0" dirty="0">
                <a:solidFill>
                  <a:srgbClr val="90E02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Detachable</a:t>
            </a:r>
            <a:endParaRPr sz="7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97000"/>
              </a:lnSpc>
              <a:spcBef>
                <a:spcPts val="12"/>
              </a:spcBef>
              <a:tabLst/>
            </a:pP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Easy</a:t>
            </a:r>
            <a:r>
              <a:rPr sz="800" b="1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800" b="1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clean</a:t>
            </a:r>
            <a:r>
              <a:rPr sz="800" b="1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maintain</a:t>
            </a:r>
            <a:endParaRPr sz="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picture 1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819275" y="4321175"/>
            <a:ext cx="4762500" cy="4362450"/>
          </a:xfrm>
          <a:prstGeom prst="rect">
            <a:avLst/>
          </a:prstGeom>
        </p:spPr>
      </p:pic>
      <p:sp>
        <p:nvSpPr>
          <p:cNvPr id="120" name="textbox 120"/>
          <p:cNvSpPr/>
          <p:nvPr/>
        </p:nvSpPr>
        <p:spPr>
          <a:xfrm>
            <a:off x="2867040" y="4694649"/>
            <a:ext cx="2098675" cy="15043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364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0000"/>
              </a:lnSpc>
              <a:tabLst/>
            </a:pPr>
            <a:r>
              <a:rPr sz="2200" b="1" kern="0" spc="-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Pac</a:t>
            </a:r>
            <a:r>
              <a:rPr sz="2200" b="1" kern="0" spc="-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king</a:t>
            </a:r>
            <a:r>
              <a:rPr sz="2200" b="1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200" b="1" kern="0" spc="-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Lis</a:t>
            </a:r>
            <a:r>
              <a:rPr sz="22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endParaRPr sz="2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spcBef>
                <a:spcPts val="369"/>
              </a:spcBef>
              <a:tabLst/>
            </a:pP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Pipettes</a:t>
            </a:r>
            <a:endParaRPr sz="1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96214" algn="l" rtl="0" eaLnBrk="0">
              <a:lnSpc>
                <a:spcPct val="86000"/>
              </a:lnSpc>
              <a:spcBef>
                <a:spcPts val="2"/>
              </a:spcBef>
              <a:tabLst/>
            </a:pP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Simple wr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ench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122" name="textbox 122"/>
          <p:cNvSpPr/>
          <p:nvPr/>
        </p:nvSpPr>
        <p:spPr>
          <a:xfrm>
            <a:off x="1927240" y="8378820"/>
            <a:ext cx="4514850" cy="260984"/>
          </a:xfrm>
          <a:prstGeom prst="rect">
            <a:avLst/>
          </a:prstGeom>
          <a:solidFill>
            <a:srgbClr val="B0B3D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6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1301114" algn="l" rtl="0" eaLnBrk="0">
              <a:lnSpc>
                <a:spcPct val="86000"/>
              </a:lnSpc>
              <a:spcBef>
                <a:spcPts val="2"/>
              </a:spcBef>
              <a:tabLst/>
            </a:pPr>
            <a:r>
              <a:rPr sz="8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Single   channel</a:t>
            </a:r>
            <a:r>
              <a:rPr sz="800" b="1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semi-steril</a:t>
            </a:r>
            <a:r>
              <a:rPr sz="8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ized    pipette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124" name="textbox 124"/>
          <p:cNvSpPr/>
          <p:nvPr/>
        </p:nvSpPr>
        <p:spPr>
          <a:xfrm>
            <a:off x="2644775" y="7961678"/>
            <a:ext cx="3427095" cy="3276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67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Nozzle sam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ple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9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97000"/>
              </a:lnSpc>
              <a:spcBef>
                <a:spcPts val="4"/>
              </a:spcBef>
              <a:tabLst/>
            </a:pPr>
            <a:r>
              <a:rPr sz="1300" b="1" kern="0" spc="-10" baseline="-4006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User</a:t>
            </a:r>
            <a:r>
              <a:rPr sz="8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-10" baseline="-4006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Manual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300" b="1" kern="0" spc="-20" baseline="4006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Calibration</a:t>
            </a:r>
            <a:r>
              <a:rPr sz="8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-20" baseline="4006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Guide</a:t>
            </a:r>
            <a:endParaRPr sz="1300" baseline="4006" dirty="0">
              <a:latin typeface="Arial"/>
              <a:ea typeface="Arial"/>
              <a:cs typeface="Arial"/>
            </a:endParaRPr>
          </a:p>
        </p:txBody>
      </p:sp>
      <p:sp>
        <p:nvSpPr>
          <p:cNvPr id="126" name="textbox 126"/>
          <p:cNvSpPr/>
          <p:nvPr/>
        </p:nvSpPr>
        <p:spPr>
          <a:xfrm>
            <a:off x="5178424" y="6352802"/>
            <a:ext cx="902335" cy="4152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9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tabLst/>
            </a:pPr>
            <a:r>
              <a:rPr sz="400" kern="0" spc="0" dirty="0">
                <a:solidFill>
                  <a:srgbClr val="204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QUMITYCONTROL CE</a:t>
            </a:r>
            <a:r>
              <a:rPr sz="400" kern="0" spc="-10" dirty="0">
                <a:solidFill>
                  <a:srgbClr val="204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RTIFCATE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7000"/>
              </a:lnSpc>
              <a:spcBef>
                <a:spcPts val="103"/>
              </a:spcBef>
              <a:tabLst/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CULIIATSKONTRO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L1ZERTFKT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7000"/>
              </a:lnSpc>
              <a:spcBef>
                <a:spcPts val="731"/>
              </a:spcBef>
              <a:tabLst/>
            </a:pPr>
            <a:r>
              <a:rPr sz="400" kern="0" spc="0" dirty="0">
                <a:solidFill>
                  <a:srgbClr val="204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CERTFICATO      DCONTROL</a:t>
            </a:r>
            <a:r>
              <a:rPr sz="400" kern="0" spc="-10" dirty="0">
                <a:solidFill>
                  <a:srgbClr val="204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LOCMnm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22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9000"/>
              </a:lnSpc>
              <a:spcBef>
                <a:spcPts val="4"/>
              </a:spcBef>
              <a:tabLst/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Pote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5-504</a:t>
            </a:r>
            <a:endParaRPr sz="5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28" name="textbox 128"/>
          <p:cNvSpPr/>
          <p:nvPr/>
        </p:nvSpPr>
        <p:spPr>
          <a:xfrm>
            <a:off x="5178425" y="7479461"/>
            <a:ext cx="949960" cy="2921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3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9000"/>
              </a:lnSpc>
              <a:tabLst/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Mi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166370" algn="l" rtl="0" eaLnBrk="0">
              <a:lnSpc>
                <a:spcPts val="259"/>
              </a:lnSpc>
              <a:spcBef>
                <a:spcPts val="238"/>
              </a:spcBef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~</a:t>
            </a:r>
            <a:endParaRPr sz="600" dirty="0">
              <a:latin typeface="SimHei"/>
              <a:ea typeface="SimHei"/>
              <a:cs typeface="SimHei"/>
            </a:endParaRPr>
          </a:p>
          <a:p>
            <a:pPr marL="12700" algn="l" rtl="0" eaLnBrk="0">
              <a:lnSpc>
                <a:spcPts val="400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一</a:t>
            </a:r>
            <a:endParaRPr sz="600" dirty="0">
              <a:latin typeface="SimHei"/>
              <a:ea typeface="SimHei"/>
              <a:cs typeface="SimHei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799465" algn="l" rtl="0" eaLnBrk="0">
              <a:lnSpc>
                <a:spcPct val="79000"/>
              </a:lnSpc>
              <a:spcBef>
                <a:spcPts val="1"/>
              </a:spcBef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(502</a:t>
            </a:r>
            <a:endParaRPr sz="6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30" name="textbox 130"/>
          <p:cNvSpPr/>
          <p:nvPr/>
        </p:nvSpPr>
        <p:spPr>
          <a:xfrm>
            <a:off x="4194158" y="7511426"/>
            <a:ext cx="669290" cy="2533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24"/>
              </a:lnSpc>
              <a:tabLst/>
            </a:pPr>
            <a:r>
              <a:rPr sz="600" kern="0" spc="-20" dirty="0">
                <a:solidFill>
                  <a:srgbClr val="402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Instruction</a:t>
            </a:r>
            <a:r>
              <a:rPr sz="600" kern="0" spc="80" dirty="0">
                <a:solidFill>
                  <a:srgbClr val="402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-20" dirty="0">
                <a:solidFill>
                  <a:srgbClr val="402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Manual</a:t>
            </a: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06"/>
              </a:lnSpc>
              <a:tabLst/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Small and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Large Auto</a:t>
            </a:r>
            <a:endParaRPr sz="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4000"/>
              </a:lnSpc>
              <a:spcBef>
                <a:spcPts val="4"/>
              </a:spcBef>
              <a:tabLst/>
            </a:pPr>
            <a:r>
              <a:rPr sz="400" kern="0" spc="0" dirty="0">
                <a:solidFill>
                  <a:srgbClr val="40203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Business.Bipa</a:t>
            </a:r>
            <a:r>
              <a:rPr sz="400" kern="0" spc="-10" dirty="0">
                <a:solidFill>
                  <a:srgbClr val="40203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tte</a:t>
            </a:r>
            <a:endParaRPr sz="4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32" name="textbox 132"/>
          <p:cNvSpPr/>
          <p:nvPr/>
        </p:nvSpPr>
        <p:spPr>
          <a:xfrm>
            <a:off x="2847990" y="6708047"/>
            <a:ext cx="1285875" cy="1308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59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tabLst/>
            </a:pP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Certificate,warranty 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card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134" name="textbox 134"/>
          <p:cNvSpPr/>
          <p:nvPr/>
        </p:nvSpPr>
        <p:spPr>
          <a:xfrm>
            <a:off x="3400440" y="7074466"/>
            <a:ext cx="282575" cy="2774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30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tabLst/>
            </a:pPr>
            <a:r>
              <a:rPr sz="600" i="1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uCHEN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33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spcBef>
                <a:spcPts val="2"/>
              </a:spcBef>
              <a:tabLst/>
            </a:pP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  </a:t>
            </a: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quality</a:t>
            </a:r>
            <a:endParaRPr sz="600" dirty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picture 1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035152" y="4444968"/>
            <a:ext cx="2768606" cy="1219262"/>
          </a:xfrm>
          <a:prstGeom prst="rect">
            <a:avLst/>
          </a:prstGeom>
        </p:spPr>
      </p:pic>
      <p:sp>
        <p:nvSpPr>
          <p:cNvPr id="138" name="textbox 138"/>
          <p:cNvSpPr/>
          <p:nvPr/>
        </p:nvSpPr>
        <p:spPr>
          <a:xfrm>
            <a:off x="1819284" y="7659044"/>
            <a:ext cx="1143000" cy="891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94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526415" algn="l" rtl="0" eaLnBrk="0">
              <a:lnSpc>
                <a:spcPct val="96000"/>
              </a:lnSpc>
              <a:tabLst/>
            </a:pPr>
            <a:r>
              <a:rPr sz="200" kern="0" spc="-1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始</a:t>
            </a:r>
            <a:r>
              <a:rPr sz="200" kern="0" spc="2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 </a:t>
            </a:r>
            <a:r>
              <a:rPr sz="200" kern="0" spc="-1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8</a:t>
            </a:r>
            <a:r>
              <a:rPr sz="200" kern="0" spc="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  </a:t>
            </a:r>
            <a:r>
              <a:rPr sz="300" kern="0" spc="-10" baseline="-17362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.</a:t>
            </a:r>
            <a:endParaRPr sz="300" baseline="-17362" dirty="0">
              <a:latin typeface="SimHei"/>
              <a:ea typeface="SimHei"/>
              <a:cs typeface="SimHei"/>
            </a:endParaRPr>
          </a:p>
          <a:p>
            <a:pPr marL="431165" algn="l" rtl="0" eaLnBrk="0">
              <a:lnSpc>
                <a:spcPct val="95000"/>
              </a:lnSpc>
              <a:spcBef>
                <a:spcPts val="101"/>
              </a:spcBef>
              <a:tabLst/>
            </a:pPr>
            <a:r>
              <a:rPr sz="900" kern="0" spc="-6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18力位题</a:t>
            </a:r>
            <a:endParaRPr sz="900" dirty="0">
              <a:latin typeface="SimHei"/>
              <a:ea typeface="SimHei"/>
              <a:cs typeface="SimHei"/>
            </a:endParaRPr>
          </a:p>
          <a:p>
            <a:pPr marL="539115" algn="l" rtl="0" eaLnBrk="0">
              <a:lnSpc>
                <a:spcPct val="78000"/>
              </a:lnSpc>
              <a:spcBef>
                <a:spcPts val="3"/>
              </a:spcBef>
              <a:tabLst/>
            </a:pPr>
            <a:r>
              <a:rPr sz="4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8*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583565" algn="l" rtl="0" eaLnBrk="0">
              <a:lnSpc>
                <a:spcPct val="97000"/>
              </a:lnSpc>
              <a:spcBef>
                <a:spcPts val="191"/>
              </a:spcBef>
              <a:tabLst/>
            </a:pPr>
            <a:r>
              <a:rPr sz="600" kern="0" spc="-10" dirty="0">
                <a:solidFill>
                  <a:srgbClr val="50703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人</a:t>
            </a:r>
            <a:endParaRPr sz="600" dirty="0">
              <a:latin typeface="SimHei"/>
              <a:ea typeface="SimHei"/>
              <a:cs typeface="SimHei"/>
            </a:endParaRPr>
          </a:p>
          <a:p>
            <a:pPr algn="l" rtl="0" eaLnBrk="0">
              <a:lnSpc>
                <a:spcPct val="119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1"/>
              </a:spcBef>
              <a:tabLst/>
            </a:pPr>
            <a:r>
              <a:rPr sz="8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Certificate/W</a:t>
            </a:r>
            <a:r>
              <a:rPr sz="8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arranty Card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graphicFrame>
        <p:nvGraphicFramePr>
          <p:cNvPr id="140" name="table 140"/>
          <p:cNvGraphicFramePr>
            <a:graphicFrameLocks noGrp="1"/>
          </p:cNvGraphicFramePr>
          <p:nvPr/>
        </p:nvGraphicFramePr>
        <p:xfrm>
          <a:off x="3260733" y="8286774"/>
          <a:ext cx="1529714" cy="482600"/>
        </p:xfrm>
        <a:graphic>
          <a:graphicData uri="http://schemas.openxmlformats.org/drawingml/2006/table">
            <a:tbl>
              <a:tblPr/>
              <a:tblGrid>
                <a:gridCol w="469900"/>
                <a:gridCol w="1059814"/>
              </a:tblGrid>
              <a:tr h="482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ts val="284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DaewenDfe</a:t>
                      </a:r>
                      <a:r>
                        <a:rPr sz="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taDes</a:t>
                      </a:r>
                      <a:endParaRPr sz="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AcesgsoNSe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oS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feuet,Tene</a:t>
                      </a:r>
                      <a:endParaRPr sz="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1764" algn="l" rtl="0" eaLnBrk="0">
                        <a:lnSpc>
                          <a:spcPts val="599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4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 5S0845</a:t>
                      </a:r>
                      <a:r>
                        <a:rPr sz="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SDN</a:t>
                      </a:r>
                      <a:r>
                        <a:rPr sz="4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128</a:t>
                      </a:r>
                      <a:r>
                        <a:rPr sz="4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zne</a:t>
                      </a:r>
                      <a:endParaRPr sz="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2859" algn="l" rtl="0" eaLnBrk="0">
                        <a:lnSpc>
                          <a:spcPct val="76000"/>
                        </a:lnSpc>
                        <a:spcBef>
                          <a:spcPts val="510"/>
                        </a:spcBef>
                        <a:tabLst/>
                      </a:pPr>
                      <a:r>
                        <a:rPr sz="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cooa</a:t>
                      </a:r>
                      <a:r>
                        <a:rPr sz="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        </a:t>
                      </a:r>
                      <a:r>
                        <a:rPr sz="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     </a:t>
                      </a:r>
                      <a:r>
                        <a:rPr sz="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Tese</a:t>
                      </a:r>
                      <a:endParaRPr sz="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7865" algn="l" rtl="0" eaLnBrk="0">
                        <a:lnSpc>
                          <a:spcPct val="94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CISO</a:t>
                      </a:r>
                      <a:r>
                        <a:rPr sz="5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72</a:t>
                      </a:r>
                      <a:endParaRPr sz="5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2" name="textbox 142"/>
          <p:cNvSpPr/>
          <p:nvPr/>
        </p:nvSpPr>
        <p:spPr>
          <a:xfrm>
            <a:off x="3305171" y="6505068"/>
            <a:ext cx="1511935" cy="4254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87" rIns="0" bIns="0"/>
          <a:lstStyle/>
          <a:p>
            <a:pPr marL="145414" indent="-5714" algn="l" rtl="0" eaLnBrk="0">
              <a:lnSpc>
                <a:spcPct val="108000"/>
              </a:lnSpc>
              <a:spcBef>
                <a:spcPts val="1"/>
              </a:spcBef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QUALITY CONTR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OL CERTIFICATE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QUALITÄTSKONTRO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LLZERTIFIKAT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76200" algn="l" rtl="0" eaLnBrk="0">
              <a:lnSpc>
                <a:spcPct val="77000"/>
              </a:lnSpc>
              <a:spcBef>
                <a:spcPts val="281"/>
              </a:spcBef>
              <a:tabLst/>
            </a:pPr>
            <a:r>
              <a:rPr sz="400" kern="0" spc="0" dirty="0">
                <a:solidFill>
                  <a:srgbClr val="205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CERTIFICAT            DE            CONTROLE     </a:t>
            </a:r>
            <a:r>
              <a:rPr sz="400" kern="0" spc="-10" dirty="0">
                <a:solidFill>
                  <a:srgbClr val="205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 QUALITE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82000"/>
              </a:lnSpc>
              <a:spcBef>
                <a:spcPts val="330"/>
              </a:spcBef>
              <a:tabLst/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CERTIFICADO         DE         CONTROL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DE         CALIDAD</a:t>
            </a:r>
            <a:endParaRPr sz="4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72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13664" algn="l" rtl="0" eaLnBrk="0">
              <a:lnSpc>
                <a:spcPct val="77000"/>
              </a:lnSpc>
              <a:spcBef>
                <a:spcPts val="1"/>
              </a:spcBef>
              <a:tabLst/>
            </a:pPr>
            <a:r>
              <a:rPr sz="400" kern="0" spc="0" dirty="0">
                <a:solidFill>
                  <a:srgbClr val="204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CERTIFICATO            DI             CONTROLLO</a:t>
            </a:r>
            <a:r>
              <a:rPr sz="400" kern="0" spc="-10" dirty="0">
                <a:solidFill>
                  <a:srgbClr val="204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       QUALITA</a:t>
            </a:r>
            <a:endParaRPr sz="400" dirty="0"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44" name="picture 1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022461" y="6521461"/>
            <a:ext cx="920778" cy="577840"/>
          </a:xfrm>
          <a:prstGeom prst="rect">
            <a:avLst/>
          </a:prstGeom>
        </p:spPr>
      </p:pic>
      <p:sp>
        <p:nvSpPr>
          <p:cNvPr id="146" name="textbox 146"/>
          <p:cNvSpPr/>
          <p:nvPr/>
        </p:nvSpPr>
        <p:spPr>
          <a:xfrm>
            <a:off x="3660791" y="3518205"/>
            <a:ext cx="1158239" cy="4686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83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16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Packing</a:t>
            </a:r>
            <a:r>
              <a:rPr sz="1600" b="1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List</a:t>
            </a:r>
            <a:endParaRPr sz="1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329565" algn="l" rtl="0" eaLnBrk="0">
              <a:lnSpc>
                <a:spcPts val="1090"/>
              </a:lnSpc>
              <a:spcBef>
                <a:spcPts val="6"/>
              </a:spcBef>
              <a:tabLst/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packing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list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148" name="textbox 148"/>
          <p:cNvSpPr/>
          <p:nvPr/>
        </p:nvSpPr>
        <p:spPr>
          <a:xfrm>
            <a:off x="2073269" y="4306766"/>
            <a:ext cx="2673350" cy="1416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49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5000"/>
              </a:lnSpc>
              <a:tabLst/>
            </a:pP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Simple  wrench       Pipe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grease           </a:t>
            </a:r>
            <a:r>
              <a:rPr sz="1200" b="1" kern="0" spc="0" baseline="43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Nozzle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kern="0" spc="0" baseline="43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200" b="1" kern="0" spc="-10" baseline="43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ample</a:t>
            </a:r>
            <a:endParaRPr sz="1200" baseline="4340" dirty="0">
              <a:latin typeface="Arial"/>
              <a:ea typeface="Arial"/>
              <a:cs typeface="Arial"/>
            </a:endParaRPr>
          </a:p>
        </p:txBody>
      </p:sp>
      <p:sp>
        <p:nvSpPr>
          <p:cNvPr id="150" name="rect 150"/>
          <p:cNvSpPr/>
          <p:nvPr/>
        </p:nvSpPr>
        <p:spPr>
          <a:xfrm>
            <a:off x="5699104" y="7188210"/>
            <a:ext cx="317544" cy="863562"/>
          </a:xfrm>
          <a:prstGeom prst="rect">
            <a:avLst/>
          </a:prstGeom>
          <a:solidFill>
            <a:srgbClr val="E2E9F1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2" name="textbox 152"/>
          <p:cNvSpPr/>
          <p:nvPr/>
        </p:nvSpPr>
        <p:spPr>
          <a:xfrm>
            <a:off x="3253595" y="7222766"/>
            <a:ext cx="1325880" cy="2133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23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9000"/>
              </a:lnSpc>
              <a:tabLst/>
            </a:pPr>
            <a:r>
              <a:rPr sz="400" i="1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Me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</a:t>
            </a:r>
            <a:r>
              <a:rPr sz="400" i="1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Wore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 </a:t>
            </a:r>
            <a:r>
              <a:rPr sz="400" i="1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VeV.50u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584834" algn="l" rtl="0" eaLnBrk="0">
              <a:lnSpc>
                <a:spcPct val="73000"/>
              </a:lnSpc>
              <a:spcBef>
                <a:spcPts val="355"/>
              </a:spcBef>
              <a:tabLst/>
            </a:pPr>
            <a:r>
              <a:rPr sz="4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re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</a:t>
            </a:r>
            <a:r>
              <a:rPr sz="4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e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  </a:t>
            </a:r>
            <a:r>
              <a:rPr sz="4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05</a:t>
            </a:r>
            <a:endParaRPr sz="400" dirty="0">
              <a:latin typeface="SimSun"/>
              <a:ea typeface="SimSun"/>
              <a:cs typeface="SimSun"/>
            </a:endParaRPr>
          </a:p>
          <a:p>
            <a:pPr marL="83185" algn="l" rtl="0" eaLnBrk="0">
              <a:lnSpc>
                <a:spcPct val="82000"/>
              </a:lnSpc>
              <a:tabLst/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sontnev</a:t>
            </a:r>
            <a:r>
              <a:rPr sz="400" kern="0" spc="8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kpule   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     04)</a:t>
            </a:r>
            <a:endParaRPr sz="400" dirty="0">
              <a:latin typeface="SimSun"/>
              <a:ea typeface="SimSun"/>
              <a:cs typeface="SimSun"/>
            </a:endParaRPr>
          </a:p>
        </p:txBody>
      </p:sp>
      <p:sp>
        <p:nvSpPr>
          <p:cNvPr id="154" name="textbox 154"/>
          <p:cNvSpPr/>
          <p:nvPr/>
        </p:nvSpPr>
        <p:spPr>
          <a:xfrm>
            <a:off x="3248033" y="7040830"/>
            <a:ext cx="1542414" cy="1479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40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tabLst/>
            </a:pPr>
            <a:r>
              <a:rPr sz="400" b="1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Pipette</a:t>
            </a:r>
            <a:r>
              <a:rPr sz="400" b="1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      </a:t>
            </a:r>
            <a:r>
              <a:rPr sz="400" b="1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0.5-10ul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ts val="497"/>
              </a:lnSpc>
              <a:spcBef>
                <a:spcPts val="96"/>
              </a:spcBef>
              <a:tabLst/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5      e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  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sreNec         tw085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ox         wzL0007%!</a:t>
            </a:r>
            <a:endParaRPr sz="400" dirty="0">
              <a:latin typeface="SimSun"/>
              <a:ea typeface="SimSun"/>
              <a:cs typeface="SimSun"/>
            </a:endParaRPr>
          </a:p>
        </p:txBody>
      </p:sp>
      <p:pic>
        <p:nvPicPr>
          <p:cNvPr id="156" name="picture 1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314571" y="7188210"/>
            <a:ext cx="349248" cy="349237"/>
          </a:xfrm>
          <a:prstGeom prst="rect">
            <a:avLst/>
          </a:prstGeom>
        </p:spPr>
      </p:pic>
      <p:sp>
        <p:nvSpPr>
          <p:cNvPr id="158" name="textbox 158"/>
          <p:cNvSpPr/>
          <p:nvPr/>
        </p:nvSpPr>
        <p:spPr>
          <a:xfrm>
            <a:off x="5705696" y="8613148"/>
            <a:ext cx="490855" cy="2622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817"/>
              </a:lnSpc>
              <a:tabLst/>
            </a:pPr>
            <a:r>
              <a:rPr sz="600" kern="0" spc="-10" dirty="0">
                <a:solidFill>
                  <a:srgbClr val="807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orbidden</a:t>
            </a: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spcBef>
                <a:spcPts val="402"/>
              </a:spcBef>
              <a:tabLst/>
            </a:pPr>
            <a:r>
              <a:rPr sz="3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NSTRUCTAN</a:t>
            </a:r>
            <a:endParaRPr sz="300" dirty="0">
              <a:latin typeface="Times New Roman"/>
              <a:ea typeface="Times New Roman"/>
              <a:cs typeface="Times New Roman"/>
            </a:endParaRPr>
          </a:p>
          <a:p>
            <a:pPr marL="234315" algn="l" rtl="0" eaLnBrk="0">
              <a:lnSpc>
                <a:spcPct val="92000"/>
              </a:lnSpc>
              <a:spcBef>
                <a:spcPts val="36"/>
              </a:spcBef>
              <a:tabLst/>
            </a:pPr>
            <a:r>
              <a:rPr sz="3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0Vng,dle</a:t>
            </a:r>
            <a:endParaRPr sz="300" dirty="0">
              <a:latin typeface="SimSun"/>
              <a:ea typeface="SimSun"/>
              <a:cs typeface="SimSun"/>
            </a:endParaRPr>
          </a:p>
        </p:txBody>
      </p:sp>
      <p:sp>
        <p:nvSpPr>
          <p:cNvPr id="160" name="textbox 160"/>
          <p:cNvSpPr/>
          <p:nvPr/>
        </p:nvSpPr>
        <p:spPr>
          <a:xfrm>
            <a:off x="3546465" y="9518643"/>
            <a:ext cx="918210" cy="1250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25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Calibration   Guide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162" name="textbox 162"/>
          <p:cNvSpPr/>
          <p:nvPr/>
        </p:nvSpPr>
        <p:spPr>
          <a:xfrm>
            <a:off x="3248033" y="7252506"/>
            <a:ext cx="1128394" cy="895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500"/>
              </a:lnSpc>
              <a:tabLst/>
            </a:pPr>
            <a:r>
              <a:rPr sz="4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ae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        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</a:t>
            </a:r>
            <a:r>
              <a:rPr sz="4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e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  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600" kern="0" spc="-20" baseline="-5048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5.00</a:t>
            </a:r>
            <a:endParaRPr sz="600" baseline="-5048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64" name="textbox 164"/>
          <p:cNvSpPr/>
          <p:nvPr/>
        </p:nvSpPr>
        <p:spPr>
          <a:xfrm>
            <a:off x="5591190" y="9519863"/>
            <a:ext cx="622300" cy="123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24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User</a:t>
            </a:r>
            <a:r>
              <a:rPr sz="800" b="1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Manual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166" name="textbox 166"/>
          <p:cNvSpPr/>
          <p:nvPr/>
        </p:nvSpPr>
        <p:spPr>
          <a:xfrm>
            <a:off x="5451480" y="8602687"/>
            <a:ext cx="200025" cy="2724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5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6000"/>
              </a:lnSpc>
              <a:tabLst/>
            </a:pPr>
            <a:r>
              <a:rPr sz="600" b="1" kern="0" spc="-10" dirty="0">
                <a:solidFill>
                  <a:srgbClr val="503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Use</a:t>
            </a:r>
            <a:r>
              <a:rPr sz="600" b="1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81000"/>
              </a:lnSpc>
              <a:spcBef>
                <a:spcPts val="168"/>
              </a:spcBef>
              <a:tabLst/>
            </a:pPr>
            <a:r>
              <a:rPr sz="400" b="1" kern="0" spc="-10" dirty="0">
                <a:solidFill>
                  <a:srgbClr val="402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manual</a:t>
            </a:r>
            <a:endParaRPr sz="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10"/>
              </a:lnSpc>
              <a:spcBef>
                <a:spcPts val="198"/>
              </a:spcBef>
              <a:tabLst/>
            </a:pPr>
            <a:r>
              <a:rPr sz="3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USES</a:t>
            </a:r>
            <a:endParaRPr sz="300" dirty="0">
              <a:latin typeface="Times New Roman"/>
              <a:ea typeface="Times New Roman"/>
              <a:cs typeface="Times New Roman"/>
            </a:endParaRPr>
          </a:p>
          <a:p>
            <a:pPr marL="50165" algn="l" rtl="0" eaLnBrk="0">
              <a:lnSpc>
                <a:spcPts val="432"/>
              </a:lnSpc>
              <a:tabLst/>
            </a:pPr>
            <a:r>
              <a:rPr sz="3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”E</a:t>
            </a:r>
            <a:endParaRPr sz="300" dirty="0">
              <a:latin typeface="SimSun"/>
              <a:ea typeface="SimSun"/>
              <a:cs typeface="SimSun"/>
            </a:endParaRPr>
          </a:p>
        </p:txBody>
      </p:sp>
      <p:pic>
        <p:nvPicPr>
          <p:cNvPr id="168" name="picture 16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209802" y="7604129"/>
            <a:ext cx="533404" cy="38089"/>
          </a:xfrm>
          <a:prstGeom prst="rect">
            <a:avLst/>
          </a:prstGeom>
        </p:spPr>
      </p:pic>
      <p:sp>
        <p:nvSpPr>
          <p:cNvPr id="170" name="textbox 170"/>
          <p:cNvSpPr/>
          <p:nvPr/>
        </p:nvSpPr>
        <p:spPr>
          <a:xfrm>
            <a:off x="3997348" y="8321076"/>
            <a:ext cx="380365" cy="609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78"/>
              </a:lnSpc>
              <a:tabLst/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202211011514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22</a:t>
            </a:r>
            <a:endParaRPr sz="400" dirty="0"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72" name="picture 17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222608" y="6991332"/>
            <a:ext cx="6370" cy="1752649"/>
          </a:xfrm>
          <a:prstGeom prst="rect">
            <a:avLst/>
          </a:prstGeom>
        </p:spPr>
      </p:pic>
      <p:pic>
        <p:nvPicPr>
          <p:cNvPr id="174" name="picture 17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841869" y="6991332"/>
            <a:ext cx="6350" cy="1739920"/>
          </a:xfrm>
          <a:prstGeom prst="rect">
            <a:avLst/>
          </a:prstGeom>
        </p:spPr>
      </p:pic>
      <p:pic>
        <p:nvPicPr>
          <p:cNvPr id="176" name="picture 17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3260733" y="6911774"/>
            <a:ext cx="1543584" cy="6350"/>
          </a:xfrm>
          <a:prstGeom prst="rect">
            <a:avLst/>
          </a:prstGeom>
        </p:spPr>
      </p:pic>
      <p:pic>
        <p:nvPicPr>
          <p:cNvPr id="178" name="picture 17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3257736" y="7159087"/>
            <a:ext cx="1472819" cy="6350"/>
          </a:xfrm>
          <a:prstGeom prst="rect">
            <a:avLst/>
          </a:prstGeom>
        </p:spPr>
      </p:pic>
      <p:pic>
        <p:nvPicPr>
          <p:cNvPr id="180" name="picture 18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5946768" y="9391636"/>
            <a:ext cx="25408" cy="4128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picture 1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8401050" cy="13004800"/>
          </a:xfrm>
          <a:prstGeom prst="rect">
            <a:avLst/>
          </a:prstGeom>
        </p:spPr>
      </p:pic>
      <p:sp>
        <p:nvSpPr>
          <p:cNvPr id="184" name="textbox 184"/>
          <p:cNvSpPr/>
          <p:nvPr/>
        </p:nvSpPr>
        <p:spPr>
          <a:xfrm>
            <a:off x="507996" y="2054124"/>
            <a:ext cx="6747509" cy="53193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973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55600" algn="l" rtl="0" eaLnBrk="0">
              <a:lnSpc>
                <a:spcPct val="80000"/>
              </a:lnSpc>
              <a:tabLst/>
            </a:pPr>
            <a:r>
              <a:rPr sz="3500" b="1" kern="0" spc="-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Multichannel adjusta</a:t>
            </a:r>
            <a:r>
              <a:rPr sz="3500" b="1" kern="0" spc="-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ble pipette</a:t>
            </a:r>
            <a:endParaRPr sz="3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933"/>
              </a:lnSpc>
              <a:spcBef>
                <a:spcPts val="603"/>
              </a:spcBef>
              <a:tabLst/>
            </a:pPr>
            <a:r>
              <a:rPr sz="20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Half-branch/whole-branch d</a:t>
            </a:r>
            <a:r>
              <a:rPr sz="20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isinfection(optional)</a:t>
            </a:r>
            <a:endParaRPr sz="2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91000"/>
              </a:lnSpc>
              <a:spcBef>
                <a:spcPts val="752"/>
              </a:spcBef>
              <a:tabLst/>
            </a:pPr>
            <a:r>
              <a:rPr sz="25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 range:0.1uL</a:t>
            </a:r>
            <a:r>
              <a:rPr sz="2500" b="1" kern="0" spc="-5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～</a:t>
            </a:r>
            <a:r>
              <a:rPr sz="25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10ml                </a:t>
            </a:r>
            <a:r>
              <a:rPr sz="25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</a:t>
            </a:r>
            <a:r>
              <a:rPr sz="2100" kern="0" spc="0" baseline="22323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//</a:t>
            </a:r>
            <a:endParaRPr sz="2100" baseline="22323" dirty="0">
              <a:latin typeface="SimHei"/>
              <a:ea typeface="SimHei"/>
              <a:cs typeface="SimHei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781050" algn="l" rtl="0" eaLnBrk="0">
              <a:lnSpc>
                <a:spcPct val="83000"/>
              </a:lnSpc>
              <a:spcBef>
                <a:spcPts val="608"/>
              </a:spcBef>
              <a:tabLst/>
            </a:pPr>
            <a:r>
              <a:rPr sz="2000" b="1" kern="0" spc="-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8</a:t>
            </a:r>
            <a:r>
              <a:rPr sz="2000" b="1" kern="0" spc="1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1" kern="0" spc="-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lanes/12</a:t>
            </a:r>
            <a:r>
              <a:rPr sz="2000" b="1" kern="0" spc="1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1" kern="0" spc="-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lanes</a:t>
            </a:r>
            <a:endParaRPr sz="2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316865" algn="l" rtl="0" eaLnBrk="0">
              <a:lnSpc>
                <a:spcPct val="98000"/>
              </a:lnSpc>
              <a:spcBef>
                <a:spcPts val="391"/>
              </a:spcBef>
              <a:tabLst/>
            </a:pPr>
            <a:r>
              <a:rPr sz="1300" kern="0" spc="-30" dirty="0">
                <a:solidFill>
                  <a:srgbClr val="10103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●</a:t>
            </a:r>
            <a:r>
              <a:rPr sz="1300" kern="0" spc="90" dirty="0">
                <a:solidFill>
                  <a:srgbClr val="10103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3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Sampling analysis</a:t>
            </a:r>
            <a:endParaRPr sz="1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7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92100" algn="l" rtl="0" eaLnBrk="0">
              <a:lnSpc>
                <a:spcPct val="81000"/>
              </a:lnSpc>
              <a:spcBef>
                <a:spcPts val="608"/>
              </a:spcBef>
              <a:tabLst/>
            </a:pPr>
            <a:r>
              <a:rPr sz="2000" kern="0" spc="-40" dirty="0">
                <a:solidFill>
                  <a:srgbClr val="203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</a:t>
            </a:r>
            <a:r>
              <a:rPr sz="2000" kern="0" spc="160" dirty="0">
                <a:solidFill>
                  <a:srgbClr val="203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0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Precise</a:t>
            </a:r>
            <a:r>
              <a:rPr sz="2000" b="1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liqu</a:t>
            </a:r>
            <a:r>
              <a:rPr sz="20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id</a:t>
            </a:r>
            <a:endParaRPr sz="2000" dirty="0">
              <a:latin typeface="Arial"/>
              <a:ea typeface="Arial"/>
              <a:cs typeface="Arial"/>
            </a:endParaRPr>
          </a:p>
          <a:p>
            <a:pPr marL="673100" algn="l" rtl="0" eaLnBrk="0">
              <a:lnSpc>
                <a:spcPct val="82000"/>
              </a:lnSpc>
              <a:spcBef>
                <a:spcPts val="13"/>
              </a:spcBef>
              <a:tabLst/>
            </a:pPr>
            <a:r>
              <a:rPr sz="18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separatio</a:t>
            </a:r>
            <a:r>
              <a:rPr sz="18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endParaRPr sz="1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316865" algn="l" rtl="0" eaLnBrk="0">
              <a:lnSpc>
                <a:spcPct val="81000"/>
              </a:lnSpc>
              <a:spcBef>
                <a:spcPts val="278"/>
              </a:spcBef>
              <a:tabLst/>
            </a:pPr>
            <a:r>
              <a:rPr sz="900" kern="0" spc="0" dirty="0">
                <a:solidFill>
                  <a:srgbClr val="2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SAMPLINGANDAN</a:t>
            </a:r>
            <a:r>
              <a:rPr sz="900" kern="0" spc="-10" dirty="0">
                <a:solidFill>
                  <a:srgbClr val="2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ALYSIS</a:t>
            </a:r>
            <a:endParaRPr sz="900" dirty="0">
              <a:latin typeface="Arial"/>
              <a:ea typeface="Arial"/>
              <a:cs typeface="Arial"/>
            </a:endParaRPr>
          </a:p>
          <a:p>
            <a:pPr marL="316865" algn="l" rtl="0" eaLnBrk="0">
              <a:lnSpc>
                <a:spcPct val="81000"/>
              </a:lnSpc>
              <a:spcBef>
                <a:spcPts val="76"/>
              </a:spcBef>
              <a:tabLst/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PIPETTINGACCU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316865" algn="l" rtl="0" eaLnBrk="0">
              <a:lnSpc>
                <a:spcPct val="81000"/>
              </a:lnSpc>
              <a:spcBef>
                <a:spcPts val="1"/>
              </a:spcBef>
              <a:tabLst/>
            </a:pP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RACY</a:t>
            </a:r>
            <a:endParaRPr sz="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textbox 186"/>
          <p:cNvSpPr/>
          <p:nvPr/>
        </p:nvSpPr>
        <p:spPr>
          <a:xfrm>
            <a:off x="3222600" y="3724555"/>
            <a:ext cx="1823720" cy="15246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83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450850" algn="l" rtl="0" eaLnBrk="0">
              <a:lnSpc>
                <a:spcPct val="80000"/>
              </a:lnSpc>
              <a:tabLst/>
            </a:pPr>
            <a:r>
              <a:rPr sz="16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Packing</a:t>
            </a:r>
            <a:r>
              <a:rPr sz="1600" b="1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List</a:t>
            </a:r>
            <a:endParaRPr sz="1600" dirty="0">
              <a:latin typeface="Arial"/>
              <a:ea typeface="Arial"/>
              <a:cs typeface="Arial"/>
            </a:endParaRPr>
          </a:p>
          <a:p>
            <a:pPr marL="762000" algn="l" rtl="0" eaLnBrk="0">
              <a:lnSpc>
                <a:spcPts val="1158"/>
              </a:lnSpc>
              <a:spcBef>
                <a:spcPts val="792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packing</a:t>
            </a:r>
            <a:r>
              <a:rPr sz="8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list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58"/>
              </a:lnSpc>
              <a:spcBef>
                <a:spcPts val="2"/>
              </a:spcBef>
              <a:tabLst/>
            </a:pP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Simple</a:t>
            </a:r>
            <a:r>
              <a:rPr sz="8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wrench</a:t>
            </a:r>
            <a:r>
              <a:rPr sz="8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Nozzle</a:t>
            </a:r>
            <a:r>
              <a:rPr sz="8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sample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grpSp>
        <p:nvGrpSpPr>
          <p:cNvPr id="2" name="group 2"/>
          <p:cNvGrpSpPr/>
          <p:nvPr/>
        </p:nvGrpSpPr>
        <p:grpSpPr>
          <a:xfrm rot="21600000">
            <a:off x="3470272" y="7070738"/>
            <a:ext cx="1250964" cy="1885902"/>
            <a:chOff x="0" y="0"/>
            <a:chExt cx="1250964" cy="1885902"/>
          </a:xfrm>
        </p:grpSpPr>
        <p:pic>
          <p:nvPicPr>
            <p:cNvPr id="188" name="picture 18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1250964" cy="1885902"/>
            </a:xfrm>
            <a:prstGeom prst="rect">
              <a:avLst/>
            </a:prstGeom>
          </p:spPr>
        </p:pic>
        <p:sp>
          <p:nvSpPr>
            <p:cNvPr id="190" name="textbox 190"/>
            <p:cNvSpPr/>
            <p:nvPr/>
          </p:nvSpPr>
          <p:spPr>
            <a:xfrm>
              <a:off x="127010" y="155141"/>
              <a:ext cx="974089" cy="151701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32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00964" algn="l" rtl="0" eaLnBrk="0">
                <a:lnSpc>
                  <a:spcPct val="93000"/>
                </a:lnSpc>
                <a:tabLst/>
              </a:pPr>
              <a:r>
                <a:rPr sz="300" kern="0" spc="30" dirty="0">
                  <a:solidFill>
                    <a:srgbClr val="30505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QUALITYCONTRCLCERTIFCAT</a:t>
              </a:r>
              <a:r>
                <a:rPr sz="300" kern="0" spc="20" dirty="0">
                  <a:solidFill>
                    <a:srgbClr val="30505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</a:t>
              </a:r>
              <a:endParaRPr sz="300" dirty="0">
                <a:latin typeface="Arial"/>
                <a:ea typeface="Arial"/>
                <a:cs typeface="Arial"/>
              </a:endParaRPr>
            </a:p>
            <a:p>
              <a:pPr marL="69214" algn="l" rtl="0" eaLnBrk="0">
                <a:lnSpc>
                  <a:spcPct val="83000"/>
                </a:lnSpc>
                <a:spcBef>
                  <a:spcPts val="109"/>
                </a:spcBef>
                <a:tabLst/>
              </a:pPr>
              <a:r>
                <a:rPr sz="500" kern="0" spc="3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ceLASKeCNIR</a:t>
              </a:r>
              <a:r>
                <a:rPr sz="500" kern="0" spc="2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ZECUALTre</a:t>
              </a:r>
              <a:endParaRPr sz="500" dirty="0">
                <a:latin typeface="Times New Roman"/>
                <a:ea typeface="Times New Roman"/>
                <a:cs typeface="Times New Roman"/>
              </a:endParaRPr>
            </a:p>
            <a:p>
              <a:pPr marL="31750" algn="l" rtl="0" eaLnBrk="0">
                <a:lnSpc>
                  <a:spcPct val="73000"/>
                </a:lnSpc>
                <a:spcBef>
                  <a:spcPts val="175"/>
                </a:spcBef>
                <a:tabLst/>
              </a:pPr>
              <a:r>
                <a:rPr sz="300" kern="0" spc="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CERTIFICADODE</a:t>
              </a:r>
              <a:r>
                <a:rPr sz="3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 </a:t>
              </a:r>
              <a:r>
                <a:rPr sz="300" kern="0" spc="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CONTROLDECALIDAD</a:t>
              </a:r>
              <a:endParaRPr sz="300" dirty="0">
                <a:latin typeface="Arial"/>
                <a:ea typeface="Arial"/>
                <a:cs typeface="Arial"/>
              </a:endParaRPr>
            </a:p>
            <a:p>
              <a:pPr marL="44450" algn="l" rtl="0" eaLnBrk="0">
                <a:lnSpc>
                  <a:spcPts val="549"/>
                </a:lnSpc>
                <a:tabLst/>
              </a:pPr>
              <a:r>
                <a:rPr sz="300" kern="0" spc="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CERTIFICATO   DICONTRCL</a:t>
              </a:r>
              <a:r>
                <a:rPr sz="300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LO   QUALITA</a:t>
              </a:r>
              <a:endParaRPr sz="3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ts val="477"/>
                </a:lnSpc>
                <a:spcBef>
                  <a:spcPts val="733"/>
                </a:spcBef>
                <a:tabLst/>
              </a:pPr>
              <a:r>
                <a:rPr sz="300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Pote8cannel05-10</a:t>
              </a:r>
              <a:endParaRPr sz="3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514350" algn="l" rtl="0" eaLnBrk="0">
                <a:lnSpc>
                  <a:spcPts val="195"/>
                </a:lnSpc>
                <a:spcBef>
                  <a:spcPts val="93"/>
                </a:spcBef>
                <a:tabLst/>
              </a:pPr>
              <a:r>
                <a:rPr sz="300" kern="0" spc="0" dirty="0">
                  <a:solidFill>
                    <a:srgbClr val="00000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-</a:t>
              </a:r>
              <a:endParaRPr sz="300" dirty="0">
                <a:latin typeface="SimHei"/>
                <a:ea typeface="SimHei"/>
                <a:cs typeface="SimHei"/>
              </a:endParaRPr>
            </a:p>
            <a:p>
              <a:pPr algn="l" rtl="0" eaLnBrk="0">
                <a:lnSpc>
                  <a:spcPct val="110000"/>
                </a:lnSpc>
                <a:tabLst/>
              </a:pPr>
              <a:endParaRPr sz="300" dirty="0">
                <a:latin typeface="Arial"/>
                <a:ea typeface="Arial"/>
                <a:cs typeface="Arial"/>
              </a:endParaRPr>
            </a:p>
            <a:p>
              <a:pPr marL="762000" algn="l" rtl="0" eaLnBrk="0">
                <a:lnSpc>
                  <a:spcPct val="85000"/>
                </a:lnSpc>
                <a:spcBef>
                  <a:spcPts val="2"/>
                </a:spcBef>
                <a:tabLst/>
              </a:pPr>
              <a:r>
                <a:rPr sz="600" kern="0" spc="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((o</a:t>
              </a:r>
              <a:endParaRPr sz="600" dirty="0">
                <a:latin typeface="Times New Roman"/>
                <a:ea typeface="Times New Roman"/>
                <a:cs typeface="Times New Roman"/>
              </a:endParaRPr>
            </a:p>
          </p:txBody>
        </p:sp>
        <p:pic>
          <p:nvPicPr>
            <p:cNvPr id="192" name="picture 19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95263" y="1866853"/>
              <a:ext cx="1098563" cy="6350"/>
            </a:xfrm>
            <a:prstGeom prst="rect">
              <a:avLst/>
            </a:prstGeom>
          </p:spPr>
        </p:pic>
      </p:grpSp>
      <p:pic>
        <p:nvPicPr>
          <p:cNvPr id="194" name="picture 19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184761" y="6607164"/>
            <a:ext cx="863590" cy="2374944"/>
          </a:xfrm>
          <a:prstGeom prst="rect">
            <a:avLst/>
          </a:prstGeom>
        </p:spPr>
      </p:pic>
      <p:pic>
        <p:nvPicPr>
          <p:cNvPr id="196" name="picture 19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492356" y="7883528"/>
            <a:ext cx="654051" cy="1079462"/>
          </a:xfrm>
          <a:prstGeom prst="rect">
            <a:avLst/>
          </a:prstGeom>
        </p:spPr>
      </p:pic>
      <p:sp>
        <p:nvSpPr>
          <p:cNvPr id="198" name="textbox 198"/>
          <p:cNvSpPr/>
          <p:nvPr/>
        </p:nvSpPr>
        <p:spPr>
          <a:xfrm>
            <a:off x="3686175" y="9145126"/>
            <a:ext cx="2274570" cy="2730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444500" algn="l" rtl="0" eaLnBrk="0">
              <a:lnSpc>
                <a:spcPts val="749"/>
              </a:lnSpc>
              <a:tabLst/>
            </a:pPr>
            <a:r>
              <a:rPr sz="600" kern="0" spc="0" dirty="0">
                <a:solidFill>
                  <a:srgbClr val="40703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人</a:t>
            </a:r>
            <a:endParaRPr sz="600" dirty="0">
              <a:latin typeface="SimHei"/>
              <a:ea typeface="SimHei"/>
              <a:cs typeface="SimHei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spcBef>
                <a:spcPts val="1"/>
              </a:spcBef>
              <a:tabLst/>
            </a:pP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Calibration Guide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User  Manual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pic>
        <p:nvPicPr>
          <p:cNvPr id="200" name="picture 20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451210" y="5305403"/>
            <a:ext cx="412757" cy="1155726"/>
          </a:xfrm>
          <a:prstGeom prst="rect">
            <a:avLst/>
          </a:prstGeom>
        </p:spPr>
      </p:pic>
      <p:sp>
        <p:nvSpPr>
          <p:cNvPr id="202" name="textbox 202"/>
          <p:cNvSpPr/>
          <p:nvPr/>
        </p:nvSpPr>
        <p:spPr>
          <a:xfrm>
            <a:off x="2149470" y="9138777"/>
            <a:ext cx="1290955" cy="2844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622300" algn="l" rtl="0" eaLnBrk="0">
              <a:lnSpc>
                <a:spcPts val="749"/>
              </a:lnSpc>
              <a:tabLst/>
            </a:pPr>
            <a:r>
              <a:rPr sz="600" kern="0" spc="0" dirty="0">
                <a:solidFill>
                  <a:srgbClr val="50704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人</a:t>
            </a:r>
            <a:endParaRPr sz="600" dirty="0">
              <a:latin typeface="SimHei"/>
              <a:ea typeface="SimHei"/>
              <a:cs typeface="SimHei"/>
            </a:endParaRPr>
          </a:p>
          <a:p>
            <a:pPr algn="l" rtl="0" eaLnBrk="0">
              <a:lnSpc>
                <a:spcPct val="128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spcBef>
                <a:spcPts val="4"/>
              </a:spcBef>
              <a:tabLst/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Certificate/War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ranty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Card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204" name="textbox 204"/>
          <p:cNvSpPr/>
          <p:nvPr/>
        </p:nvSpPr>
        <p:spPr>
          <a:xfrm>
            <a:off x="5413356" y="5110743"/>
            <a:ext cx="728980" cy="1543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2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Pipe grease</a:t>
            </a:r>
            <a:endParaRPr sz="10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picture 2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graphicFrame>
        <p:nvGraphicFramePr>
          <p:cNvPr id="208" name="table 208"/>
          <p:cNvGraphicFramePr>
            <a:graphicFrameLocks noGrp="1"/>
          </p:cNvGraphicFramePr>
          <p:nvPr/>
        </p:nvGraphicFramePr>
        <p:xfrm>
          <a:off x="1854200" y="6340475"/>
          <a:ext cx="1942465" cy="1193800"/>
        </p:xfrm>
        <a:graphic>
          <a:graphicData uri="http://schemas.openxmlformats.org/drawingml/2006/table">
            <a:tbl>
              <a:tblPr/>
              <a:tblGrid>
                <a:gridCol w="865505"/>
                <a:gridCol w="1076960"/>
              </a:tblGrid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1140" algn="l" rtl="0" eaLnBrk="0">
                        <a:lnSpc>
                          <a:spcPts val="981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0.1-2.5μl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ts val="994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Increment: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1140" algn="l" rtl="0" eaLnBrk="0">
                        <a:lnSpc>
                          <a:spcPts val="981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0.05μl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ct val="81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894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PC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</a:t>
                      </a:r>
                      <a:r>
                        <a:rPr sz="8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indow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259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High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rature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259" algn="l" rtl="0" eaLnBrk="0">
                        <a:lnSpc>
                          <a:spcPts val="849"/>
                        </a:lnSpc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and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high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ure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4610" algn="l" rtl="0" eaLnBrk="0">
                        <a:lnSpc>
                          <a:spcPts val="624"/>
                        </a:lnSpc>
                        <a:tabLst/>
                      </a:pP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sterilization: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1140" algn="l" rtl="0" eaLnBrk="0">
                        <a:lnSpc>
                          <a:spcPct val="80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Half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10" name="textbox 210"/>
          <p:cNvSpPr/>
          <p:nvPr/>
        </p:nvSpPr>
        <p:spPr>
          <a:xfrm>
            <a:off x="1914525" y="5062626"/>
            <a:ext cx="1821179" cy="9404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78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25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Discovery-H</a:t>
            </a:r>
            <a:endParaRPr sz="2500" dirty="0">
              <a:latin typeface="Arial"/>
              <a:ea typeface="Arial"/>
              <a:cs typeface="Arial"/>
            </a:endParaRPr>
          </a:p>
          <a:p>
            <a:pPr marL="279400" algn="l" rtl="0" eaLnBrk="0">
              <a:lnSpc>
                <a:spcPct val="82000"/>
              </a:lnSpc>
              <a:spcBef>
                <a:spcPts val="8"/>
              </a:spcBef>
              <a:tabLst/>
            </a:pPr>
            <a:r>
              <a:rPr sz="25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0.1-2.5μ</a:t>
            </a:r>
            <a:r>
              <a:rPr sz="25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endParaRPr sz="2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114300" algn="l" rtl="0" eaLnBrk="0">
              <a:lnSpc>
                <a:spcPct val="84000"/>
              </a:lnSpc>
              <a:spcBef>
                <a:spcPts val="4"/>
              </a:spcBef>
              <a:tabLst/>
            </a:pPr>
            <a:r>
              <a:rPr sz="15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Half sterile</a:t>
            </a:r>
            <a:r>
              <a:rPr sz="1500" b="1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pipette</a:t>
            </a:r>
            <a:endParaRPr sz="15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picture 2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graphicFrame>
        <p:nvGraphicFramePr>
          <p:cNvPr id="214" name="table 214"/>
          <p:cNvGraphicFramePr>
            <a:graphicFrameLocks noGrp="1"/>
          </p:cNvGraphicFramePr>
          <p:nvPr/>
        </p:nvGraphicFramePr>
        <p:xfrm>
          <a:off x="1854200" y="6340475"/>
          <a:ext cx="1943100" cy="1206500"/>
        </p:xfrm>
        <a:graphic>
          <a:graphicData uri="http://schemas.openxmlformats.org/drawingml/2006/table">
            <a:tbl>
              <a:tblPr/>
              <a:tblGrid>
                <a:gridCol w="892810"/>
                <a:gridCol w="1050289"/>
              </a:tblGrid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3834" algn="l" rtl="0" eaLnBrk="0">
                        <a:lnSpc>
                          <a:spcPts val="981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0.5-10μl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ts val="994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Increment: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3834" algn="l" rtl="0" eaLnBrk="0">
                        <a:lnSpc>
                          <a:spcPts val="981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0.1μl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ct val="81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894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PC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</a:t>
                      </a:r>
                      <a:r>
                        <a:rPr sz="8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indow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259" algn="l" rtl="0" eaLnBrk="0">
                        <a:lnSpc>
                          <a:spcPct val="81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High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259" algn="l" rtl="0" eaLnBrk="0">
                        <a:lnSpc>
                          <a:spcPts val="829"/>
                        </a:lnSpc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and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high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259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sterilization: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3834" algn="l" rtl="0" eaLnBrk="0">
                        <a:lnSpc>
                          <a:spcPct val="80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Half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16" name="textbox 216"/>
          <p:cNvSpPr/>
          <p:nvPr/>
        </p:nvSpPr>
        <p:spPr>
          <a:xfrm>
            <a:off x="1901825" y="5108549"/>
            <a:ext cx="1708785" cy="8940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424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19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Discovery</a:t>
            </a:r>
            <a:r>
              <a:rPr sz="1900" b="1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-H</a:t>
            </a:r>
            <a:endParaRPr sz="1900" dirty="0">
              <a:latin typeface="Arial"/>
              <a:ea typeface="Arial"/>
              <a:cs typeface="Arial"/>
            </a:endParaRPr>
          </a:p>
          <a:p>
            <a:pPr marL="342900" algn="l" rtl="0" eaLnBrk="0">
              <a:lnSpc>
                <a:spcPct val="82000"/>
              </a:lnSpc>
              <a:spcBef>
                <a:spcPts val="329"/>
              </a:spcBef>
              <a:tabLst/>
            </a:pPr>
            <a:r>
              <a:rPr sz="23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0.5-10μ</a:t>
            </a:r>
            <a:r>
              <a:rPr sz="23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endParaRPr sz="2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4000"/>
              </a:lnSpc>
              <a:spcBef>
                <a:spcPts val="6"/>
              </a:spcBef>
              <a:tabLst/>
            </a:pPr>
            <a:r>
              <a:rPr sz="15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Half sterile</a:t>
            </a:r>
            <a:r>
              <a:rPr sz="1500" b="1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pipette</a:t>
            </a:r>
            <a:endParaRPr sz="15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picture 2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 rot="21600000">
            <a:off x="1854200" y="6340475"/>
            <a:ext cx="1943100" cy="1206858"/>
            <a:chOff x="0" y="0"/>
            <a:chExt cx="1943100" cy="1206858"/>
          </a:xfrm>
        </p:grpSpPr>
        <p:sp>
          <p:nvSpPr>
            <p:cNvPr id="220" name="path 220"/>
            <p:cNvSpPr/>
            <p:nvPr/>
          </p:nvSpPr>
          <p:spPr>
            <a:xfrm>
              <a:off x="0" y="0"/>
              <a:ext cx="1943100" cy="1200150"/>
            </a:xfrm>
            <a:custGeom>
              <a:avLst/>
              <a:gdLst/>
              <a:ahLst/>
              <a:cxnLst/>
              <a:rect l="0" t="0" r="0" b="0"/>
              <a:pathLst>
                <a:path w="3060" h="1890">
                  <a:moveTo>
                    <a:pt x="5" y="5"/>
                  </a:moveTo>
                  <a:lnTo>
                    <a:pt x="5" y="485"/>
                  </a:lnTo>
                  <a:moveTo>
                    <a:pt x="5" y="5"/>
                  </a:moveTo>
                  <a:lnTo>
                    <a:pt x="1405" y="5"/>
                  </a:lnTo>
                  <a:moveTo>
                    <a:pt x="5" y="485"/>
                  </a:moveTo>
                  <a:lnTo>
                    <a:pt x="1405" y="485"/>
                  </a:lnTo>
                  <a:moveTo>
                    <a:pt x="1405" y="5"/>
                  </a:moveTo>
                  <a:lnTo>
                    <a:pt x="3055" y="5"/>
                  </a:lnTo>
                  <a:moveTo>
                    <a:pt x="3055" y="5"/>
                  </a:moveTo>
                  <a:lnTo>
                    <a:pt x="3055" y="485"/>
                  </a:lnTo>
                  <a:moveTo>
                    <a:pt x="1405" y="485"/>
                  </a:moveTo>
                  <a:lnTo>
                    <a:pt x="3055" y="485"/>
                  </a:lnTo>
                  <a:moveTo>
                    <a:pt x="5" y="485"/>
                  </a:moveTo>
                  <a:lnTo>
                    <a:pt x="5" y="905"/>
                  </a:lnTo>
                  <a:moveTo>
                    <a:pt x="5" y="485"/>
                  </a:moveTo>
                  <a:lnTo>
                    <a:pt x="1405" y="485"/>
                  </a:lnTo>
                  <a:moveTo>
                    <a:pt x="5" y="905"/>
                  </a:moveTo>
                  <a:lnTo>
                    <a:pt x="1405" y="905"/>
                  </a:lnTo>
                  <a:moveTo>
                    <a:pt x="1405" y="485"/>
                  </a:moveTo>
                  <a:lnTo>
                    <a:pt x="3055" y="485"/>
                  </a:lnTo>
                  <a:moveTo>
                    <a:pt x="3055" y="485"/>
                  </a:moveTo>
                  <a:lnTo>
                    <a:pt x="3055" y="905"/>
                  </a:lnTo>
                  <a:moveTo>
                    <a:pt x="1405" y="905"/>
                  </a:moveTo>
                  <a:lnTo>
                    <a:pt x="3055" y="905"/>
                  </a:lnTo>
                  <a:moveTo>
                    <a:pt x="5" y="905"/>
                  </a:moveTo>
                  <a:lnTo>
                    <a:pt x="5" y="1385"/>
                  </a:lnTo>
                  <a:moveTo>
                    <a:pt x="5" y="905"/>
                  </a:moveTo>
                  <a:lnTo>
                    <a:pt x="1405" y="905"/>
                  </a:lnTo>
                  <a:moveTo>
                    <a:pt x="5" y="1385"/>
                  </a:moveTo>
                  <a:lnTo>
                    <a:pt x="1405" y="1385"/>
                  </a:lnTo>
                  <a:moveTo>
                    <a:pt x="1405" y="905"/>
                  </a:moveTo>
                  <a:lnTo>
                    <a:pt x="3055" y="905"/>
                  </a:lnTo>
                  <a:moveTo>
                    <a:pt x="3055" y="905"/>
                  </a:moveTo>
                  <a:lnTo>
                    <a:pt x="3055" y="1385"/>
                  </a:lnTo>
                  <a:moveTo>
                    <a:pt x="1405" y="1385"/>
                  </a:moveTo>
                  <a:lnTo>
                    <a:pt x="3055" y="1385"/>
                  </a:lnTo>
                  <a:moveTo>
                    <a:pt x="5" y="1385"/>
                  </a:moveTo>
                  <a:lnTo>
                    <a:pt x="5" y="1885"/>
                  </a:lnTo>
                  <a:moveTo>
                    <a:pt x="5" y="1385"/>
                  </a:moveTo>
                  <a:lnTo>
                    <a:pt x="1405" y="1385"/>
                  </a:lnTo>
                  <a:moveTo>
                    <a:pt x="5" y="1885"/>
                  </a:moveTo>
                  <a:lnTo>
                    <a:pt x="1405" y="1885"/>
                  </a:lnTo>
                  <a:moveTo>
                    <a:pt x="1405" y="1385"/>
                  </a:moveTo>
                  <a:lnTo>
                    <a:pt x="3055" y="1385"/>
                  </a:lnTo>
                  <a:moveTo>
                    <a:pt x="3055" y="1385"/>
                  </a:moveTo>
                  <a:lnTo>
                    <a:pt x="3055" y="1885"/>
                  </a:lnTo>
                  <a:moveTo>
                    <a:pt x="1405" y="1885"/>
                  </a:moveTo>
                  <a:lnTo>
                    <a:pt x="3055" y="1885"/>
                  </a:lnTo>
                </a:path>
              </a:pathLst>
            </a:custGeom>
            <a:noFill/>
            <a:ln w="6350" cap="flat">
              <a:solidFill>
                <a:srgbClr val="000000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22" name="textbox 222"/>
            <p:cNvSpPr/>
            <p:nvPr/>
          </p:nvSpPr>
          <p:spPr>
            <a:xfrm>
              <a:off x="1090477" y="103830"/>
              <a:ext cx="855344" cy="10223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34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8415" algn="l" rtl="0" eaLnBrk="0">
                <a:lnSpc>
                  <a:spcPts val="981"/>
                </a:lnSpc>
                <a:tabLst/>
              </a:pPr>
              <a:r>
                <a:rPr sz="800" b="1" kern="0" spc="-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2-20μl</a:t>
              </a:r>
              <a:endParaRPr sz="800" dirty="0">
                <a:latin typeface="SimSun"/>
                <a:ea typeface="SimSun"/>
                <a:cs typeface="SimSun"/>
              </a:endParaRPr>
            </a:p>
            <a:p>
              <a:pPr marL="19050" algn="l" rtl="0" eaLnBrk="0">
                <a:lnSpc>
                  <a:spcPts val="981"/>
                </a:lnSpc>
                <a:spcBef>
                  <a:spcPts val="1268"/>
                </a:spcBef>
                <a:tabLst/>
              </a:pPr>
              <a:r>
                <a:rPr sz="800" b="1" kern="0" spc="-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0.5μl</a:t>
              </a:r>
              <a:endParaRPr sz="800" dirty="0">
                <a:latin typeface="SimSun"/>
                <a:ea typeface="SimSun"/>
                <a:cs typeface="SimSun"/>
              </a:endParaRPr>
            </a:p>
            <a:p>
              <a:pPr marL="18415" algn="l" rtl="0" eaLnBrk="0">
                <a:lnSpc>
                  <a:spcPct val="93000"/>
                </a:lnSpc>
                <a:spcBef>
                  <a:spcPts val="1170"/>
                </a:spcBef>
                <a:tabLst/>
              </a:pPr>
              <a:r>
                <a:rPr sz="800" b="1" kern="0" spc="-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PC</a:t>
              </a:r>
              <a:r>
                <a:rPr sz="800" kern="0" spc="-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</a:t>
              </a:r>
              <a:r>
                <a:rPr sz="800" b="1" kern="0" spc="-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display</a:t>
              </a:r>
              <a:r>
                <a:rPr sz="800" kern="0" spc="-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</a:t>
              </a:r>
              <a:r>
                <a:rPr sz="800" b="1" kern="0" spc="-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w</a:t>
              </a:r>
              <a:r>
                <a:rPr sz="800" b="1" kern="0" spc="-3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indow</a:t>
              </a:r>
              <a:endParaRPr sz="800" dirty="0">
                <a:latin typeface="SimSun"/>
                <a:ea typeface="SimSun"/>
                <a:cs typeface="SimSun"/>
              </a:endParaRPr>
            </a:p>
            <a:p>
              <a:pPr algn="l" rtl="0" eaLnBrk="0">
                <a:lnSpc>
                  <a:spcPct val="128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2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80000"/>
                </a:lnSpc>
                <a:spcBef>
                  <a:spcPts val="2"/>
                </a:spcBef>
                <a:tabLst/>
              </a:pPr>
              <a:r>
                <a:rPr sz="800" b="1" kern="0" spc="-1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Half</a:t>
              </a:r>
              <a:endParaRPr sz="800" dirty="0">
                <a:latin typeface="SimSun"/>
                <a:ea typeface="SimSun"/>
                <a:cs typeface="SimSun"/>
              </a:endParaRPr>
            </a:p>
          </p:txBody>
        </p:sp>
      </p:grpSp>
      <p:sp>
        <p:nvSpPr>
          <p:cNvPr id="224" name="textbox 224"/>
          <p:cNvSpPr/>
          <p:nvPr/>
        </p:nvSpPr>
        <p:spPr>
          <a:xfrm>
            <a:off x="1914525" y="5062219"/>
            <a:ext cx="1821179" cy="9404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270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457200" indent="-444500" algn="l" rtl="0" eaLnBrk="0">
              <a:lnSpc>
                <a:spcPct val="81000"/>
              </a:lnSpc>
              <a:tabLst/>
            </a:pPr>
            <a:r>
              <a:rPr sz="2500" b="1" kern="0" spc="-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Discovery-H</a:t>
            </a:r>
            <a:r>
              <a:rPr sz="2500" b="1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5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2-20μl</a:t>
            </a:r>
            <a:endParaRPr sz="2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114300" algn="l" rtl="0" eaLnBrk="0">
              <a:lnSpc>
                <a:spcPct val="84000"/>
              </a:lnSpc>
              <a:spcBef>
                <a:spcPts val="6"/>
              </a:spcBef>
              <a:tabLst/>
            </a:pPr>
            <a:r>
              <a:rPr sz="15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Half sterile</a:t>
            </a:r>
            <a:r>
              <a:rPr sz="1500" b="1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pipette</a:t>
            </a:r>
            <a:endParaRPr sz="1500" dirty="0">
              <a:latin typeface="Arial"/>
              <a:ea typeface="Arial"/>
              <a:cs typeface="Arial"/>
            </a:endParaRPr>
          </a:p>
        </p:txBody>
      </p:sp>
      <p:sp>
        <p:nvSpPr>
          <p:cNvPr id="226" name="textbox 226"/>
          <p:cNvSpPr/>
          <p:nvPr/>
        </p:nvSpPr>
        <p:spPr>
          <a:xfrm>
            <a:off x="1890214" y="6448775"/>
            <a:ext cx="669925" cy="1130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51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8000"/>
              </a:lnSpc>
              <a:tabLst/>
            </a:pP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Range:</a:t>
            </a:r>
            <a:endParaRPr sz="8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94"/>
              </a:lnSpc>
              <a:spcBef>
                <a:spcPts val="244"/>
              </a:spcBef>
              <a:tabLst/>
            </a:pP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Increment:</a:t>
            </a:r>
            <a:endParaRPr sz="8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83000"/>
              </a:lnSpc>
              <a:spcBef>
                <a:spcPts val="1003"/>
              </a:spcBef>
              <a:tabLst/>
            </a:pP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Display</a:t>
            </a:r>
            <a:endParaRPr sz="8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ts val="1150"/>
              </a:lnSpc>
              <a:tabLst/>
            </a:pP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mode:</a:t>
            </a:r>
            <a:endParaRPr sz="8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112000"/>
              </a:lnSpc>
              <a:spcBef>
                <a:spcPts val="106"/>
              </a:spcBef>
              <a:tabLst/>
            </a:pPr>
            <a:r>
              <a:rPr sz="600" b="1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High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600" b="1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temperature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600" b="1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and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600" b="1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high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600" b="1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pressure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600" b="1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sterilization:</a:t>
            </a:r>
            <a:endParaRPr sz="6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picture 2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 rot="21600000">
            <a:off x="1854200" y="6340475"/>
            <a:ext cx="1943100" cy="1206858"/>
            <a:chOff x="0" y="0"/>
            <a:chExt cx="1943100" cy="1206858"/>
          </a:xfrm>
        </p:grpSpPr>
        <p:sp>
          <p:nvSpPr>
            <p:cNvPr id="230" name="path 230"/>
            <p:cNvSpPr/>
            <p:nvPr/>
          </p:nvSpPr>
          <p:spPr>
            <a:xfrm>
              <a:off x="0" y="0"/>
              <a:ext cx="1943100" cy="1200150"/>
            </a:xfrm>
            <a:custGeom>
              <a:avLst/>
              <a:gdLst/>
              <a:ahLst/>
              <a:cxnLst/>
              <a:rect l="0" t="0" r="0" b="0"/>
              <a:pathLst>
                <a:path w="3060" h="1890">
                  <a:moveTo>
                    <a:pt x="5" y="5"/>
                  </a:moveTo>
                  <a:lnTo>
                    <a:pt x="5" y="485"/>
                  </a:lnTo>
                  <a:moveTo>
                    <a:pt x="5" y="5"/>
                  </a:moveTo>
                  <a:lnTo>
                    <a:pt x="1405" y="5"/>
                  </a:lnTo>
                  <a:moveTo>
                    <a:pt x="5" y="485"/>
                  </a:moveTo>
                  <a:lnTo>
                    <a:pt x="1405" y="485"/>
                  </a:lnTo>
                  <a:moveTo>
                    <a:pt x="1405" y="5"/>
                  </a:moveTo>
                  <a:lnTo>
                    <a:pt x="3055" y="5"/>
                  </a:lnTo>
                  <a:moveTo>
                    <a:pt x="3055" y="5"/>
                  </a:moveTo>
                  <a:lnTo>
                    <a:pt x="3055" y="485"/>
                  </a:lnTo>
                  <a:moveTo>
                    <a:pt x="1405" y="485"/>
                  </a:moveTo>
                  <a:lnTo>
                    <a:pt x="3055" y="485"/>
                  </a:lnTo>
                  <a:moveTo>
                    <a:pt x="5" y="485"/>
                  </a:moveTo>
                  <a:lnTo>
                    <a:pt x="5" y="905"/>
                  </a:lnTo>
                  <a:moveTo>
                    <a:pt x="5" y="485"/>
                  </a:moveTo>
                  <a:lnTo>
                    <a:pt x="1405" y="485"/>
                  </a:lnTo>
                  <a:moveTo>
                    <a:pt x="5" y="905"/>
                  </a:moveTo>
                  <a:lnTo>
                    <a:pt x="1405" y="905"/>
                  </a:lnTo>
                  <a:moveTo>
                    <a:pt x="1405" y="485"/>
                  </a:moveTo>
                  <a:lnTo>
                    <a:pt x="3055" y="485"/>
                  </a:lnTo>
                  <a:moveTo>
                    <a:pt x="3055" y="485"/>
                  </a:moveTo>
                  <a:lnTo>
                    <a:pt x="3055" y="905"/>
                  </a:lnTo>
                  <a:moveTo>
                    <a:pt x="1405" y="905"/>
                  </a:moveTo>
                  <a:lnTo>
                    <a:pt x="3055" y="905"/>
                  </a:lnTo>
                  <a:moveTo>
                    <a:pt x="5" y="905"/>
                  </a:moveTo>
                  <a:lnTo>
                    <a:pt x="5" y="1385"/>
                  </a:lnTo>
                  <a:moveTo>
                    <a:pt x="5" y="905"/>
                  </a:moveTo>
                  <a:lnTo>
                    <a:pt x="1405" y="905"/>
                  </a:lnTo>
                  <a:moveTo>
                    <a:pt x="5" y="1385"/>
                  </a:moveTo>
                  <a:lnTo>
                    <a:pt x="1405" y="1385"/>
                  </a:lnTo>
                  <a:moveTo>
                    <a:pt x="1405" y="905"/>
                  </a:moveTo>
                  <a:lnTo>
                    <a:pt x="3055" y="905"/>
                  </a:lnTo>
                  <a:moveTo>
                    <a:pt x="3055" y="905"/>
                  </a:moveTo>
                  <a:lnTo>
                    <a:pt x="3055" y="1385"/>
                  </a:lnTo>
                  <a:moveTo>
                    <a:pt x="1405" y="1385"/>
                  </a:moveTo>
                  <a:lnTo>
                    <a:pt x="3055" y="1385"/>
                  </a:lnTo>
                  <a:moveTo>
                    <a:pt x="5" y="1385"/>
                  </a:moveTo>
                  <a:lnTo>
                    <a:pt x="5" y="1885"/>
                  </a:lnTo>
                  <a:moveTo>
                    <a:pt x="5" y="1385"/>
                  </a:moveTo>
                  <a:lnTo>
                    <a:pt x="1405" y="1385"/>
                  </a:lnTo>
                  <a:moveTo>
                    <a:pt x="5" y="1885"/>
                  </a:moveTo>
                  <a:lnTo>
                    <a:pt x="1405" y="1885"/>
                  </a:lnTo>
                  <a:moveTo>
                    <a:pt x="1405" y="1385"/>
                  </a:moveTo>
                  <a:lnTo>
                    <a:pt x="3055" y="1385"/>
                  </a:lnTo>
                  <a:moveTo>
                    <a:pt x="3055" y="1385"/>
                  </a:moveTo>
                  <a:lnTo>
                    <a:pt x="3055" y="1885"/>
                  </a:lnTo>
                  <a:moveTo>
                    <a:pt x="1405" y="1885"/>
                  </a:moveTo>
                  <a:lnTo>
                    <a:pt x="3055" y="1885"/>
                  </a:lnTo>
                </a:path>
              </a:pathLst>
            </a:custGeom>
            <a:noFill/>
            <a:ln w="6350" cap="flat">
              <a:solidFill>
                <a:srgbClr val="000000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32" name="textbox 232"/>
            <p:cNvSpPr/>
            <p:nvPr/>
          </p:nvSpPr>
          <p:spPr>
            <a:xfrm>
              <a:off x="1090477" y="103830"/>
              <a:ext cx="855344" cy="10223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34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9050" algn="l" rtl="0" eaLnBrk="0">
                <a:lnSpc>
                  <a:spcPts val="981"/>
                </a:lnSpc>
                <a:tabLst/>
              </a:pPr>
              <a:r>
                <a:rPr sz="800" b="1" kern="0" spc="-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5-50μl</a:t>
              </a:r>
              <a:endParaRPr sz="800" dirty="0">
                <a:latin typeface="SimSun"/>
                <a:ea typeface="SimSun"/>
                <a:cs typeface="SimSun"/>
              </a:endParaRPr>
            </a:p>
            <a:p>
              <a:pPr marL="19050" algn="l" rtl="0" eaLnBrk="0">
                <a:lnSpc>
                  <a:spcPts val="981"/>
                </a:lnSpc>
                <a:spcBef>
                  <a:spcPts val="1268"/>
                </a:spcBef>
                <a:tabLst/>
              </a:pPr>
              <a:r>
                <a:rPr sz="800" b="1" kern="0" spc="-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0.5μl</a:t>
              </a:r>
              <a:endParaRPr sz="800" dirty="0">
                <a:latin typeface="SimSun"/>
                <a:ea typeface="SimSun"/>
                <a:cs typeface="SimSun"/>
              </a:endParaRPr>
            </a:p>
            <a:p>
              <a:pPr marL="18415" algn="l" rtl="0" eaLnBrk="0">
                <a:lnSpc>
                  <a:spcPct val="93000"/>
                </a:lnSpc>
                <a:spcBef>
                  <a:spcPts val="1170"/>
                </a:spcBef>
                <a:tabLst/>
              </a:pPr>
              <a:r>
                <a:rPr sz="800" b="1" kern="0" spc="-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PC</a:t>
              </a:r>
              <a:r>
                <a:rPr sz="800" kern="0" spc="-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</a:t>
              </a:r>
              <a:r>
                <a:rPr sz="800" b="1" kern="0" spc="-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display</a:t>
              </a:r>
              <a:r>
                <a:rPr sz="800" kern="0" spc="-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</a:t>
              </a:r>
              <a:r>
                <a:rPr sz="800" b="1" kern="0" spc="-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w</a:t>
              </a:r>
              <a:r>
                <a:rPr sz="800" b="1" kern="0" spc="-3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indow</a:t>
              </a:r>
              <a:endParaRPr sz="800" dirty="0">
                <a:latin typeface="SimSun"/>
                <a:ea typeface="SimSun"/>
                <a:cs typeface="SimSun"/>
              </a:endParaRPr>
            </a:p>
            <a:p>
              <a:pPr algn="l" rtl="0" eaLnBrk="0">
                <a:lnSpc>
                  <a:spcPct val="128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2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80000"/>
                </a:lnSpc>
                <a:spcBef>
                  <a:spcPts val="2"/>
                </a:spcBef>
                <a:tabLst/>
              </a:pPr>
              <a:r>
                <a:rPr sz="800" b="1" kern="0" spc="-1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Half</a:t>
              </a:r>
              <a:endParaRPr sz="800" dirty="0">
                <a:latin typeface="SimSun"/>
                <a:ea typeface="SimSun"/>
                <a:cs typeface="SimSun"/>
              </a:endParaRPr>
            </a:p>
          </p:txBody>
        </p:sp>
      </p:grpSp>
      <p:sp>
        <p:nvSpPr>
          <p:cNvPr id="234" name="textbox 234"/>
          <p:cNvSpPr/>
          <p:nvPr/>
        </p:nvSpPr>
        <p:spPr>
          <a:xfrm>
            <a:off x="1914525" y="5056276"/>
            <a:ext cx="1821179" cy="9321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458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444500" indent="-431800" algn="l" rtl="0" eaLnBrk="0">
              <a:lnSpc>
                <a:spcPct val="85000"/>
              </a:lnSpc>
              <a:tabLst/>
            </a:pPr>
            <a:r>
              <a:rPr sz="2500" b="1" kern="0" spc="-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Discovery-H</a:t>
            </a:r>
            <a:r>
              <a:rPr sz="2500" b="1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3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5-50μl</a:t>
            </a:r>
            <a:endParaRPr sz="2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900" dirty="0">
              <a:latin typeface="Arial"/>
              <a:ea typeface="Arial"/>
              <a:cs typeface="Arial"/>
            </a:endParaRPr>
          </a:p>
          <a:p>
            <a:pPr marL="101600" algn="l" rtl="0" eaLnBrk="0">
              <a:lnSpc>
                <a:spcPct val="81000"/>
              </a:lnSpc>
              <a:spcBef>
                <a:spcPts val="7"/>
              </a:spcBef>
              <a:tabLst/>
            </a:pPr>
            <a:r>
              <a:rPr sz="12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Semi-sterilized pipette</a:t>
            </a:r>
            <a:endParaRPr sz="1200" dirty="0">
              <a:latin typeface="Arial"/>
              <a:ea typeface="Arial"/>
              <a:cs typeface="Arial"/>
            </a:endParaRPr>
          </a:p>
        </p:txBody>
      </p:sp>
      <p:sp>
        <p:nvSpPr>
          <p:cNvPr id="236" name="textbox 236"/>
          <p:cNvSpPr/>
          <p:nvPr/>
        </p:nvSpPr>
        <p:spPr>
          <a:xfrm>
            <a:off x="1890214" y="6448775"/>
            <a:ext cx="669925" cy="1130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51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8000"/>
              </a:lnSpc>
              <a:tabLst/>
            </a:pP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Range:</a:t>
            </a:r>
            <a:endParaRPr sz="8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94"/>
              </a:lnSpc>
              <a:spcBef>
                <a:spcPts val="244"/>
              </a:spcBef>
              <a:tabLst/>
            </a:pP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Increment:</a:t>
            </a:r>
            <a:endParaRPr sz="8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83000"/>
              </a:lnSpc>
              <a:spcBef>
                <a:spcPts val="1003"/>
              </a:spcBef>
              <a:tabLst/>
            </a:pP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Display</a:t>
            </a:r>
            <a:endParaRPr sz="8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ts val="1150"/>
              </a:lnSpc>
              <a:tabLst/>
            </a:pP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mode:</a:t>
            </a:r>
            <a:endParaRPr sz="8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112000"/>
              </a:lnSpc>
              <a:spcBef>
                <a:spcPts val="106"/>
              </a:spcBef>
              <a:tabLst/>
            </a:pPr>
            <a:r>
              <a:rPr sz="600" b="1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High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600" b="1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temperature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600" b="1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and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600" b="1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high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600" b="1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pressure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600" b="1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sterilization:</a:t>
            </a:r>
            <a:endParaRPr sz="6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picture 2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graphicFrame>
        <p:nvGraphicFramePr>
          <p:cNvPr id="240" name="table 240"/>
          <p:cNvGraphicFramePr>
            <a:graphicFrameLocks noGrp="1"/>
          </p:cNvGraphicFramePr>
          <p:nvPr/>
        </p:nvGraphicFramePr>
        <p:xfrm>
          <a:off x="1854200" y="6340475"/>
          <a:ext cx="1943100" cy="1206500"/>
        </p:xfrm>
        <a:graphic>
          <a:graphicData uri="http://schemas.openxmlformats.org/drawingml/2006/table">
            <a:tbl>
              <a:tblPr/>
              <a:tblGrid>
                <a:gridCol w="895985"/>
                <a:gridCol w="1047114"/>
              </a:tblGrid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ct val="8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8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85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7009" algn="l" rtl="0" eaLnBrk="0">
                        <a:lnSpc>
                          <a:spcPts val="1031"/>
                        </a:lnSpc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10-100μl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ts val="1044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Increment: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7009" algn="l" rtl="0" eaLnBrk="0">
                        <a:lnSpc>
                          <a:spcPts val="1031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lμl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ct val="81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894" algn="l" rtl="0" eaLnBrk="0">
                        <a:lnSpc>
                          <a:spcPts val="973"/>
                        </a:lnSpc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</a:t>
                      </a:r>
                      <a:r>
                        <a:rPr sz="8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PC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</a:t>
                      </a:r>
                      <a:r>
                        <a:rPr sz="8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indow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4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259" algn="l" rtl="0" eaLnBrk="0">
                        <a:lnSpc>
                          <a:spcPct val="8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High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259" algn="l" rtl="0" eaLnBrk="0">
                        <a:lnSpc>
                          <a:spcPts val="898"/>
                        </a:lnSpc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and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high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259" algn="l" rtl="0" eaLnBrk="0">
                        <a:lnSpc>
                          <a:spcPct val="94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sterilization: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7009" algn="l" rtl="0" eaLnBrk="0">
                        <a:lnSpc>
                          <a:spcPct val="8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Half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42" name="textbox 242"/>
          <p:cNvSpPr/>
          <p:nvPr/>
        </p:nvSpPr>
        <p:spPr>
          <a:xfrm>
            <a:off x="1914525" y="5068976"/>
            <a:ext cx="1821179" cy="9340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268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04800" indent="-292100" algn="l" rtl="0" eaLnBrk="0">
              <a:lnSpc>
                <a:spcPct val="85000"/>
              </a:lnSpc>
              <a:tabLst/>
            </a:pPr>
            <a:r>
              <a:rPr sz="2500" b="1" kern="0" spc="-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Discovery-H</a:t>
            </a:r>
            <a:r>
              <a:rPr sz="2500" b="1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2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10-100μ</a:t>
            </a:r>
            <a:r>
              <a:rPr sz="2200" b="1" kern="0" spc="1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2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endParaRPr sz="2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114300" algn="l" rtl="0" eaLnBrk="0">
              <a:lnSpc>
                <a:spcPct val="84000"/>
              </a:lnSpc>
              <a:spcBef>
                <a:spcPts val="2"/>
              </a:spcBef>
              <a:tabLst/>
            </a:pPr>
            <a:r>
              <a:rPr sz="15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Half sterile</a:t>
            </a:r>
            <a:r>
              <a:rPr sz="1500" b="1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pipette</a:t>
            </a:r>
            <a:endParaRPr sz="15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picture 2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graphicFrame>
        <p:nvGraphicFramePr>
          <p:cNvPr id="246" name="table 246"/>
          <p:cNvGraphicFramePr>
            <a:graphicFrameLocks noGrp="1"/>
          </p:cNvGraphicFramePr>
          <p:nvPr/>
        </p:nvGraphicFramePr>
        <p:xfrm>
          <a:off x="1854200" y="6340475"/>
          <a:ext cx="1943100" cy="1206500"/>
        </p:xfrm>
        <a:graphic>
          <a:graphicData uri="http://schemas.openxmlformats.org/drawingml/2006/table">
            <a:tbl>
              <a:tblPr/>
              <a:tblGrid>
                <a:gridCol w="899160"/>
                <a:gridCol w="1043939"/>
              </a:tblGrid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ct val="8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8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85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6534" algn="l" rtl="0" eaLnBrk="0">
                        <a:lnSpc>
                          <a:spcPts val="1031"/>
                        </a:lnSpc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20-200μl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ts val="1044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Increment: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6534" algn="l" rtl="0" eaLnBrk="0">
                        <a:lnSpc>
                          <a:spcPts val="1031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1μl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ct val="81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894" algn="l" rtl="0" eaLnBrk="0">
                        <a:lnSpc>
                          <a:spcPts val="973"/>
                        </a:lnSpc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</a:t>
                      </a:r>
                      <a:r>
                        <a:rPr sz="8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PC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</a:t>
                      </a:r>
                      <a:r>
                        <a:rPr sz="8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indow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4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259" algn="l" rtl="0" eaLnBrk="0">
                        <a:lnSpc>
                          <a:spcPct val="8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High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259" algn="l" rtl="0" eaLnBrk="0">
                        <a:lnSpc>
                          <a:spcPts val="898"/>
                        </a:lnSpc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and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high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259" algn="l" rtl="0" eaLnBrk="0">
                        <a:lnSpc>
                          <a:spcPct val="94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sterilization: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6534" algn="l" rtl="0" eaLnBrk="0">
                        <a:lnSpc>
                          <a:spcPct val="8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Half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48" name="textbox 248"/>
          <p:cNvSpPr/>
          <p:nvPr/>
        </p:nvSpPr>
        <p:spPr>
          <a:xfrm>
            <a:off x="1863725" y="5068569"/>
            <a:ext cx="1833879" cy="9340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270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36550" indent="-323850" algn="l" rtl="0" eaLnBrk="0">
              <a:lnSpc>
                <a:spcPct val="81000"/>
              </a:lnSpc>
              <a:tabLst/>
            </a:pPr>
            <a:r>
              <a:rPr sz="25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Discovery-H</a:t>
            </a:r>
            <a:r>
              <a:rPr sz="2500" b="1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5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20-200μl</a:t>
            </a:r>
            <a:endParaRPr sz="2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165100" algn="l" rtl="0" eaLnBrk="0">
              <a:lnSpc>
                <a:spcPct val="84000"/>
              </a:lnSpc>
              <a:spcBef>
                <a:spcPts val="4"/>
              </a:spcBef>
              <a:tabLst/>
            </a:pPr>
            <a:r>
              <a:rPr sz="15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Half sterile</a:t>
            </a:r>
            <a:r>
              <a:rPr sz="1500" b="1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pipette</a:t>
            </a:r>
            <a:endParaRPr sz="15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picture 2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graphicFrame>
        <p:nvGraphicFramePr>
          <p:cNvPr id="252" name="table 252"/>
          <p:cNvGraphicFramePr>
            <a:graphicFrameLocks noGrp="1"/>
          </p:cNvGraphicFramePr>
          <p:nvPr/>
        </p:nvGraphicFramePr>
        <p:xfrm>
          <a:off x="1854200" y="6340475"/>
          <a:ext cx="1943100" cy="1206500"/>
        </p:xfrm>
        <a:graphic>
          <a:graphicData uri="http://schemas.openxmlformats.org/drawingml/2006/table">
            <a:tbl>
              <a:tblPr/>
              <a:tblGrid>
                <a:gridCol w="892810"/>
                <a:gridCol w="1050289"/>
              </a:tblGrid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ct val="8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8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85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3834" algn="l" rtl="0" eaLnBrk="0">
                        <a:lnSpc>
                          <a:spcPts val="1031"/>
                        </a:lnSpc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100-1000μl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ts val="1044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Increment: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3834" algn="l" rtl="0" eaLnBrk="0">
                        <a:lnSpc>
                          <a:spcPts val="1031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5μl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ct val="81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894" algn="l" rtl="0" eaLnBrk="0">
                        <a:lnSpc>
                          <a:spcPts val="973"/>
                        </a:lnSpc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</a:t>
                      </a:r>
                      <a:r>
                        <a:rPr sz="8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PC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</a:t>
                      </a:r>
                      <a:r>
                        <a:rPr sz="8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indow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4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259" algn="l" rtl="0" eaLnBrk="0">
                        <a:lnSpc>
                          <a:spcPct val="8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High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259" algn="l" rtl="0" eaLnBrk="0">
                        <a:lnSpc>
                          <a:spcPts val="898"/>
                        </a:lnSpc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and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high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259" algn="l" rtl="0" eaLnBrk="0">
                        <a:lnSpc>
                          <a:spcPct val="94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sterilization: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3834" algn="l" rtl="0" eaLnBrk="0">
                        <a:lnSpc>
                          <a:spcPct val="8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Half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4" name="textbox 254"/>
          <p:cNvSpPr/>
          <p:nvPr/>
        </p:nvSpPr>
        <p:spPr>
          <a:xfrm>
            <a:off x="1920875" y="5055057"/>
            <a:ext cx="1781810" cy="9480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2549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14300" indent="-101600" algn="l" rtl="0" eaLnBrk="0">
              <a:lnSpc>
                <a:spcPct val="88000"/>
              </a:lnSpc>
              <a:tabLst/>
            </a:pPr>
            <a:r>
              <a:rPr sz="24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Discovery-H</a:t>
            </a:r>
            <a:r>
              <a:rPr sz="24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100-1000μl</a:t>
            </a:r>
            <a:endParaRPr sz="24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107950" algn="l" rtl="0" eaLnBrk="0">
              <a:lnSpc>
                <a:spcPct val="84000"/>
              </a:lnSpc>
              <a:spcBef>
                <a:spcPts val="1"/>
              </a:spcBef>
              <a:tabLst/>
            </a:pPr>
            <a:r>
              <a:rPr sz="15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Half sterile</a:t>
            </a:r>
            <a:r>
              <a:rPr sz="1500" b="1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pipette</a:t>
            </a:r>
            <a:endParaRPr sz="15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picture 2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graphicFrame>
        <p:nvGraphicFramePr>
          <p:cNvPr id="258" name="table 258"/>
          <p:cNvGraphicFramePr>
            <a:graphicFrameLocks noGrp="1"/>
          </p:cNvGraphicFramePr>
          <p:nvPr/>
        </p:nvGraphicFramePr>
        <p:xfrm>
          <a:off x="1854200" y="6340475"/>
          <a:ext cx="1943100" cy="1206500"/>
        </p:xfrm>
        <a:graphic>
          <a:graphicData uri="http://schemas.openxmlformats.org/drawingml/2006/table">
            <a:tbl>
              <a:tblPr/>
              <a:tblGrid>
                <a:gridCol w="895985"/>
                <a:gridCol w="1047114"/>
              </a:tblGrid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ct val="8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8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7009" algn="l" rtl="0" eaLnBrk="0">
                        <a:lnSpc>
                          <a:spcPts val="1044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0.5-5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ts val="1044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Increment: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7009" algn="l" rtl="0" eaLnBrk="0">
                        <a:lnSpc>
                          <a:spcPts val="1044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0.05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ct val="81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894" algn="l" rtl="0" eaLnBrk="0">
                        <a:lnSpc>
                          <a:spcPts val="973"/>
                        </a:lnSpc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</a:t>
                      </a:r>
                      <a:r>
                        <a:rPr sz="8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PC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window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5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259" algn="l" rtl="0" eaLnBrk="0">
                        <a:lnSpc>
                          <a:spcPct val="81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High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259" algn="l" rtl="0" eaLnBrk="0">
                        <a:lnSpc>
                          <a:spcPts val="878"/>
                        </a:lnSpc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and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high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259" algn="l" rtl="0" eaLnBrk="0">
                        <a:lnSpc>
                          <a:spcPct val="9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sterilization: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7009" algn="l" rtl="0" eaLnBrk="0">
                        <a:lnSpc>
                          <a:spcPct val="84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Half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60" name="textbox 260"/>
          <p:cNvSpPr/>
          <p:nvPr/>
        </p:nvSpPr>
        <p:spPr>
          <a:xfrm>
            <a:off x="1914525" y="5062219"/>
            <a:ext cx="1759585" cy="9404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505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0000"/>
              </a:lnSpc>
              <a:tabLst/>
            </a:pPr>
            <a:r>
              <a:rPr sz="2500" b="1" kern="0" spc="-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Discovery-</a:t>
            </a:r>
            <a:r>
              <a:rPr sz="2500" kern="0" spc="-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</a:t>
            </a:r>
            <a:endParaRPr sz="2500" dirty="0">
              <a:latin typeface="Arial"/>
              <a:ea typeface="Arial"/>
              <a:cs typeface="Arial"/>
            </a:endParaRPr>
          </a:p>
          <a:p>
            <a:pPr marL="330200" algn="l" rtl="0" eaLnBrk="0">
              <a:lnSpc>
                <a:spcPct val="81000"/>
              </a:lnSpc>
              <a:spcBef>
                <a:spcPts val="216"/>
              </a:spcBef>
              <a:tabLst/>
            </a:pPr>
            <a:r>
              <a:rPr sz="2500" b="1" kern="0" spc="-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0.5-5mL</a:t>
            </a:r>
            <a:endParaRPr sz="2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114300" algn="l" rtl="0" eaLnBrk="0">
              <a:lnSpc>
                <a:spcPct val="84000"/>
              </a:lnSpc>
              <a:spcBef>
                <a:spcPts val="3"/>
              </a:spcBef>
              <a:tabLst/>
            </a:pPr>
            <a:r>
              <a:rPr sz="15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Half sterile</a:t>
            </a:r>
            <a:r>
              <a:rPr sz="1500" b="1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pipette</a:t>
            </a:r>
            <a:endParaRPr sz="15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picture 2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pic>
        <p:nvPicPr>
          <p:cNvPr id="264" name="picture 2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460875" y="4368800"/>
            <a:ext cx="1390650" cy="4273550"/>
          </a:xfrm>
          <a:prstGeom prst="rect">
            <a:avLst/>
          </a:prstGeom>
        </p:spPr>
      </p:pic>
      <p:graphicFrame>
        <p:nvGraphicFramePr>
          <p:cNvPr id="266" name="table 266"/>
          <p:cNvGraphicFramePr>
            <a:graphicFrameLocks noGrp="1"/>
          </p:cNvGraphicFramePr>
          <p:nvPr/>
        </p:nvGraphicFramePr>
        <p:xfrm>
          <a:off x="1854200" y="6340475"/>
          <a:ext cx="1943100" cy="1206500"/>
        </p:xfrm>
        <a:graphic>
          <a:graphicData uri="http://schemas.openxmlformats.org/drawingml/2006/table">
            <a:tbl>
              <a:tblPr/>
              <a:tblGrid>
                <a:gridCol w="892810"/>
                <a:gridCol w="1050289"/>
              </a:tblGrid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ct val="8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8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31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3834" algn="l" rtl="0" eaLnBrk="0">
                        <a:lnSpc>
                          <a:spcPts val="1047"/>
                        </a:lnSpc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1-10ml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ts val="1044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Increment: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3834" algn="l" rtl="0" eaLnBrk="0">
                        <a:lnSpc>
                          <a:spcPts val="1044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ct val="81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894" algn="l" rtl="0" eaLnBrk="0">
                        <a:lnSpc>
                          <a:spcPts val="973"/>
                        </a:lnSpc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</a:t>
                      </a:r>
                      <a:r>
                        <a:rPr sz="8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PC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window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5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259" algn="l" rtl="0" eaLnBrk="0">
                        <a:lnSpc>
                          <a:spcPct val="81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High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259" algn="l" rtl="0" eaLnBrk="0">
                        <a:lnSpc>
                          <a:spcPts val="878"/>
                        </a:lnSpc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and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high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259" algn="l" rtl="0" eaLnBrk="0">
                        <a:lnSpc>
                          <a:spcPct val="9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sterilization: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3834" algn="l" rtl="0" eaLnBrk="0">
                        <a:lnSpc>
                          <a:spcPct val="84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Half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8" name="group 8"/>
          <p:cNvGrpSpPr/>
          <p:nvPr/>
        </p:nvGrpSpPr>
        <p:grpSpPr>
          <a:xfrm rot="21600000">
            <a:off x="1870075" y="5048250"/>
            <a:ext cx="1905000" cy="622300"/>
            <a:chOff x="0" y="0"/>
            <a:chExt cx="1905000" cy="622300"/>
          </a:xfrm>
        </p:grpSpPr>
        <p:pic>
          <p:nvPicPr>
            <p:cNvPr id="268" name="picture 26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905000" cy="622300"/>
            </a:xfrm>
            <a:prstGeom prst="rect">
              <a:avLst/>
            </a:prstGeom>
          </p:spPr>
        </p:pic>
        <p:sp>
          <p:nvSpPr>
            <p:cNvPr id="270" name="textbox 270"/>
            <p:cNvSpPr/>
            <p:nvPr/>
          </p:nvSpPr>
          <p:spPr>
            <a:xfrm>
              <a:off x="-12700" y="-12700"/>
              <a:ext cx="1930400" cy="7200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1000"/>
                </a:lnSpc>
                <a:tabLst/>
              </a:pPr>
              <a:endParaRPr sz="300" dirty="0">
                <a:latin typeface="Arial"/>
                <a:ea typeface="Arial"/>
                <a:cs typeface="Arial"/>
              </a:endParaRPr>
            </a:p>
            <a:p>
              <a:pPr marL="482600" indent="-457200" algn="l" rtl="0" eaLnBrk="0">
                <a:lnSpc>
                  <a:spcPct val="82000"/>
                </a:lnSpc>
                <a:tabLst/>
              </a:pPr>
              <a:r>
                <a:rPr sz="2500" b="1" kern="0" spc="-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Discovery-H</a:t>
              </a:r>
              <a:r>
                <a:rPr sz="2500" b="1" kern="0" spc="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2500" b="1" kern="0" spc="-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1-10ml</a:t>
              </a:r>
              <a:endParaRPr sz="25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72" name="textbox 272"/>
          <p:cNvSpPr/>
          <p:nvPr/>
        </p:nvSpPr>
        <p:spPr>
          <a:xfrm>
            <a:off x="2016125" y="5784945"/>
            <a:ext cx="1594485" cy="2178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55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5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Half sterile</a:t>
            </a:r>
            <a:r>
              <a:rPr sz="1500" b="1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pipette</a:t>
            </a:r>
            <a:endParaRPr sz="15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picture 2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pic>
        <p:nvPicPr>
          <p:cNvPr id="276" name="picture 2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943475" y="4298950"/>
            <a:ext cx="1257300" cy="2667000"/>
          </a:xfrm>
          <a:prstGeom prst="rect">
            <a:avLst/>
          </a:prstGeom>
        </p:spPr>
      </p:pic>
      <p:graphicFrame>
        <p:nvGraphicFramePr>
          <p:cNvPr id="278" name="table 278"/>
          <p:cNvGraphicFramePr>
            <a:graphicFrameLocks noGrp="1"/>
          </p:cNvGraphicFramePr>
          <p:nvPr/>
        </p:nvGraphicFramePr>
        <p:xfrm>
          <a:off x="1860550" y="6353175"/>
          <a:ext cx="1917065" cy="1172209"/>
        </p:xfrm>
        <a:graphic>
          <a:graphicData uri="http://schemas.openxmlformats.org/drawingml/2006/table">
            <a:tbl>
              <a:tblPr/>
              <a:tblGrid>
                <a:gridCol w="946785"/>
                <a:gridCol w="970280"/>
              </a:tblGrid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ct val="8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7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2560" algn="l" rtl="0" eaLnBrk="0">
                        <a:lnSpc>
                          <a:spcPts val="909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0.1-2.5μl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ts val="919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Increment: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6210" algn="l" rtl="0" eaLnBrk="0">
                        <a:lnSpc>
                          <a:spcPts val="909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0.05μl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ct val="8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894" algn="l" rtl="0" eaLnBrk="0">
                        <a:lnSpc>
                          <a:spcPts val="898"/>
                        </a:lnSpc>
                        <a:tabLst/>
                      </a:pP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</a:t>
                      </a:r>
                      <a:r>
                        <a:rPr sz="7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PC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win</a:t>
                      </a: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dow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73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259" algn="l" rtl="0" eaLnBrk="0">
                        <a:lnSpc>
                          <a:spcPct val="9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High</a:t>
                      </a:r>
                      <a:r>
                        <a:rPr sz="7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and</a:t>
                      </a:r>
                      <a:r>
                        <a:rPr sz="5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high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259" algn="l" rtl="0" eaLnBrk="0">
                        <a:lnSpc>
                          <a:spcPct val="83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4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steriliza</a:t>
                      </a:r>
                      <a:r>
                        <a:rPr sz="4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tion:</a:t>
                      </a:r>
                      <a:endParaRPr sz="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3510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Whole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0" name="group 10"/>
          <p:cNvGrpSpPr/>
          <p:nvPr/>
        </p:nvGrpSpPr>
        <p:grpSpPr>
          <a:xfrm rot="21600000">
            <a:off x="1863725" y="5041900"/>
            <a:ext cx="1911350" cy="647700"/>
            <a:chOff x="0" y="0"/>
            <a:chExt cx="1911350" cy="647700"/>
          </a:xfrm>
        </p:grpSpPr>
        <p:pic>
          <p:nvPicPr>
            <p:cNvPr id="280" name="picture 28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911350" cy="647700"/>
            </a:xfrm>
            <a:prstGeom prst="rect">
              <a:avLst/>
            </a:prstGeom>
          </p:spPr>
        </p:pic>
        <p:sp>
          <p:nvSpPr>
            <p:cNvPr id="282" name="textbox 282"/>
            <p:cNvSpPr/>
            <p:nvPr/>
          </p:nvSpPr>
          <p:spPr>
            <a:xfrm>
              <a:off x="-12700" y="-12700"/>
              <a:ext cx="1936750" cy="68706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0000"/>
                </a:lnSpc>
                <a:tabLst/>
              </a:pPr>
              <a:endParaRPr sz="200" dirty="0">
                <a:latin typeface="Arial"/>
                <a:ea typeface="Arial"/>
                <a:cs typeface="Arial"/>
              </a:endParaRPr>
            </a:p>
            <a:p>
              <a:pPr marL="63500" algn="l" rtl="0" eaLnBrk="0">
                <a:lnSpc>
                  <a:spcPct val="82000"/>
                </a:lnSpc>
                <a:spcBef>
                  <a:spcPts val="2"/>
                </a:spcBef>
                <a:tabLst/>
              </a:pPr>
              <a:r>
                <a:rPr sz="2500" b="1" kern="0" spc="-7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Discovery-</a:t>
              </a:r>
              <a:r>
                <a:rPr sz="2500" kern="0" spc="-7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</a:t>
              </a:r>
              <a:endParaRPr sz="2500" dirty="0">
                <a:latin typeface="Arial"/>
                <a:ea typeface="Arial"/>
                <a:cs typeface="Arial"/>
              </a:endParaRPr>
            </a:p>
            <a:p>
              <a:pPr marL="342900" algn="l" rtl="0" eaLnBrk="0">
                <a:lnSpc>
                  <a:spcPct val="82000"/>
                </a:lnSpc>
                <a:spcBef>
                  <a:spcPts val="23"/>
                </a:spcBef>
                <a:tabLst/>
              </a:pPr>
              <a:r>
                <a:rPr sz="25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0.1-2.5μ</a:t>
              </a:r>
              <a:r>
                <a:rPr sz="2500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</a:t>
              </a:r>
              <a:endParaRPr sz="25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84" name="textbox 284"/>
          <p:cNvSpPr/>
          <p:nvPr/>
        </p:nvSpPr>
        <p:spPr>
          <a:xfrm>
            <a:off x="2003425" y="5815145"/>
            <a:ext cx="1529080" cy="1663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12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Whole sterilized pipette</a:t>
            </a:r>
            <a:endParaRPr sz="11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picture 2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grpSp>
        <p:nvGrpSpPr>
          <p:cNvPr id="12" name="group 12"/>
          <p:cNvGrpSpPr/>
          <p:nvPr/>
        </p:nvGrpSpPr>
        <p:grpSpPr>
          <a:xfrm rot="21600000">
            <a:off x="1860550" y="6353175"/>
            <a:ext cx="1917700" cy="1173226"/>
            <a:chOff x="0" y="0"/>
            <a:chExt cx="1917700" cy="1173226"/>
          </a:xfrm>
        </p:grpSpPr>
        <p:sp>
          <p:nvSpPr>
            <p:cNvPr id="288" name="path 288"/>
            <p:cNvSpPr/>
            <p:nvPr/>
          </p:nvSpPr>
          <p:spPr>
            <a:xfrm>
              <a:off x="0" y="0"/>
              <a:ext cx="1917700" cy="1168400"/>
            </a:xfrm>
            <a:custGeom>
              <a:avLst/>
              <a:gdLst/>
              <a:ahLst/>
              <a:cxnLst/>
              <a:rect l="0" t="0" r="0" b="0"/>
              <a:pathLst>
                <a:path w="3020" h="1840">
                  <a:moveTo>
                    <a:pt x="5" y="5"/>
                  </a:moveTo>
                  <a:lnTo>
                    <a:pt x="5" y="485"/>
                  </a:lnTo>
                  <a:moveTo>
                    <a:pt x="5" y="5"/>
                  </a:moveTo>
                  <a:lnTo>
                    <a:pt x="3015" y="5"/>
                  </a:lnTo>
                  <a:moveTo>
                    <a:pt x="3015" y="5"/>
                  </a:moveTo>
                  <a:lnTo>
                    <a:pt x="3015" y="485"/>
                  </a:lnTo>
                  <a:moveTo>
                    <a:pt x="5" y="485"/>
                  </a:moveTo>
                  <a:lnTo>
                    <a:pt x="3015" y="485"/>
                  </a:lnTo>
                  <a:moveTo>
                    <a:pt x="5" y="485"/>
                  </a:moveTo>
                  <a:lnTo>
                    <a:pt x="5" y="895"/>
                  </a:lnTo>
                  <a:moveTo>
                    <a:pt x="5" y="485"/>
                  </a:moveTo>
                  <a:lnTo>
                    <a:pt x="3015" y="485"/>
                  </a:lnTo>
                  <a:moveTo>
                    <a:pt x="3015" y="485"/>
                  </a:moveTo>
                  <a:lnTo>
                    <a:pt x="3015" y="895"/>
                  </a:lnTo>
                  <a:moveTo>
                    <a:pt x="5" y="895"/>
                  </a:moveTo>
                  <a:lnTo>
                    <a:pt x="3015" y="895"/>
                  </a:lnTo>
                  <a:moveTo>
                    <a:pt x="5" y="895"/>
                  </a:moveTo>
                  <a:lnTo>
                    <a:pt x="5" y="1385"/>
                  </a:lnTo>
                  <a:moveTo>
                    <a:pt x="5" y="895"/>
                  </a:moveTo>
                  <a:lnTo>
                    <a:pt x="3015" y="895"/>
                  </a:lnTo>
                  <a:moveTo>
                    <a:pt x="3015" y="895"/>
                  </a:moveTo>
                  <a:lnTo>
                    <a:pt x="3015" y="1385"/>
                  </a:lnTo>
                  <a:moveTo>
                    <a:pt x="5" y="1385"/>
                  </a:moveTo>
                  <a:lnTo>
                    <a:pt x="3015" y="1385"/>
                  </a:lnTo>
                  <a:moveTo>
                    <a:pt x="5" y="1385"/>
                  </a:moveTo>
                  <a:lnTo>
                    <a:pt x="5" y="1835"/>
                  </a:lnTo>
                  <a:moveTo>
                    <a:pt x="5" y="1385"/>
                  </a:moveTo>
                  <a:lnTo>
                    <a:pt x="3015" y="1385"/>
                  </a:lnTo>
                  <a:moveTo>
                    <a:pt x="3015" y="1385"/>
                  </a:moveTo>
                  <a:lnTo>
                    <a:pt x="3015" y="1835"/>
                  </a:lnTo>
                  <a:moveTo>
                    <a:pt x="5" y="1835"/>
                  </a:moveTo>
                  <a:lnTo>
                    <a:pt x="3015" y="1835"/>
                  </a:lnTo>
                </a:path>
              </a:pathLst>
            </a:custGeom>
            <a:noFill/>
            <a:ln w="6350" cap="flat">
              <a:solidFill>
                <a:srgbClr val="000000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90" name="textbox 290"/>
            <p:cNvSpPr/>
            <p:nvPr/>
          </p:nvSpPr>
          <p:spPr>
            <a:xfrm>
              <a:off x="34925" y="85407"/>
              <a:ext cx="1894839" cy="111315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34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066800" algn="l" rtl="0" eaLnBrk="0">
                <a:lnSpc>
                  <a:spcPts val="909"/>
                </a:lnSpc>
                <a:tabLst/>
              </a:pPr>
              <a:r>
                <a:rPr sz="700" kern="0" spc="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0.5-10μl</a:t>
              </a:r>
              <a:endParaRPr sz="700" dirty="0">
                <a:latin typeface="SimSun"/>
                <a:ea typeface="SimSun"/>
                <a:cs typeface="SimSun"/>
              </a:endParaRPr>
            </a:p>
            <a:p>
              <a:pPr marL="1066800" algn="l" rtl="0" eaLnBrk="0">
                <a:lnSpc>
                  <a:spcPts val="909"/>
                </a:lnSpc>
                <a:spcBef>
                  <a:spcPts val="1341"/>
                </a:spcBef>
                <a:tabLst/>
              </a:pPr>
              <a:r>
                <a:rPr sz="700" kern="0" spc="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0.1μl</a:t>
              </a:r>
              <a:endParaRPr sz="700" dirty="0">
                <a:latin typeface="SimSun"/>
                <a:ea typeface="SimSun"/>
                <a:cs typeface="SimSun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r" rtl="0" eaLnBrk="0">
                <a:lnSpc>
                  <a:spcPct val="98000"/>
                </a:lnSpc>
                <a:spcBef>
                  <a:spcPts val="210"/>
                </a:spcBef>
                <a:tabLst/>
              </a:pPr>
              <a:r>
                <a:rPr sz="700" b="1" kern="0" spc="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PC</a:t>
              </a:r>
              <a:r>
                <a:rPr sz="700" kern="0" spc="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</a:t>
              </a:r>
              <a:r>
                <a:rPr sz="700" b="1" kern="0" spc="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display</a:t>
              </a:r>
              <a:r>
                <a:rPr sz="700" kern="0" spc="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</a:t>
              </a:r>
              <a:r>
                <a:rPr sz="700" b="1" kern="0" spc="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win</a:t>
              </a:r>
              <a:r>
                <a:rPr sz="700" b="1" kern="0" spc="1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dow</a:t>
              </a:r>
              <a:endParaRPr sz="700" dirty="0">
                <a:latin typeface="SimSun"/>
                <a:ea typeface="SimSun"/>
                <a:cs typeface="SimSun"/>
              </a:endParaRPr>
            </a:p>
            <a:p>
              <a:pPr algn="l" rtl="0" eaLnBrk="0">
                <a:lnSpc>
                  <a:spcPct val="11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1055369" algn="l" rtl="0" eaLnBrk="0">
                <a:lnSpc>
                  <a:spcPts val="922"/>
                </a:lnSpc>
                <a:spcBef>
                  <a:spcPts val="219"/>
                </a:spcBef>
                <a:tabLst/>
              </a:pPr>
              <a:r>
                <a:rPr sz="700" b="1" kern="0" spc="1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Whole</a:t>
              </a:r>
              <a:endParaRPr sz="700" dirty="0">
                <a:latin typeface="SimSun"/>
                <a:ea typeface="SimSun"/>
                <a:cs typeface="SimSun"/>
              </a:endParaRPr>
            </a:p>
            <a:p>
              <a:pPr marL="12700" algn="l" rtl="0" eaLnBrk="0">
                <a:lnSpc>
                  <a:spcPts val="547"/>
                </a:lnSpc>
                <a:spcBef>
                  <a:spcPts val="90"/>
                </a:spcBef>
                <a:tabLst/>
              </a:pPr>
              <a:r>
                <a:rPr sz="400" kern="0" spc="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sterilization:</a:t>
              </a:r>
              <a:endParaRPr sz="400" dirty="0">
                <a:latin typeface="SimSun"/>
                <a:ea typeface="SimSun"/>
                <a:cs typeface="SimSun"/>
              </a:endParaRPr>
            </a:p>
          </p:txBody>
        </p:sp>
      </p:grpSp>
      <p:sp>
        <p:nvSpPr>
          <p:cNvPr id="292" name="textbox 292"/>
          <p:cNvSpPr/>
          <p:nvPr/>
        </p:nvSpPr>
        <p:spPr>
          <a:xfrm>
            <a:off x="1901825" y="5091125"/>
            <a:ext cx="1630679" cy="8902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17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21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Discovery</a:t>
            </a:r>
            <a:r>
              <a:rPr sz="2100" b="1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-H</a:t>
            </a:r>
            <a:endParaRPr sz="2100" dirty="0">
              <a:latin typeface="Arial"/>
              <a:ea typeface="Arial"/>
              <a:cs typeface="Arial"/>
            </a:endParaRPr>
          </a:p>
          <a:p>
            <a:pPr marL="342900" algn="l" rtl="0" eaLnBrk="0">
              <a:lnSpc>
                <a:spcPct val="82000"/>
              </a:lnSpc>
              <a:spcBef>
                <a:spcPts val="273"/>
              </a:spcBef>
              <a:tabLst/>
            </a:pPr>
            <a:r>
              <a:rPr sz="23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0.5-10μ</a:t>
            </a:r>
            <a:r>
              <a:rPr sz="23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endParaRPr sz="2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846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4000"/>
              </a:lnSpc>
              <a:tabLst/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Whole sterilized pipette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294" name="textbox 294"/>
          <p:cNvSpPr/>
          <p:nvPr/>
        </p:nvSpPr>
        <p:spPr>
          <a:xfrm>
            <a:off x="1895475" y="6447761"/>
            <a:ext cx="787400" cy="10331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16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3970" algn="l" rtl="0" eaLnBrk="0">
              <a:lnSpc>
                <a:spcPct val="83000"/>
              </a:lnSpc>
              <a:tabLst/>
            </a:pP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Range</a:t>
            </a:r>
            <a:r>
              <a:rPr sz="700" b="1" kern="0" spc="8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:</a:t>
            </a:r>
            <a:endParaRPr sz="7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2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19"/>
              </a:lnSpc>
              <a:spcBef>
                <a:spcPts val="216"/>
              </a:spcBef>
              <a:tabLst/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Increment:</a:t>
            </a:r>
            <a:endParaRPr sz="700" dirty="0">
              <a:latin typeface="SimSun"/>
              <a:ea typeface="SimSun"/>
              <a:cs typeface="SimSun"/>
            </a:endParaRPr>
          </a:p>
          <a:p>
            <a:pPr marL="13970" algn="l" rtl="0" eaLnBrk="0">
              <a:lnSpc>
                <a:spcPct val="89000"/>
              </a:lnSpc>
              <a:spcBef>
                <a:spcPts val="925"/>
              </a:spcBef>
              <a:tabLst/>
            </a:pPr>
            <a:r>
              <a:rPr sz="700" b="1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Display</a:t>
            </a:r>
            <a:endParaRPr sz="700" dirty="0">
              <a:latin typeface="SimSun"/>
              <a:ea typeface="SimSun"/>
              <a:cs typeface="SimSun"/>
            </a:endParaRPr>
          </a:p>
          <a:p>
            <a:pPr marL="13970" algn="l" rtl="0" eaLnBrk="0">
              <a:lnSpc>
                <a:spcPts val="998"/>
              </a:lnSpc>
              <a:tabLst/>
            </a:pP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mode</a:t>
            </a:r>
            <a:r>
              <a:rPr sz="700" b="1" kern="0" spc="8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:</a:t>
            </a:r>
            <a:endParaRPr sz="7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3334" algn="l" rtl="0" eaLnBrk="0">
              <a:lnSpc>
                <a:spcPct val="98000"/>
              </a:lnSpc>
              <a:spcBef>
                <a:spcPts val="4"/>
              </a:spcBef>
              <a:tabLst/>
            </a:pPr>
            <a:r>
              <a:rPr sz="700" b="1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High</a:t>
            </a:r>
            <a:r>
              <a:rPr sz="700" kern="0" spc="14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700" b="1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temperature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500" b="1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and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500" b="1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high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500" b="1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pressure</a:t>
            </a:r>
            <a:endParaRPr sz="5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picture 2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graphicFrame>
        <p:nvGraphicFramePr>
          <p:cNvPr id="298" name="table 298"/>
          <p:cNvGraphicFramePr>
            <a:graphicFrameLocks noGrp="1"/>
          </p:cNvGraphicFramePr>
          <p:nvPr/>
        </p:nvGraphicFramePr>
        <p:xfrm>
          <a:off x="1854200" y="6340475"/>
          <a:ext cx="1942465" cy="1193800"/>
        </p:xfrm>
        <a:graphic>
          <a:graphicData uri="http://schemas.openxmlformats.org/drawingml/2006/table">
            <a:tbl>
              <a:tblPr/>
              <a:tblGrid>
                <a:gridCol w="865505"/>
                <a:gridCol w="1076960"/>
              </a:tblGrid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ct val="8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8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85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3840" algn="l" rtl="0" eaLnBrk="0">
                        <a:lnSpc>
                          <a:spcPts val="1031"/>
                        </a:lnSpc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2-20μl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ts val="1044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Increment: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3840" algn="l" rtl="0" eaLnBrk="0">
                        <a:lnSpc>
                          <a:spcPts val="1031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0.5μl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ct val="86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894" algn="l" rtl="0" eaLnBrk="0">
                        <a:lnSpc>
                          <a:spcPts val="979"/>
                        </a:lnSpc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</a:t>
                      </a:r>
                      <a:r>
                        <a:rPr sz="8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PC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</a:t>
                      </a:r>
                      <a:r>
                        <a:rPr sz="8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indow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3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259" algn="l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High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rature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259" algn="l" rtl="0" eaLnBrk="0">
                        <a:lnSpc>
                          <a:spcPts val="899"/>
                        </a:lnSpc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and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high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ure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4610" algn="l" rtl="0" eaLnBrk="0">
                        <a:lnSpc>
                          <a:spcPts val="624"/>
                        </a:lnSpc>
                        <a:tabLst/>
                      </a:pP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sterilization: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5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1140" algn="l" rtl="0" eaLnBrk="0">
                        <a:lnSpc>
                          <a:spcPts val="1047"/>
                        </a:lnSpc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Whole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0" name="textbox 300"/>
          <p:cNvSpPr/>
          <p:nvPr/>
        </p:nvSpPr>
        <p:spPr>
          <a:xfrm>
            <a:off x="1971675" y="5114087"/>
            <a:ext cx="1278889" cy="5949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45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74650" indent="-361950" algn="l" rtl="0" eaLnBrk="0">
              <a:lnSpc>
                <a:spcPct val="89000"/>
              </a:lnSpc>
              <a:tabLst/>
            </a:pPr>
            <a:r>
              <a:rPr sz="18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Discovery</a:t>
            </a:r>
            <a:r>
              <a:rPr sz="18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24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2-20μl</a:t>
            </a:r>
            <a:endParaRPr sz="2400" dirty="0">
              <a:latin typeface="Arial"/>
              <a:ea typeface="Arial"/>
              <a:cs typeface="Arial"/>
            </a:endParaRPr>
          </a:p>
        </p:txBody>
      </p:sp>
      <p:sp>
        <p:nvSpPr>
          <p:cNvPr id="302" name="textbox 302"/>
          <p:cNvSpPr/>
          <p:nvPr/>
        </p:nvSpPr>
        <p:spPr>
          <a:xfrm>
            <a:off x="2003425" y="5815145"/>
            <a:ext cx="1529080" cy="1663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12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Whole sterilized pipette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304" name="textbox 304"/>
          <p:cNvSpPr/>
          <p:nvPr/>
        </p:nvSpPr>
        <p:spPr>
          <a:xfrm>
            <a:off x="3406775" y="5251284"/>
            <a:ext cx="102235" cy="1365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870"/>
              </a:lnSpc>
              <a:tabLst/>
            </a:pPr>
            <a:r>
              <a:rPr sz="700" kern="0" spc="-10" dirty="0">
                <a:solidFill>
                  <a:srgbClr val="6FB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■</a:t>
            </a:r>
            <a:endParaRPr sz="7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picture 3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graphicFrame>
        <p:nvGraphicFramePr>
          <p:cNvPr id="308" name="table 308"/>
          <p:cNvGraphicFramePr>
            <a:graphicFrameLocks noGrp="1"/>
          </p:cNvGraphicFramePr>
          <p:nvPr/>
        </p:nvGraphicFramePr>
        <p:xfrm>
          <a:off x="1854200" y="6340475"/>
          <a:ext cx="1942465" cy="1193800"/>
        </p:xfrm>
        <a:graphic>
          <a:graphicData uri="http://schemas.openxmlformats.org/drawingml/2006/table">
            <a:tbl>
              <a:tblPr/>
              <a:tblGrid>
                <a:gridCol w="865505"/>
                <a:gridCol w="1076960"/>
              </a:tblGrid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ct val="8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8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85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3840" algn="l" rtl="0" eaLnBrk="0">
                        <a:lnSpc>
                          <a:spcPts val="1031"/>
                        </a:lnSpc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5-50μl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ts val="1044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Increment: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3840" algn="l" rtl="0" eaLnBrk="0">
                        <a:lnSpc>
                          <a:spcPts val="1031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0.5μl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ct val="86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894" algn="l" rtl="0" eaLnBrk="0">
                        <a:lnSpc>
                          <a:spcPts val="979"/>
                        </a:lnSpc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</a:t>
                      </a:r>
                      <a:r>
                        <a:rPr sz="8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PC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</a:t>
                      </a:r>
                      <a:r>
                        <a:rPr sz="8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indow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3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259" algn="l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High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rature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259" algn="l" rtl="0" eaLnBrk="0">
                        <a:lnSpc>
                          <a:spcPts val="899"/>
                        </a:lnSpc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and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high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ure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4610" algn="l" rtl="0" eaLnBrk="0">
                        <a:lnSpc>
                          <a:spcPts val="624"/>
                        </a:lnSpc>
                        <a:tabLst/>
                      </a:pP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sterilization: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5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1140" algn="l" rtl="0" eaLnBrk="0">
                        <a:lnSpc>
                          <a:spcPts val="1047"/>
                        </a:lnSpc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Whole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10" name="textbox 310"/>
          <p:cNvSpPr/>
          <p:nvPr/>
        </p:nvSpPr>
        <p:spPr>
          <a:xfrm>
            <a:off x="1971675" y="5114087"/>
            <a:ext cx="1267460" cy="5949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45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87350" indent="-374650" algn="l" rtl="0" eaLnBrk="0">
              <a:lnSpc>
                <a:spcPct val="89000"/>
              </a:lnSpc>
              <a:tabLst/>
            </a:pPr>
            <a:r>
              <a:rPr sz="18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Discovery</a:t>
            </a:r>
            <a:r>
              <a:rPr sz="18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24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5-50μl</a:t>
            </a:r>
            <a:endParaRPr sz="2400" dirty="0">
              <a:latin typeface="Arial"/>
              <a:ea typeface="Arial"/>
              <a:cs typeface="Arial"/>
            </a:endParaRPr>
          </a:p>
        </p:txBody>
      </p:sp>
      <p:sp>
        <p:nvSpPr>
          <p:cNvPr id="312" name="textbox 312"/>
          <p:cNvSpPr/>
          <p:nvPr/>
        </p:nvSpPr>
        <p:spPr>
          <a:xfrm>
            <a:off x="2003425" y="5815145"/>
            <a:ext cx="1529080" cy="1663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12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Whole sterilized pipette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314" name="textbox 314"/>
          <p:cNvSpPr/>
          <p:nvPr/>
        </p:nvSpPr>
        <p:spPr>
          <a:xfrm>
            <a:off x="3406775" y="5169465"/>
            <a:ext cx="147954" cy="2095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1448"/>
              </a:lnSpc>
              <a:tabLst/>
            </a:pPr>
            <a:r>
              <a:rPr sz="1000" kern="0" spc="-50" dirty="0">
                <a:solidFill>
                  <a:srgbClr val="6FB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■</a:t>
            </a:r>
            <a:endParaRPr sz="10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picture 3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graphicFrame>
        <p:nvGraphicFramePr>
          <p:cNvPr id="318" name="table 318"/>
          <p:cNvGraphicFramePr>
            <a:graphicFrameLocks noGrp="1"/>
          </p:cNvGraphicFramePr>
          <p:nvPr/>
        </p:nvGraphicFramePr>
        <p:xfrm>
          <a:off x="1854200" y="6340475"/>
          <a:ext cx="1943100" cy="1206500"/>
        </p:xfrm>
        <a:graphic>
          <a:graphicData uri="http://schemas.openxmlformats.org/drawingml/2006/table">
            <a:tbl>
              <a:tblPr/>
              <a:tblGrid>
                <a:gridCol w="895985"/>
                <a:gridCol w="1047114"/>
              </a:tblGrid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ct val="8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8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85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7009" algn="l" rtl="0" eaLnBrk="0">
                        <a:lnSpc>
                          <a:spcPts val="1031"/>
                        </a:lnSpc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10-100μl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ts val="1044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Increment: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7009" algn="l" rtl="0" eaLnBrk="0">
                        <a:lnSpc>
                          <a:spcPts val="1031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lμl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ct val="81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894" algn="l" rtl="0" eaLnBrk="0">
                        <a:lnSpc>
                          <a:spcPts val="973"/>
                        </a:lnSpc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</a:t>
                      </a:r>
                      <a:r>
                        <a:rPr sz="8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PC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</a:t>
                      </a:r>
                      <a:r>
                        <a:rPr sz="8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indow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5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259" algn="l" rtl="0" eaLnBrk="0">
                        <a:lnSpc>
                          <a:spcPct val="81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High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259" algn="l" rtl="0" eaLnBrk="0">
                        <a:lnSpc>
                          <a:spcPts val="878"/>
                        </a:lnSpc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and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high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259" algn="l" rtl="0" eaLnBrk="0">
                        <a:lnSpc>
                          <a:spcPct val="9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sterilization: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5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7009" algn="l" rtl="0" eaLnBrk="0">
                        <a:lnSpc>
                          <a:spcPts val="1047"/>
                        </a:lnSpc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Whole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20" name="textbox 320"/>
          <p:cNvSpPr/>
          <p:nvPr/>
        </p:nvSpPr>
        <p:spPr>
          <a:xfrm>
            <a:off x="1971675" y="5108549"/>
            <a:ext cx="1560830" cy="8731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146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28600" indent="-215900" algn="l" rtl="0" eaLnBrk="0">
              <a:lnSpc>
                <a:spcPct val="89000"/>
              </a:lnSpc>
              <a:tabLst/>
            </a:pPr>
            <a:r>
              <a:rPr sz="19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Discovery</a:t>
            </a:r>
            <a:r>
              <a:rPr sz="1900" b="1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-F</a:t>
            </a:r>
            <a:r>
              <a:rPr sz="19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24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10-100μl</a:t>
            </a:r>
            <a:endParaRPr sz="24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marL="44450" algn="l" rtl="0" eaLnBrk="0">
              <a:lnSpc>
                <a:spcPct val="84000"/>
              </a:lnSpc>
              <a:spcBef>
                <a:spcPts val="7"/>
              </a:spcBef>
              <a:tabLst/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Whole sterilized pipette</a:t>
            </a:r>
            <a:endParaRPr sz="11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picture 3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graphicFrame>
        <p:nvGraphicFramePr>
          <p:cNvPr id="324" name="table 324"/>
          <p:cNvGraphicFramePr>
            <a:graphicFrameLocks noGrp="1"/>
          </p:cNvGraphicFramePr>
          <p:nvPr/>
        </p:nvGraphicFramePr>
        <p:xfrm>
          <a:off x="1860550" y="6353175"/>
          <a:ext cx="1917065" cy="1172209"/>
        </p:xfrm>
        <a:graphic>
          <a:graphicData uri="http://schemas.openxmlformats.org/drawingml/2006/table">
            <a:tbl>
              <a:tblPr/>
              <a:tblGrid>
                <a:gridCol w="946785"/>
                <a:gridCol w="970280"/>
              </a:tblGrid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ct val="8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7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5260" algn="l" rtl="0" eaLnBrk="0">
                        <a:lnSpc>
                          <a:spcPts val="909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20-200μl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ts val="919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Increment: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2560" algn="l" rtl="0" eaLnBrk="0">
                        <a:lnSpc>
                          <a:spcPts val="909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1μl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ct val="8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894" algn="l" rtl="0" eaLnBrk="0">
                        <a:lnSpc>
                          <a:spcPts val="948"/>
                        </a:lnSpc>
                        <a:tabLst/>
                      </a:pP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</a:t>
                      </a:r>
                      <a:r>
                        <a:rPr sz="7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PC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win</a:t>
                      </a: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dow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73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259" algn="l" rtl="0" eaLnBrk="0">
                        <a:lnSpc>
                          <a:spcPct val="9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High</a:t>
                      </a:r>
                      <a:r>
                        <a:rPr sz="7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and</a:t>
                      </a:r>
                      <a:r>
                        <a:rPr sz="5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high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259" algn="l" rtl="0" eaLnBrk="0">
                        <a:lnSpc>
                          <a:spcPct val="83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4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steriliza</a:t>
                      </a:r>
                      <a:r>
                        <a:rPr sz="4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tion:</a:t>
                      </a:r>
                      <a:endParaRPr sz="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3510" algn="l" rtl="0" eaLnBrk="0">
                        <a:lnSpc>
                          <a:spcPts val="92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Whole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26" name="textbox 326"/>
          <p:cNvSpPr/>
          <p:nvPr/>
        </p:nvSpPr>
        <p:spPr>
          <a:xfrm>
            <a:off x="1889125" y="5062219"/>
            <a:ext cx="1779904" cy="9194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437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11150" indent="-298450" algn="l" rtl="0" eaLnBrk="0">
              <a:lnSpc>
                <a:spcPct val="82000"/>
              </a:lnSpc>
              <a:tabLst/>
            </a:pPr>
            <a:r>
              <a:rPr sz="2500" b="1" kern="0" spc="-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Discovery-F</a:t>
            </a:r>
            <a:r>
              <a:rPr sz="2500" b="1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5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20-200μ</a:t>
            </a:r>
            <a:r>
              <a:rPr sz="2500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endParaRPr sz="2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marL="127000" algn="l" rtl="0" eaLnBrk="0">
              <a:lnSpc>
                <a:spcPct val="84000"/>
              </a:lnSpc>
              <a:spcBef>
                <a:spcPts val="4"/>
              </a:spcBef>
              <a:tabLst/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Whole sterilized pipette</a:t>
            </a:r>
            <a:endParaRPr sz="11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picture 3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graphicFrame>
        <p:nvGraphicFramePr>
          <p:cNvPr id="330" name="table 330"/>
          <p:cNvGraphicFramePr>
            <a:graphicFrameLocks noGrp="1"/>
          </p:cNvGraphicFramePr>
          <p:nvPr/>
        </p:nvGraphicFramePr>
        <p:xfrm>
          <a:off x="1860550" y="6353175"/>
          <a:ext cx="1917700" cy="1172845"/>
        </p:xfrm>
        <a:graphic>
          <a:graphicData uri="http://schemas.openxmlformats.org/drawingml/2006/table">
            <a:tbl>
              <a:tblPr/>
              <a:tblGrid>
                <a:gridCol w="946150"/>
                <a:gridCol w="971550"/>
              </a:tblGrid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ct val="8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7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4625" algn="l" rtl="0" eaLnBrk="0">
                        <a:lnSpc>
                          <a:spcPts val="909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100-1000μl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7625" algn="l" rtl="0" eaLnBrk="0">
                        <a:lnSpc>
                          <a:spcPts val="919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Increment: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9225" algn="l" rtl="0" eaLnBrk="0">
                        <a:lnSpc>
                          <a:spcPts val="909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5μl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ct val="8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894" algn="l" rtl="0" eaLnBrk="0">
                        <a:lnSpc>
                          <a:spcPts val="998"/>
                        </a:lnSpc>
                        <a:tabLst/>
                      </a:pP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</a:t>
                      </a:r>
                      <a:r>
                        <a:rPr sz="7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PC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win</a:t>
                      </a: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dow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37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7625" algn="l" rtl="0" eaLnBrk="0">
                        <a:lnSpc>
                          <a:spcPct val="9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High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and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high  pressure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7625" algn="l" rtl="0" eaLnBrk="0">
                        <a:lnSpc>
                          <a:spcPct val="8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sterilization:</a:t>
                      </a:r>
                      <a:endParaRPr sz="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4145" algn="l" rtl="0" eaLnBrk="0">
                        <a:lnSpc>
                          <a:spcPts val="92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Whole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32" name="textbox 332"/>
          <p:cNvSpPr/>
          <p:nvPr/>
        </p:nvSpPr>
        <p:spPr>
          <a:xfrm>
            <a:off x="1939925" y="5055057"/>
            <a:ext cx="1747520" cy="9264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2549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01600" indent="-88900" algn="l" rtl="0" eaLnBrk="0">
              <a:lnSpc>
                <a:spcPct val="88000"/>
              </a:lnSpc>
              <a:tabLst/>
            </a:pPr>
            <a:r>
              <a:rPr sz="24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Discovery-F</a:t>
            </a:r>
            <a:r>
              <a:rPr sz="24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100-1000μl</a:t>
            </a:r>
            <a:endParaRPr sz="24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marL="76200" algn="l" rtl="0" eaLnBrk="0">
              <a:lnSpc>
                <a:spcPct val="84000"/>
              </a:lnSpc>
              <a:spcBef>
                <a:spcPts val="7"/>
              </a:spcBef>
              <a:tabLst/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Whole sterilized pipette</a:t>
            </a:r>
            <a:endParaRPr sz="11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picture 3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graphicFrame>
        <p:nvGraphicFramePr>
          <p:cNvPr id="336" name="table 336"/>
          <p:cNvGraphicFramePr>
            <a:graphicFrameLocks noGrp="1"/>
          </p:cNvGraphicFramePr>
          <p:nvPr/>
        </p:nvGraphicFramePr>
        <p:xfrm>
          <a:off x="1860550" y="6353175"/>
          <a:ext cx="1917065" cy="1174115"/>
        </p:xfrm>
        <a:graphic>
          <a:graphicData uri="http://schemas.openxmlformats.org/drawingml/2006/table">
            <a:tbl>
              <a:tblPr/>
              <a:tblGrid>
                <a:gridCol w="870585"/>
                <a:gridCol w="1046480"/>
              </a:tblGrid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ct val="7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0504" algn="l" rtl="0" eaLnBrk="0">
                        <a:lnSpc>
                          <a:spcPts val="981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500-5000μl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7625" algn="l" rtl="0" eaLnBrk="0">
                        <a:lnSpc>
                          <a:spcPts val="994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Increment: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0504" algn="l" rtl="0" eaLnBrk="0">
                        <a:lnSpc>
                          <a:spcPts val="981"/>
                        </a:lnSpc>
                        <a:tabLst/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50μl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894" algn="l" rtl="0" eaLnBrk="0">
                        <a:lnSpc>
                          <a:spcPts val="1003"/>
                        </a:lnSpc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PC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r>
                        <a:rPr sz="8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window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6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7625" algn="l" rtl="0" eaLnBrk="0">
                        <a:lnSpc>
                          <a:spcPct val="83000"/>
                        </a:lnSpc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High temperatu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7625" algn="l" rtl="0" eaLnBrk="0">
                        <a:lnSpc>
                          <a:spcPts val="648"/>
                        </a:lnSpc>
                        <a:tabLst/>
                      </a:pPr>
                      <a:r>
                        <a:rPr sz="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and  high  pressure</a:t>
                      </a:r>
                      <a:endParaRPr sz="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7625" algn="l" rtl="0" eaLnBrk="0">
                        <a:lnSpc>
                          <a:spcPct val="75000"/>
                        </a:lnSpc>
                        <a:spcBef>
                          <a:spcPts val="116"/>
                        </a:spcBef>
                        <a:tabLst/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steriliza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tion: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9709" algn="l" rtl="0" eaLnBrk="0">
                        <a:lnSpc>
                          <a:spcPts val="997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Whole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38" name="textbox 338"/>
          <p:cNvSpPr/>
          <p:nvPr/>
        </p:nvSpPr>
        <p:spPr>
          <a:xfrm>
            <a:off x="1939925" y="5061001"/>
            <a:ext cx="1711960" cy="9207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2092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76200" indent="-63500" algn="l" rtl="0" eaLnBrk="0">
              <a:lnSpc>
                <a:spcPct val="91000"/>
              </a:lnSpc>
              <a:tabLst/>
            </a:pPr>
            <a:r>
              <a:rPr sz="23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Discovery</a:t>
            </a:r>
            <a:r>
              <a:rPr sz="2300" b="1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-F</a:t>
            </a:r>
            <a:r>
              <a:rPr sz="23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3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500-5000μl</a:t>
            </a:r>
            <a:endParaRPr sz="2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marL="76200" algn="l" rtl="0" eaLnBrk="0">
              <a:lnSpc>
                <a:spcPct val="84000"/>
              </a:lnSpc>
              <a:spcBef>
                <a:spcPts val="1"/>
              </a:spcBef>
              <a:tabLst/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Whole sterilized pipette</a:t>
            </a:r>
            <a:endParaRPr sz="11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picture 3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graphicFrame>
        <p:nvGraphicFramePr>
          <p:cNvPr id="342" name="table 342"/>
          <p:cNvGraphicFramePr>
            <a:graphicFrameLocks noGrp="1"/>
          </p:cNvGraphicFramePr>
          <p:nvPr/>
        </p:nvGraphicFramePr>
        <p:xfrm>
          <a:off x="1854200" y="6340475"/>
          <a:ext cx="1943100" cy="1206500"/>
        </p:xfrm>
        <a:graphic>
          <a:graphicData uri="http://schemas.openxmlformats.org/drawingml/2006/table">
            <a:tbl>
              <a:tblPr/>
              <a:tblGrid>
                <a:gridCol w="892810"/>
                <a:gridCol w="1050289"/>
              </a:tblGrid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ct val="8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8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31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884" algn="l" rtl="0" eaLnBrk="0">
                        <a:lnSpc>
                          <a:spcPts val="1047"/>
                        </a:lnSpc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1-10ml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ts val="1044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Increment: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6534" algn="l" rtl="0" eaLnBrk="0">
                        <a:lnSpc>
                          <a:spcPts val="1044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ct val="81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894" algn="l" rtl="0" eaLnBrk="0">
                        <a:lnSpc>
                          <a:spcPts val="973"/>
                        </a:lnSpc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</a:t>
                      </a:r>
                      <a:r>
                        <a:rPr sz="8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PC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window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5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259" algn="l" rtl="0" eaLnBrk="0">
                        <a:lnSpc>
                          <a:spcPct val="81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High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259" algn="l" rtl="0" eaLnBrk="0">
                        <a:lnSpc>
                          <a:spcPts val="878"/>
                        </a:lnSpc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and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high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259" algn="l" rtl="0" eaLnBrk="0">
                        <a:lnSpc>
                          <a:spcPct val="9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sterilization: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5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3834" algn="l" rtl="0" eaLnBrk="0">
                        <a:lnSpc>
                          <a:spcPts val="1047"/>
                        </a:lnSpc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Whole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44" name="textbox 344"/>
          <p:cNvSpPr/>
          <p:nvPr/>
        </p:nvSpPr>
        <p:spPr>
          <a:xfrm>
            <a:off x="1965325" y="5120030"/>
            <a:ext cx="1567180" cy="8616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22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74650" indent="-361950" algn="l" rtl="0" eaLnBrk="0">
              <a:lnSpc>
                <a:spcPct val="89000"/>
              </a:lnSpc>
              <a:tabLst/>
            </a:pPr>
            <a:r>
              <a:rPr sz="18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Discovery-F</a:t>
            </a:r>
            <a:r>
              <a:rPr sz="18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25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1-10ml</a:t>
            </a:r>
            <a:endParaRPr sz="2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746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4000"/>
              </a:lnSpc>
              <a:tabLst/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Whole sterilized pipette</a:t>
            </a:r>
            <a:endParaRPr sz="11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picture 3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graphicFrame>
        <p:nvGraphicFramePr>
          <p:cNvPr id="348" name="table 348"/>
          <p:cNvGraphicFramePr>
            <a:graphicFrameLocks noGrp="1"/>
          </p:cNvGraphicFramePr>
          <p:nvPr/>
        </p:nvGraphicFramePr>
        <p:xfrm>
          <a:off x="1854200" y="6340475"/>
          <a:ext cx="1943100" cy="1206500"/>
        </p:xfrm>
        <a:graphic>
          <a:graphicData uri="http://schemas.openxmlformats.org/drawingml/2006/table">
            <a:tbl>
              <a:tblPr/>
              <a:tblGrid>
                <a:gridCol w="892810"/>
                <a:gridCol w="1050289"/>
              </a:tblGrid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3834" algn="l" rtl="0" eaLnBrk="0">
                        <a:lnSpc>
                          <a:spcPts val="981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0.5-10μl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ts val="994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Increment: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3834" algn="l" rtl="0" eaLnBrk="0">
                        <a:lnSpc>
                          <a:spcPts val="981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0.1μl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ct val="81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894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PC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</a:t>
                      </a:r>
                      <a:r>
                        <a:rPr sz="8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indow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259" algn="l" rtl="0" eaLnBrk="0">
                        <a:lnSpc>
                          <a:spcPct val="8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High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259" algn="l" rtl="0" eaLnBrk="0">
                        <a:lnSpc>
                          <a:spcPts val="848"/>
                        </a:lnSpc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and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high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259" algn="l" rtl="0" eaLnBrk="0">
                        <a:lnSpc>
                          <a:spcPct val="94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sterilization: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3834" algn="l" rtl="0" eaLnBrk="0">
                        <a:lnSpc>
                          <a:spcPct val="80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Half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50" name="textbox 350"/>
          <p:cNvSpPr/>
          <p:nvPr/>
        </p:nvSpPr>
        <p:spPr>
          <a:xfrm>
            <a:off x="1952624" y="5067230"/>
            <a:ext cx="1844675" cy="9353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70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2000"/>
              </a:lnSpc>
              <a:tabLst/>
            </a:pPr>
            <a:r>
              <a:rPr sz="2400" b="1" kern="0" spc="-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Discovery-8H</a:t>
            </a:r>
            <a:endParaRPr sz="2400" dirty="0">
              <a:latin typeface="Arial"/>
              <a:ea typeface="Arial"/>
              <a:cs typeface="Arial"/>
            </a:endParaRPr>
          </a:p>
          <a:p>
            <a:pPr marL="298450" algn="l" rtl="0" eaLnBrk="0">
              <a:lnSpc>
                <a:spcPct val="82000"/>
              </a:lnSpc>
              <a:spcBef>
                <a:spcPts val="20"/>
              </a:spcBef>
              <a:tabLst/>
            </a:pPr>
            <a:r>
              <a:rPr sz="24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0.5-10μl</a:t>
            </a:r>
            <a:endParaRPr sz="24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76200" algn="l" rtl="0" eaLnBrk="0">
              <a:lnSpc>
                <a:spcPct val="84000"/>
              </a:lnSpc>
              <a:spcBef>
                <a:spcPts val="1"/>
              </a:spcBef>
              <a:tabLst/>
            </a:pPr>
            <a:r>
              <a:rPr sz="15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Half sterile</a:t>
            </a:r>
            <a:r>
              <a:rPr sz="1500" b="1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pipette</a:t>
            </a:r>
            <a:endParaRPr sz="1500" dirty="0">
              <a:latin typeface="Arial"/>
              <a:ea typeface="Arial"/>
              <a:cs typeface="Arial"/>
            </a:endParaRPr>
          </a:p>
        </p:txBody>
      </p:sp>
      <p:sp>
        <p:nvSpPr>
          <p:cNvPr id="352" name="textbox 352"/>
          <p:cNvSpPr/>
          <p:nvPr/>
        </p:nvSpPr>
        <p:spPr>
          <a:xfrm>
            <a:off x="4772025" y="8575440"/>
            <a:ext cx="982344" cy="2146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47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15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TTTTTTTT</a:t>
            </a:r>
            <a:endParaRPr sz="1500" dirty="0">
              <a:latin typeface="Arial"/>
              <a:ea typeface="Arial"/>
              <a:cs typeface="Arial"/>
            </a:endParaRPr>
          </a:p>
        </p:txBody>
      </p:sp>
      <p:sp>
        <p:nvSpPr>
          <p:cNvPr id="354" name="textbox 354"/>
          <p:cNvSpPr/>
          <p:nvPr/>
        </p:nvSpPr>
        <p:spPr>
          <a:xfrm rot="16200000">
            <a:off x="5153412" y="6371046"/>
            <a:ext cx="181610" cy="1454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95"/>
              </a:lnSpc>
              <a:spcBef>
                <a:spcPts val="2"/>
              </a:spcBef>
              <a:tabLst/>
            </a:pPr>
            <a:r>
              <a:rPr sz="600" kern="0" spc="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10.0</a:t>
            </a:r>
            <a:endParaRPr sz="6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" name="picture 3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graphicFrame>
        <p:nvGraphicFramePr>
          <p:cNvPr id="358" name="table 358"/>
          <p:cNvGraphicFramePr>
            <a:graphicFrameLocks noGrp="1"/>
          </p:cNvGraphicFramePr>
          <p:nvPr/>
        </p:nvGraphicFramePr>
        <p:xfrm>
          <a:off x="1854200" y="6340475"/>
          <a:ext cx="1942465" cy="1193800"/>
        </p:xfrm>
        <a:graphic>
          <a:graphicData uri="http://schemas.openxmlformats.org/drawingml/2006/table">
            <a:tbl>
              <a:tblPr/>
              <a:tblGrid>
                <a:gridCol w="868680"/>
                <a:gridCol w="1073785"/>
              </a:tblGrid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ct val="8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8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85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0665" algn="l" rtl="0" eaLnBrk="0">
                        <a:lnSpc>
                          <a:spcPts val="1031"/>
                        </a:lnSpc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5-50μl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ts val="1044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Increment: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0665" algn="l" rtl="0" eaLnBrk="0">
                        <a:lnSpc>
                          <a:spcPts val="1031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0.5μl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ct val="86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894" algn="l" rtl="0" eaLnBrk="0">
                        <a:lnSpc>
                          <a:spcPts val="979"/>
                        </a:lnSpc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</a:t>
                      </a:r>
                      <a:r>
                        <a:rPr sz="8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PC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</a:t>
                      </a:r>
                      <a:r>
                        <a:rPr sz="8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indow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3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259" algn="l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High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rature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259" algn="l" rtl="0" eaLnBrk="0">
                        <a:lnSpc>
                          <a:spcPts val="899"/>
                        </a:lnSpc>
                        <a:tabLst/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and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high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ure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4610" algn="l" rtl="0" eaLnBrk="0">
                        <a:lnSpc>
                          <a:spcPts val="624"/>
                        </a:lnSpc>
                        <a:tabLst/>
                      </a:pP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sterilization: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4315" algn="l" rtl="0" eaLnBrk="0">
                        <a:lnSpc>
                          <a:spcPct val="84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Half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60" name="textbox 360"/>
          <p:cNvSpPr/>
          <p:nvPr/>
        </p:nvSpPr>
        <p:spPr>
          <a:xfrm>
            <a:off x="1958975" y="5066842"/>
            <a:ext cx="1818639" cy="9359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848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406400" indent="-393700" algn="l" rtl="0" eaLnBrk="0">
              <a:lnSpc>
                <a:spcPct val="84000"/>
              </a:lnSpc>
              <a:tabLst/>
            </a:pPr>
            <a:r>
              <a:rPr sz="2400" b="1" kern="0" spc="-1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Discovery-8H</a:t>
            </a:r>
            <a:r>
              <a:rPr sz="2400" b="1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5-50μl</a:t>
            </a:r>
            <a:endParaRPr sz="24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69850" algn="l" rtl="0" eaLnBrk="0">
              <a:lnSpc>
                <a:spcPct val="81000"/>
              </a:lnSpc>
              <a:spcBef>
                <a:spcPts val="5"/>
              </a:spcBef>
              <a:tabLst/>
            </a:pPr>
            <a:r>
              <a:rPr sz="15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Half sterile</a:t>
            </a:r>
            <a:r>
              <a:rPr sz="1500" b="1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pipette</a:t>
            </a:r>
            <a:endParaRPr sz="1500" dirty="0">
              <a:latin typeface="Arial"/>
              <a:ea typeface="Arial"/>
              <a:cs typeface="Arial"/>
            </a:endParaRPr>
          </a:p>
        </p:txBody>
      </p:sp>
      <p:sp>
        <p:nvSpPr>
          <p:cNvPr id="362" name="textbox 362"/>
          <p:cNvSpPr/>
          <p:nvPr/>
        </p:nvSpPr>
        <p:spPr>
          <a:xfrm>
            <a:off x="5089524" y="8554656"/>
            <a:ext cx="372109" cy="2101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17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5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IWV</a:t>
            </a:r>
            <a:endParaRPr sz="1500" dirty="0">
              <a:latin typeface="Arial"/>
              <a:ea typeface="Arial"/>
              <a:cs typeface="Arial"/>
            </a:endParaRPr>
          </a:p>
        </p:txBody>
      </p:sp>
      <p:sp>
        <p:nvSpPr>
          <p:cNvPr id="364" name="textbox 364"/>
          <p:cNvSpPr/>
          <p:nvPr/>
        </p:nvSpPr>
        <p:spPr>
          <a:xfrm rot="16200000">
            <a:off x="5117465" y="6386337"/>
            <a:ext cx="272415" cy="2146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3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42"/>
              </a:lnSpc>
              <a:spcBef>
                <a:spcPts val="1"/>
              </a:spcBef>
              <a:tabLst/>
            </a:pP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50.0</a:t>
            </a:r>
            <a:endParaRPr sz="10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picture 3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graphicFrame>
        <p:nvGraphicFramePr>
          <p:cNvPr id="368" name="table 368"/>
          <p:cNvGraphicFramePr>
            <a:graphicFrameLocks noGrp="1"/>
          </p:cNvGraphicFramePr>
          <p:nvPr/>
        </p:nvGraphicFramePr>
        <p:xfrm>
          <a:off x="1854200" y="6340475"/>
          <a:ext cx="1943100" cy="1206500"/>
        </p:xfrm>
        <a:graphic>
          <a:graphicData uri="http://schemas.openxmlformats.org/drawingml/2006/table">
            <a:tbl>
              <a:tblPr/>
              <a:tblGrid>
                <a:gridCol w="892810"/>
                <a:gridCol w="1050289"/>
              </a:tblGrid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ct val="8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8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85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3834" algn="l" rtl="0" eaLnBrk="0">
                        <a:lnSpc>
                          <a:spcPts val="1031"/>
                        </a:lnSpc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50-300μl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ts val="1044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Increment: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3834" algn="l" rtl="0" eaLnBrk="0">
                        <a:lnSpc>
                          <a:spcPts val="1031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5μl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ct val="81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894" algn="l" rtl="0" eaLnBrk="0">
                        <a:lnSpc>
                          <a:spcPts val="973"/>
                        </a:lnSpc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</a:t>
                      </a:r>
                      <a:r>
                        <a:rPr sz="8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PC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window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4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259" algn="l" rtl="0" eaLnBrk="0">
                        <a:lnSpc>
                          <a:spcPct val="8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High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259" algn="l" rtl="0" eaLnBrk="0">
                        <a:lnSpc>
                          <a:spcPts val="898"/>
                        </a:lnSpc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and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high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259" algn="l" rtl="0" eaLnBrk="0">
                        <a:lnSpc>
                          <a:spcPct val="94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sterilization: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3834" algn="l" rtl="0" eaLnBrk="0">
                        <a:lnSpc>
                          <a:spcPct val="8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Half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70" name="textbox 370"/>
          <p:cNvSpPr/>
          <p:nvPr/>
        </p:nvSpPr>
        <p:spPr>
          <a:xfrm>
            <a:off x="1946275" y="5085118"/>
            <a:ext cx="1870710" cy="917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4666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54000" indent="-241300" algn="l" rtl="0" eaLnBrk="0">
              <a:lnSpc>
                <a:spcPct val="87000"/>
              </a:lnSpc>
              <a:tabLst/>
            </a:pPr>
            <a:r>
              <a:rPr sz="23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Discovery-8H</a:t>
            </a:r>
            <a:r>
              <a:rPr sz="2300" b="1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3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50-300μl</a:t>
            </a:r>
            <a:endParaRPr sz="2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82550" algn="l" rtl="0" eaLnBrk="0">
              <a:lnSpc>
                <a:spcPct val="84000"/>
              </a:lnSpc>
              <a:spcBef>
                <a:spcPts val="5"/>
              </a:spcBef>
              <a:tabLst/>
            </a:pPr>
            <a:r>
              <a:rPr sz="15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Half sterile</a:t>
            </a:r>
            <a:r>
              <a:rPr sz="1500" b="1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pipette</a:t>
            </a:r>
            <a:endParaRPr sz="1500" dirty="0">
              <a:latin typeface="Arial"/>
              <a:ea typeface="Arial"/>
              <a:cs typeface="Arial"/>
            </a:endParaRPr>
          </a:p>
        </p:txBody>
      </p:sp>
      <p:sp>
        <p:nvSpPr>
          <p:cNvPr id="372" name="textbox 372"/>
          <p:cNvSpPr/>
          <p:nvPr/>
        </p:nvSpPr>
        <p:spPr>
          <a:xfrm>
            <a:off x="5127625" y="8621800"/>
            <a:ext cx="403225" cy="1606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71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UUUT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374" name="textbox 374"/>
          <p:cNvSpPr/>
          <p:nvPr/>
        </p:nvSpPr>
        <p:spPr>
          <a:xfrm>
            <a:off x="5188772" y="6289637"/>
            <a:ext cx="83819" cy="4102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eaVert" wrap="square" lIns="0" tIns="0" rIns="0" bIns="0"/>
          <a:lstStyle/>
          <a:p>
            <a:pPr algn="l" rtl="0" eaLnBrk="0">
              <a:lnSpc>
                <a:spcPct val="8189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457"/>
              </a:lnSpc>
              <a:tabLst/>
            </a:pPr>
            <a:r>
              <a:rPr sz="700" kern="0" spc="25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</a:t>
            </a:r>
            <a:r>
              <a:rPr sz="700" kern="0" spc="2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700" kern="0" spc="25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0 3</a:t>
            </a:r>
            <a:endParaRPr sz="7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6" name="picture 3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 rot="21600000">
            <a:off x="1860550" y="6353175"/>
            <a:ext cx="1917700" cy="1173226"/>
            <a:chOff x="0" y="0"/>
            <a:chExt cx="1917700" cy="1173226"/>
          </a:xfrm>
        </p:grpSpPr>
        <p:sp>
          <p:nvSpPr>
            <p:cNvPr id="378" name="path 378"/>
            <p:cNvSpPr/>
            <p:nvPr/>
          </p:nvSpPr>
          <p:spPr>
            <a:xfrm>
              <a:off x="0" y="0"/>
              <a:ext cx="1917700" cy="1168400"/>
            </a:xfrm>
            <a:custGeom>
              <a:avLst/>
              <a:gdLst/>
              <a:ahLst/>
              <a:cxnLst/>
              <a:rect l="0" t="0" r="0" b="0"/>
              <a:pathLst>
                <a:path w="3020" h="1840">
                  <a:moveTo>
                    <a:pt x="5" y="5"/>
                  </a:moveTo>
                  <a:lnTo>
                    <a:pt x="5" y="485"/>
                  </a:lnTo>
                  <a:moveTo>
                    <a:pt x="5" y="5"/>
                  </a:moveTo>
                  <a:lnTo>
                    <a:pt x="3015" y="5"/>
                  </a:lnTo>
                  <a:moveTo>
                    <a:pt x="3015" y="5"/>
                  </a:moveTo>
                  <a:lnTo>
                    <a:pt x="3015" y="485"/>
                  </a:lnTo>
                  <a:moveTo>
                    <a:pt x="5" y="485"/>
                  </a:moveTo>
                  <a:lnTo>
                    <a:pt x="3015" y="485"/>
                  </a:lnTo>
                  <a:moveTo>
                    <a:pt x="5" y="485"/>
                  </a:moveTo>
                  <a:lnTo>
                    <a:pt x="5" y="895"/>
                  </a:lnTo>
                  <a:moveTo>
                    <a:pt x="5" y="485"/>
                  </a:moveTo>
                  <a:lnTo>
                    <a:pt x="3015" y="485"/>
                  </a:lnTo>
                  <a:moveTo>
                    <a:pt x="3015" y="485"/>
                  </a:moveTo>
                  <a:lnTo>
                    <a:pt x="3015" y="895"/>
                  </a:lnTo>
                  <a:moveTo>
                    <a:pt x="5" y="895"/>
                  </a:moveTo>
                  <a:lnTo>
                    <a:pt x="3015" y="895"/>
                  </a:lnTo>
                  <a:moveTo>
                    <a:pt x="5" y="895"/>
                  </a:moveTo>
                  <a:lnTo>
                    <a:pt x="5" y="1385"/>
                  </a:lnTo>
                  <a:moveTo>
                    <a:pt x="5" y="895"/>
                  </a:moveTo>
                  <a:lnTo>
                    <a:pt x="3015" y="895"/>
                  </a:lnTo>
                  <a:moveTo>
                    <a:pt x="3015" y="895"/>
                  </a:moveTo>
                  <a:lnTo>
                    <a:pt x="3015" y="1385"/>
                  </a:lnTo>
                  <a:moveTo>
                    <a:pt x="5" y="1385"/>
                  </a:moveTo>
                  <a:lnTo>
                    <a:pt x="3015" y="1385"/>
                  </a:lnTo>
                  <a:moveTo>
                    <a:pt x="5" y="1385"/>
                  </a:moveTo>
                  <a:lnTo>
                    <a:pt x="5" y="1835"/>
                  </a:lnTo>
                  <a:moveTo>
                    <a:pt x="5" y="1385"/>
                  </a:moveTo>
                  <a:lnTo>
                    <a:pt x="3015" y="1385"/>
                  </a:lnTo>
                  <a:moveTo>
                    <a:pt x="3015" y="1385"/>
                  </a:moveTo>
                  <a:lnTo>
                    <a:pt x="3015" y="1835"/>
                  </a:lnTo>
                  <a:moveTo>
                    <a:pt x="5" y="1835"/>
                  </a:moveTo>
                  <a:lnTo>
                    <a:pt x="3015" y="1835"/>
                  </a:lnTo>
                </a:path>
              </a:pathLst>
            </a:custGeom>
            <a:noFill/>
            <a:ln w="6350" cap="flat">
              <a:solidFill>
                <a:srgbClr val="000000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80" name="textbox 380"/>
            <p:cNvSpPr/>
            <p:nvPr/>
          </p:nvSpPr>
          <p:spPr>
            <a:xfrm>
              <a:off x="34925" y="66357"/>
              <a:ext cx="1894839" cy="113220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34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066800" algn="l" rtl="0" eaLnBrk="0">
                <a:lnSpc>
                  <a:spcPts val="909"/>
                </a:lnSpc>
                <a:tabLst/>
              </a:pPr>
              <a:r>
                <a:rPr sz="700" kern="0" spc="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0.5-10μl</a:t>
              </a:r>
              <a:endParaRPr sz="700" dirty="0">
                <a:latin typeface="SimSun"/>
                <a:ea typeface="SimSun"/>
                <a:cs typeface="SimSun"/>
              </a:endParaRPr>
            </a:p>
            <a:p>
              <a:pPr marL="1066800" algn="l" rtl="0" eaLnBrk="0">
                <a:lnSpc>
                  <a:spcPts val="909"/>
                </a:lnSpc>
                <a:spcBef>
                  <a:spcPts val="1391"/>
                </a:spcBef>
                <a:tabLst/>
              </a:pPr>
              <a:r>
                <a:rPr sz="700" kern="0" spc="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0.1μl</a:t>
              </a:r>
              <a:endParaRPr sz="700" dirty="0">
                <a:latin typeface="SimSun"/>
                <a:ea typeface="SimSun"/>
                <a:cs typeface="SimSun"/>
              </a:endParaRPr>
            </a:p>
            <a:p>
              <a:pPr algn="l" rtl="0" eaLnBrk="0">
                <a:lnSpc>
                  <a:spcPct val="11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r" rtl="0" eaLnBrk="0">
                <a:lnSpc>
                  <a:spcPct val="98000"/>
                </a:lnSpc>
                <a:spcBef>
                  <a:spcPts val="214"/>
                </a:spcBef>
                <a:tabLst/>
              </a:pPr>
              <a:r>
                <a:rPr sz="700" b="1" kern="0" spc="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PC</a:t>
              </a:r>
              <a:r>
                <a:rPr sz="700" kern="0" spc="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</a:t>
              </a:r>
              <a:r>
                <a:rPr sz="700" b="1" kern="0" spc="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display</a:t>
              </a:r>
              <a:r>
                <a:rPr sz="700" kern="0" spc="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</a:t>
              </a:r>
              <a:r>
                <a:rPr sz="700" b="1" kern="0" spc="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win</a:t>
              </a:r>
              <a:r>
                <a:rPr sz="700" b="1" kern="0" spc="1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dow</a:t>
              </a:r>
              <a:endParaRPr sz="700" dirty="0">
                <a:latin typeface="SimSun"/>
                <a:ea typeface="SimSun"/>
                <a:cs typeface="SimSun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1055369" algn="l" rtl="0" eaLnBrk="0">
                <a:lnSpc>
                  <a:spcPts val="922"/>
                </a:lnSpc>
                <a:spcBef>
                  <a:spcPts val="213"/>
                </a:spcBef>
                <a:tabLst/>
              </a:pPr>
              <a:r>
                <a:rPr sz="700" b="1" kern="0" spc="1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Whole</a:t>
              </a:r>
              <a:endParaRPr sz="700" dirty="0">
                <a:latin typeface="SimSun"/>
                <a:ea typeface="SimSun"/>
                <a:cs typeface="SimSun"/>
              </a:endParaRPr>
            </a:p>
            <a:p>
              <a:pPr algn="l" rtl="0" eaLnBrk="0">
                <a:lnSpc>
                  <a:spcPct val="199000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ts val="547"/>
                </a:lnSpc>
                <a:spcBef>
                  <a:spcPts val="1"/>
                </a:spcBef>
                <a:tabLst/>
              </a:pPr>
              <a:r>
                <a:rPr sz="400" kern="0" spc="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sterilization:</a:t>
              </a:r>
              <a:endParaRPr sz="400" dirty="0">
                <a:latin typeface="SimSun"/>
                <a:ea typeface="SimSun"/>
                <a:cs typeface="SimSun"/>
              </a:endParaRPr>
            </a:p>
          </p:txBody>
        </p:sp>
      </p:grpSp>
      <p:sp>
        <p:nvSpPr>
          <p:cNvPr id="382" name="textbox 382"/>
          <p:cNvSpPr/>
          <p:nvPr/>
        </p:nvSpPr>
        <p:spPr>
          <a:xfrm>
            <a:off x="1990725" y="5077993"/>
            <a:ext cx="1762125" cy="9036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1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22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Discovery-</a:t>
            </a:r>
            <a:r>
              <a:rPr sz="22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8F</a:t>
            </a:r>
            <a:endParaRPr sz="2200" dirty="0">
              <a:latin typeface="Arial"/>
              <a:ea typeface="Arial"/>
              <a:cs typeface="Arial"/>
            </a:endParaRPr>
          </a:p>
          <a:p>
            <a:pPr marL="254000" algn="l" rtl="0" eaLnBrk="0">
              <a:lnSpc>
                <a:spcPct val="82000"/>
              </a:lnSpc>
              <a:spcBef>
                <a:spcPts val="226"/>
              </a:spcBef>
              <a:tabLst/>
            </a:pPr>
            <a:r>
              <a:rPr sz="24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0.5-10μl</a:t>
            </a:r>
            <a:endParaRPr sz="24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900" dirty="0">
              <a:latin typeface="Arial"/>
              <a:ea typeface="Arial"/>
              <a:cs typeface="Arial"/>
            </a:endParaRPr>
          </a:p>
          <a:p>
            <a:pPr marL="25400" algn="l" rtl="0" eaLnBrk="0">
              <a:lnSpc>
                <a:spcPct val="84000"/>
              </a:lnSpc>
              <a:spcBef>
                <a:spcPts val="6"/>
              </a:spcBef>
              <a:tabLst/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Whole sterilized pipette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384" name="textbox 384"/>
          <p:cNvSpPr/>
          <p:nvPr/>
        </p:nvSpPr>
        <p:spPr>
          <a:xfrm>
            <a:off x="1895475" y="6447761"/>
            <a:ext cx="786130" cy="10337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16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3970" algn="l" rtl="0" eaLnBrk="0">
              <a:lnSpc>
                <a:spcPct val="83000"/>
              </a:lnSpc>
              <a:tabLst/>
            </a:pP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Range</a:t>
            </a:r>
            <a:r>
              <a:rPr sz="700" b="1" kern="0" spc="8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:</a:t>
            </a:r>
            <a:endParaRPr sz="7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2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19"/>
              </a:lnSpc>
              <a:spcBef>
                <a:spcPts val="216"/>
              </a:spcBef>
              <a:tabLst/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Increment:</a:t>
            </a:r>
            <a:endParaRPr sz="700" dirty="0">
              <a:latin typeface="SimSun"/>
              <a:ea typeface="SimSun"/>
              <a:cs typeface="SimSun"/>
            </a:endParaRPr>
          </a:p>
          <a:p>
            <a:pPr marL="13970" algn="l" rtl="0" eaLnBrk="0">
              <a:lnSpc>
                <a:spcPct val="89000"/>
              </a:lnSpc>
              <a:spcBef>
                <a:spcPts val="925"/>
              </a:spcBef>
              <a:tabLst/>
            </a:pPr>
            <a:r>
              <a:rPr sz="700" b="1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Display</a:t>
            </a:r>
            <a:endParaRPr sz="700" dirty="0">
              <a:latin typeface="SimSun"/>
              <a:ea typeface="SimSun"/>
              <a:cs typeface="SimSun"/>
            </a:endParaRPr>
          </a:p>
          <a:p>
            <a:pPr marL="13970" algn="l" rtl="0" eaLnBrk="0">
              <a:lnSpc>
                <a:spcPts val="998"/>
              </a:lnSpc>
              <a:tabLst/>
            </a:pP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mode</a:t>
            </a:r>
            <a:r>
              <a:rPr sz="700" b="1" kern="0" spc="8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:</a:t>
            </a:r>
            <a:endParaRPr sz="7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17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7000"/>
              </a:lnSpc>
              <a:spcBef>
                <a:spcPts val="2"/>
              </a:spcBef>
              <a:tabLst/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High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temperature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and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high  pressure</a:t>
            </a:r>
            <a:endParaRPr sz="5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6" name="picture 3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grpSp>
        <p:nvGrpSpPr>
          <p:cNvPr id="16" name="group 16"/>
          <p:cNvGrpSpPr/>
          <p:nvPr/>
        </p:nvGrpSpPr>
        <p:grpSpPr>
          <a:xfrm rot="21600000">
            <a:off x="1860550" y="6353175"/>
            <a:ext cx="1917700" cy="1173226"/>
            <a:chOff x="0" y="0"/>
            <a:chExt cx="1917700" cy="1173226"/>
          </a:xfrm>
        </p:grpSpPr>
        <p:sp>
          <p:nvSpPr>
            <p:cNvPr id="388" name="path 388"/>
            <p:cNvSpPr/>
            <p:nvPr/>
          </p:nvSpPr>
          <p:spPr>
            <a:xfrm>
              <a:off x="0" y="0"/>
              <a:ext cx="1917700" cy="1168400"/>
            </a:xfrm>
            <a:custGeom>
              <a:avLst/>
              <a:gdLst/>
              <a:ahLst/>
              <a:cxnLst/>
              <a:rect l="0" t="0" r="0" b="0"/>
              <a:pathLst>
                <a:path w="3020" h="1840">
                  <a:moveTo>
                    <a:pt x="5" y="5"/>
                  </a:moveTo>
                  <a:lnTo>
                    <a:pt x="5" y="485"/>
                  </a:lnTo>
                  <a:moveTo>
                    <a:pt x="5" y="5"/>
                  </a:moveTo>
                  <a:lnTo>
                    <a:pt x="3015" y="5"/>
                  </a:lnTo>
                  <a:moveTo>
                    <a:pt x="3015" y="5"/>
                  </a:moveTo>
                  <a:lnTo>
                    <a:pt x="3015" y="485"/>
                  </a:lnTo>
                  <a:moveTo>
                    <a:pt x="5" y="485"/>
                  </a:moveTo>
                  <a:lnTo>
                    <a:pt x="3015" y="485"/>
                  </a:lnTo>
                  <a:moveTo>
                    <a:pt x="5" y="485"/>
                  </a:moveTo>
                  <a:lnTo>
                    <a:pt x="5" y="895"/>
                  </a:lnTo>
                  <a:moveTo>
                    <a:pt x="5" y="485"/>
                  </a:moveTo>
                  <a:lnTo>
                    <a:pt x="3015" y="485"/>
                  </a:lnTo>
                  <a:moveTo>
                    <a:pt x="3015" y="485"/>
                  </a:moveTo>
                  <a:lnTo>
                    <a:pt x="3015" y="895"/>
                  </a:lnTo>
                  <a:moveTo>
                    <a:pt x="5" y="895"/>
                  </a:moveTo>
                  <a:lnTo>
                    <a:pt x="3015" y="895"/>
                  </a:lnTo>
                  <a:moveTo>
                    <a:pt x="5" y="895"/>
                  </a:moveTo>
                  <a:lnTo>
                    <a:pt x="5" y="1385"/>
                  </a:lnTo>
                  <a:moveTo>
                    <a:pt x="5" y="895"/>
                  </a:moveTo>
                  <a:lnTo>
                    <a:pt x="3015" y="895"/>
                  </a:lnTo>
                  <a:moveTo>
                    <a:pt x="3015" y="895"/>
                  </a:moveTo>
                  <a:lnTo>
                    <a:pt x="3015" y="1385"/>
                  </a:lnTo>
                  <a:moveTo>
                    <a:pt x="5" y="1385"/>
                  </a:moveTo>
                  <a:lnTo>
                    <a:pt x="3015" y="1385"/>
                  </a:lnTo>
                  <a:moveTo>
                    <a:pt x="5" y="1385"/>
                  </a:moveTo>
                  <a:lnTo>
                    <a:pt x="5" y="1835"/>
                  </a:lnTo>
                  <a:moveTo>
                    <a:pt x="5" y="1385"/>
                  </a:moveTo>
                  <a:lnTo>
                    <a:pt x="3015" y="1385"/>
                  </a:lnTo>
                  <a:moveTo>
                    <a:pt x="3015" y="1385"/>
                  </a:moveTo>
                  <a:lnTo>
                    <a:pt x="3015" y="1835"/>
                  </a:lnTo>
                  <a:moveTo>
                    <a:pt x="5" y="1835"/>
                  </a:moveTo>
                  <a:lnTo>
                    <a:pt x="3015" y="1835"/>
                  </a:lnTo>
                </a:path>
              </a:pathLst>
            </a:custGeom>
            <a:noFill/>
            <a:ln w="6350" cap="flat">
              <a:solidFill>
                <a:srgbClr val="000000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90" name="textbox 390"/>
            <p:cNvSpPr/>
            <p:nvPr/>
          </p:nvSpPr>
          <p:spPr>
            <a:xfrm>
              <a:off x="34925" y="66357"/>
              <a:ext cx="1894839" cy="113220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34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066800" algn="l" rtl="0" eaLnBrk="0">
                <a:lnSpc>
                  <a:spcPts val="909"/>
                </a:lnSpc>
                <a:tabLst/>
              </a:pPr>
              <a:r>
                <a:rPr sz="700" kern="0" spc="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5-50μl</a:t>
              </a:r>
              <a:endParaRPr sz="700" dirty="0">
                <a:latin typeface="SimSun"/>
                <a:ea typeface="SimSun"/>
                <a:cs typeface="SimSun"/>
              </a:endParaRPr>
            </a:p>
            <a:p>
              <a:pPr marL="1066800" algn="l" rtl="0" eaLnBrk="0">
                <a:lnSpc>
                  <a:spcPts val="909"/>
                </a:lnSpc>
                <a:spcBef>
                  <a:spcPts val="1391"/>
                </a:spcBef>
                <a:tabLst/>
              </a:pPr>
              <a:r>
                <a:rPr sz="700" kern="0" spc="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0.5μl</a:t>
              </a:r>
              <a:endParaRPr sz="700" dirty="0">
                <a:latin typeface="SimSun"/>
                <a:ea typeface="SimSun"/>
                <a:cs typeface="SimSun"/>
              </a:endParaRPr>
            </a:p>
            <a:p>
              <a:pPr algn="l" rtl="0" eaLnBrk="0">
                <a:lnSpc>
                  <a:spcPct val="11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r" rtl="0" eaLnBrk="0">
                <a:lnSpc>
                  <a:spcPct val="98000"/>
                </a:lnSpc>
                <a:spcBef>
                  <a:spcPts val="214"/>
                </a:spcBef>
                <a:tabLst/>
              </a:pPr>
              <a:r>
                <a:rPr sz="700" b="1" kern="0" spc="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PC</a:t>
              </a:r>
              <a:r>
                <a:rPr sz="700" kern="0" spc="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</a:t>
              </a:r>
              <a:r>
                <a:rPr sz="700" b="1" kern="0" spc="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display</a:t>
              </a:r>
              <a:r>
                <a:rPr sz="700" kern="0" spc="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</a:t>
              </a:r>
              <a:r>
                <a:rPr sz="700" b="1" kern="0" spc="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win</a:t>
              </a:r>
              <a:r>
                <a:rPr sz="700" b="1" kern="0" spc="1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dow</a:t>
              </a:r>
              <a:endParaRPr sz="700" dirty="0">
                <a:latin typeface="SimSun"/>
                <a:ea typeface="SimSun"/>
                <a:cs typeface="SimSun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1055369" algn="l" rtl="0" eaLnBrk="0">
                <a:lnSpc>
                  <a:spcPts val="922"/>
                </a:lnSpc>
                <a:spcBef>
                  <a:spcPts val="213"/>
                </a:spcBef>
                <a:tabLst/>
              </a:pPr>
              <a:r>
                <a:rPr sz="700" b="1" kern="0" spc="1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Whole</a:t>
              </a:r>
              <a:endParaRPr sz="700" dirty="0">
                <a:latin typeface="SimSun"/>
                <a:ea typeface="SimSun"/>
                <a:cs typeface="SimSun"/>
              </a:endParaRPr>
            </a:p>
            <a:p>
              <a:pPr algn="l" rtl="0" eaLnBrk="0">
                <a:lnSpc>
                  <a:spcPct val="199000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ts val="547"/>
                </a:lnSpc>
                <a:spcBef>
                  <a:spcPts val="1"/>
                </a:spcBef>
                <a:tabLst/>
              </a:pPr>
              <a:r>
                <a:rPr sz="400" kern="0" spc="2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sterilization:</a:t>
              </a:r>
              <a:endParaRPr sz="400" dirty="0">
                <a:latin typeface="SimSun"/>
                <a:ea typeface="SimSun"/>
                <a:cs typeface="SimSun"/>
              </a:endParaRPr>
            </a:p>
          </p:txBody>
        </p:sp>
      </p:grpSp>
      <p:sp>
        <p:nvSpPr>
          <p:cNvPr id="392" name="textbox 392"/>
          <p:cNvSpPr/>
          <p:nvPr/>
        </p:nvSpPr>
        <p:spPr>
          <a:xfrm>
            <a:off x="2003425" y="5055387"/>
            <a:ext cx="1709420" cy="9264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98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61950" indent="-349250" algn="l" rtl="0" eaLnBrk="0">
              <a:lnSpc>
                <a:spcPct val="85000"/>
              </a:lnSpc>
              <a:tabLst/>
            </a:pPr>
            <a:r>
              <a:rPr sz="17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Discovery</a:t>
            </a:r>
            <a:r>
              <a:rPr sz="17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24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8F</a:t>
            </a:r>
            <a:r>
              <a:rPr sz="24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5-50μl</a:t>
            </a:r>
            <a:endParaRPr sz="24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spcBef>
                <a:spcPts val="6"/>
              </a:spcBef>
              <a:tabLst/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Whole sterilized pipette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394" name="textbox 394"/>
          <p:cNvSpPr/>
          <p:nvPr/>
        </p:nvSpPr>
        <p:spPr>
          <a:xfrm>
            <a:off x="1895475" y="6447761"/>
            <a:ext cx="786130" cy="10337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16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3970" algn="l" rtl="0" eaLnBrk="0">
              <a:lnSpc>
                <a:spcPct val="83000"/>
              </a:lnSpc>
              <a:tabLst/>
            </a:pP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Range</a:t>
            </a:r>
            <a:r>
              <a:rPr sz="700" b="1" kern="0" spc="8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:</a:t>
            </a:r>
            <a:endParaRPr sz="7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2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19"/>
              </a:lnSpc>
              <a:spcBef>
                <a:spcPts val="216"/>
              </a:spcBef>
              <a:tabLst/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Increment:</a:t>
            </a:r>
            <a:endParaRPr sz="700" dirty="0">
              <a:latin typeface="SimSun"/>
              <a:ea typeface="SimSun"/>
              <a:cs typeface="SimSun"/>
            </a:endParaRPr>
          </a:p>
          <a:p>
            <a:pPr marL="13970" algn="l" rtl="0" eaLnBrk="0">
              <a:lnSpc>
                <a:spcPct val="89000"/>
              </a:lnSpc>
              <a:spcBef>
                <a:spcPts val="925"/>
              </a:spcBef>
              <a:tabLst/>
            </a:pPr>
            <a:r>
              <a:rPr sz="700" b="1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Display</a:t>
            </a:r>
            <a:endParaRPr sz="700" dirty="0">
              <a:latin typeface="SimSun"/>
              <a:ea typeface="SimSun"/>
              <a:cs typeface="SimSun"/>
            </a:endParaRPr>
          </a:p>
          <a:p>
            <a:pPr marL="13970" algn="l" rtl="0" eaLnBrk="0">
              <a:lnSpc>
                <a:spcPts val="998"/>
              </a:lnSpc>
              <a:tabLst/>
            </a:pP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mode</a:t>
            </a:r>
            <a:r>
              <a:rPr sz="700" b="1" kern="0" spc="8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:</a:t>
            </a:r>
            <a:endParaRPr sz="7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17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7000"/>
              </a:lnSpc>
              <a:spcBef>
                <a:spcPts val="2"/>
              </a:spcBef>
              <a:tabLst/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High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temperature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and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high  pressure</a:t>
            </a:r>
            <a:endParaRPr sz="5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picture 3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graphicFrame>
        <p:nvGraphicFramePr>
          <p:cNvPr id="398" name="table 398"/>
          <p:cNvGraphicFramePr>
            <a:graphicFrameLocks noGrp="1"/>
          </p:cNvGraphicFramePr>
          <p:nvPr/>
        </p:nvGraphicFramePr>
        <p:xfrm>
          <a:off x="1854200" y="6340475"/>
          <a:ext cx="1943100" cy="1206500"/>
        </p:xfrm>
        <a:graphic>
          <a:graphicData uri="http://schemas.openxmlformats.org/drawingml/2006/table">
            <a:tbl>
              <a:tblPr/>
              <a:tblGrid>
                <a:gridCol w="892810"/>
                <a:gridCol w="1050289"/>
              </a:tblGrid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ct val="8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8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85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3834" algn="l" rtl="0" eaLnBrk="0">
                        <a:lnSpc>
                          <a:spcPts val="1031"/>
                        </a:lnSpc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50-300μl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ts val="1044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Increment: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3834" algn="l" rtl="0" eaLnBrk="0">
                        <a:lnSpc>
                          <a:spcPts val="1031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5μl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ct val="81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894" algn="l" rtl="0" eaLnBrk="0">
                        <a:lnSpc>
                          <a:spcPts val="973"/>
                        </a:lnSpc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</a:t>
                      </a:r>
                      <a:r>
                        <a:rPr sz="8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PC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</a:t>
                      </a:r>
                      <a:r>
                        <a:rPr sz="8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indow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4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259" algn="l" rtl="0" eaLnBrk="0">
                        <a:lnSpc>
                          <a:spcPct val="8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High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259" algn="l" rtl="0" eaLnBrk="0">
                        <a:lnSpc>
                          <a:spcPts val="898"/>
                        </a:lnSpc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and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high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259" algn="l" rtl="0" eaLnBrk="0">
                        <a:lnSpc>
                          <a:spcPct val="94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sterilization: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3834" algn="l" rtl="0" eaLnBrk="0">
                        <a:lnSpc>
                          <a:spcPts val="1047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Whole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00" name="textbox 400"/>
          <p:cNvSpPr/>
          <p:nvPr/>
        </p:nvSpPr>
        <p:spPr>
          <a:xfrm>
            <a:off x="1965325" y="5091468"/>
            <a:ext cx="1802129" cy="8902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34950" indent="-222250" algn="l" rtl="0" eaLnBrk="0">
              <a:lnSpc>
                <a:spcPct val="84000"/>
              </a:lnSpc>
              <a:tabLst/>
            </a:pPr>
            <a:r>
              <a:rPr sz="23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Discovery-</a:t>
            </a:r>
            <a:r>
              <a:rPr sz="2300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8</a:t>
            </a:r>
            <a:r>
              <a:rPr sz="2300" kern="0" spc="-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F</a:t>
            </a:r>
            <a:r>
              <a:rPr sz="23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3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50-300μl</a:t>
            </a:r>
            <a:endParaRPr sz="2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marL="50800" algn="l" rtl="0" eaLnBrk="0">
              <a:lnSpc>
                <a:spcPct val="84000"/>
              </a:lnSpc>
              <a:spcBef>
                <a:spcPts val="3"/>
              </a:spcBef>
              <a:tabLst/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Whole sterilized pipette</a:t>
            </a:r>
            <a:endParaRPr sz="11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" name="picture 40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2025-06-26T10:06:50Z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2025-06-26T10:07:00</vt:filetime>
  </property>
  <property fmtid="{D5CDD505-2E9C-101B-9397-08002B2CF9AE}" pid="4" name="UsrData">
    <vt:lpwstr>685cab33909bb1001f7903bbwl</vt:lpwstr>
  </property>
</Properties>
</file>