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6426200" cy="57213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jpeg"/><Relationship Id="rId8" Type="http://schemas.openxmlformats.org/officeDocument/2006/relationships/image" Target="../media/image15.jpeg"/><Relationship Id="rId7" Type="http://schemas.openxmlformats.org/officeDocument/2006/relationships/image" Target="../media/image14.jpe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1.jpeg"/><Relationship Id="rId13" Type="http://schemas.openxmlformats.org/officeDocument/2006/relationships/image" Target="../media/image20.jpeg"/><Relationship Id="rId12" Type="http://schemas.openxmlformats.org/officeDocument/2006/relationships/image" Target="../media/image19.jpeg"/><Relationship Id="rId11" Type="http://schemas.openxmlformats.org/officeDocument/2006/relationships/image" Target="../media/image18.jpeg"/><Relationship Id="rId10" Type="http://schemas.openxmlformats.org/officeDocument/2006/relationships/image" Target="../media/image17.jpeg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8.jpeg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47775" y="930275"/>
            <a:ext cx="3930650" cy="38608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298594" y="1069984"/>
            <a:ext cx="2028189" cy="3056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0000"/>
              </a:lnSpc>
            </a:pP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fast moisture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meter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makes the ex</a:t>
            </a: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periment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 efficient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85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generation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meter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1000"/>
              </a:lnSpc>
              <a:spcBef>
                <a:spcPts val="33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Uniform     heating     Itemperaturecontrol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weighinglaccurate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measurement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69315" algn="l" rtl="0" eaLnBrk="0">
              <a:lnSpc>
                <a:spcPct val="87000"/>
              </a:lnSpc>
              <a:spcBef>
                <a:spcPts val="0"/>
              </a:spcBef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76275" y="374650"/>
            <a:ext cx="5073650" cy="497205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819250" y="590377"/>
            <a:ext cx="3396615" cy="2506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Uniform</a:t>
            </a:r>
            <a:r>
              <a:rPr sz="19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 and accurate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850"/>
              </a:lnSpc>
            </a:pP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86815" indent="-12065" algn="l" rtl="0" eaLnBrk="0">
              <a:lnSpc>
                <a:spcPct val="117000"/>
              </a:lnSpc>
              <a:spcBef>
                <a:spcPts val="570"/>
              </a:spcBef>
            </a:pP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0.1%/0.01%hea</a:t>
            </a: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ting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 50°C to</a:t>
            </a:r>
            <a:r>
              <a:rPr sz="1900" b="1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160°C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0300" algn="l" rtl="0" eaLnBrk="0">
              <a:lnSpc>
                <a:spcPct val="121000"/>
              </a:lnSpc>
              <a:spcBef>
                <a:spcPts val="19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MB23(Infrared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Heated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r)-Suitablefordetermination of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samples with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sugarcontent orothereasily scorched samples.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0300" algn="l" rtl="0" eaLnBrk="0">
              <a:lnSpc>
                <a:spcPct val="113000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MB25,MB27(H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alogen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heated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meter)-Uses 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rapid drying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method to d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ry the sample and automatically calculates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suitableforthedetermination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amples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requiringrapid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11350" y="1727200"/>
            <a:ext cx="2603500" cy="226695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2006591" y="1875593"/>
            <a:ext cx="1927860" cy="7131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Detachable c</a:t>
            </a: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avity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  <a:spcBef>
                <a:spcPts val="72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design of the heating c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hamber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easy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clean,and the compact d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esign can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effectively save s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pace.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4356093" y="2216160"/>
            <a:ext cx="123189" cy="207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425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49450" y="1574800"/>
            <a:ext cx="2527300" cy="25717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79550" y="517525"/>
            <a:ext cx="3467100" cy="4686300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1631953" y="653615"/>
            <a:ext cx="2249804" cy="1567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Durable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spcBef>
                <a:spcPts val="1055"/>
              </a:spcBef>
            </a:pP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insulation easy t</a:t>
            </a:r>
            <a:r>
              <a:rPr sz="1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215" algn="l" rtl="0" eaLnBrk="0">
              <a:lnSpc>
                <a:spcPts val="2400"/>
              </a:lnSpc>
            </a:pP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  <a:spcBef>
                <a:spcPts val="1180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9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lso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 transparent  protective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cover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  <a:spcBef>
                <a:spcPts val="10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prevent  liquid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splashing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2228849" y="4270676"/>
            <a:ext cx="886460" cy="341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95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282962" y="4295760"/>
            <a:ext cx="317482" cy="22859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47800" y="581025"/>
            <a:ext cx="3530600" cy="4559300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1625611" y="791887"/>
            <a:ext cx="2705735" cy="2226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Samples with diff</a:t>
            </a: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erent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50"/>
              </a:lnSpc>
            </a:pP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properties choo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965"/>
              </a:spcBef>
            </a:pP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 models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8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23/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25/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065" algn="l" rtl="0" eaLnBrk="0">
              <a:lnSpc>
                <a:spcPct val="159000"/>
              </a:lnSpc>
              <a:spcBef>
                <a:spcPts val="120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  MB23non-glassinfrared     heating     unitenables     uniform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heating    and     is     particularly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    for    moisture     determination     in    food,wast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ewater    and     ceramic     products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065" algn="l" rtl="0" eaLnBrk="0">
              <a:lnSpc>
                <a:spcPct val="157000"/>
              </a:lnSpc>
              <a:spcBef>
                <a:spcPts val="785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MB25/MB27    Halogen     lamp     heating    waterproof     caneffectively    re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duce     heating    time,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   and    easytoclean    heating    chamberto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   your    freque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    use   and    reduce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065" algn="l" rtl="0" eaLnBrk="0">
              <a:lnSpc>
                <a:spcPts val="615"/>
              </a:lnSpc>
              <a:spcBef>
                <a:spcPts val="15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cost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s.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1822442" y="4936642"/>
            <a:ext cx="339090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00" b="1" kern="0" spc="0" dirty="0">
                <a:solidFill>
                  <a:srgbClr val="9D3D4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</a:t>
            </a:r>
            <a:r>
              <a:rPr sz="900" b="1" kern="0" spc="20" dirty="0">
                <a:solidFill>
                  <a:srgbClr val="9D3D4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23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3041664" y="4885806"/>
            <a:ext cx="332104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00" kern="0" spc="0" dirty="0">
                <a:solidFill>
                  <a:srgbClr val="6D3A4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</a:t>
            </a:r>
            <a:r>
              <a:rPr sz="900" kern="0" spc="20" dirty="0">
                <a:solidFill>
                  <a:srgbClr val="6D3A4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4286236" y="4804609"/>
            <a:ext cx="332104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00" kern="0" spc="0" dirty="0">
                <a:solidFill>
                  <a:srgbClr val="62273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</a:t>
            </a:r>
            <a:r>
              <a:rPr sz="900" kern="0" spc="20" dirty="0">
                <a:solidFill>
                  <a:srgbClr val="62273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table 40"/>
          <p:cNvGraphicFramePr>
            <a:graphicFrameLocks noGrp="1"/>
          </p:cNvGraphicFramePr>
          <p:nvPr/>
        </p:nvGraphicFramePr>
        <p:xfrm>
          <a:off x="146028" y="1403348"/>
          <a:ext cx="6146800" cy="3708400"/>
        </p:xfrm>
        <a:graphic>
          <a:graphicData uri="http://schemas.openxmlformats.org/drawingml/2006/table">
            <a:tbl>
              <a:tblPr/>
              <a:tblGrid>
                <a:gridCol w="1431925"/>
                <a:gridCol w="1562100"/>
                <a:gridCol w="1555750"/>
                <a:gridCol w="1597025"/>
              </a:tblGrid>
              <a:tr h="200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627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MB</a:t>
                      </a:r>
                      <a:r>
                        <a:rPr sz="7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436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MB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405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MB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27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ZH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" algn="l" rtl="0" eaLnBrk="0">
                        <a:lnSpc>
                          <a:spcPct val="84000"/>
                        </a:lnSpc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Material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</a:t>
                      </a: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80252471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420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80252473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261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30128007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(g)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85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4365" algn="l" rtl="0" eaLnBrk="0">
                        <a:lnSpc>
                          <a:spcPts val="865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110/99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93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Readability</a:t>
                      </a:r>
                      <a:r>
                        <a:rPr sz="7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1275" algn="l" rtl="0" eaLnBrk="0">
                        <a:lnSpc>
                          <a:spcPct val="151000"/>
                        </a:lnSpc>
                        <a:spcBef>
                          <a:spcPts val="1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Readability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(&gt;10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r>
                        <a:rPr sz="7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)(96)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Repeatability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(3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gsample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)(96)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85800" algn="l" rtl="0" eaLnBrk="0">
                        <a:lnSpc>
                          <a:spcPts val="895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ts val="865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0.01/0.005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8500" algn="l" rtl="0" eaLnBrk="0">
                        <a:lnSpc>
                          <a:spcPts val="895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0001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0400" algn="l" rtl="0" eaLnBrk="0">
                        <a:lnSpc>
                          <a:spcPts val="895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0.10%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4050" algn="l" rtl="0" eaLnBrk="0">
                        <a:lnSpc>
                          <a:spcPts val="895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0.05%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3100" algn="l" rtl="0" eaLnBrk="0">
                        <a:lnSpc>
                          <a:spcPts val="895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0.01%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040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0.30%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405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0.20%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310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0.20%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Repeatability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(10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r>
                        <a:rPr sz="7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)(%)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0400" algn="l" rtl="0" eaLnBrk="0">
                        <a:lnSpc>
                          <a:spcPts val="895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0.20%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4050" algn="l" rtl="0" eaLnBrk="0">
                        <a:lnSpc>
                          <a:spcPts val="895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0.05%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3100" algn="l" rtl="0" eaLnBrk="0">
                        <a:lnSpc>
                          <a:spcPts val="895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0.05%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ize(g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79650" algn="l" rtl="0" eaLnBrk="0">
                        <a:lnSpc>
                          <a:spcPts val="845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Recommended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sampe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60600" algn="l" rtl="0" eaLnBrk="0">
                        <a:lnSpc>
                          <a:spcPct val="950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3~20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</a:t>
                      </a:r>
                      <a:r>
                        <a:rPr sz="9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900" kern="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(m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m)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7965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090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program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66620" algn="l" rtl="0" eaLnBrk="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sz="7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10000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Ambient</a:t>
                      </a:r>
                      <a:r>
                        <a:rPr sz="5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operating</a:t>
                      </a:r>
                      <a:r>
                        <a:rPr sz="5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sz="5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(C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9646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10C~30°C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69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Communication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44700" algn="l" rtl="0" eaLnBrk="0">
                        <a:lnSpc>
                          <a:spcPct val="99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two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way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RS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232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End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point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796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 and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automatic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2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152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</a:t>
                      </a:r>
                      <a:r>
                        <a:rPr sz="7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range(C)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contents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88465" algn="l" rtl="0" eaLnBrk="0">
                        <a:lnSpc>
                          <a:spcPts val="855"/>
                        </a:lnSpc>
                        <a:spcBef>
                          <a:spcPts val="0"/>
                        </a:spcBef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50°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Cto</a:t>
                      </a:r>
                      <a:r>
                        <a:rPr sz="7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160°C(5°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Cinterval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6850" algn="l" rtl="0" eaLnBrk="0">
                        <a:lnSpc>
                          <a:spcPct val="97000"/>
                        </a:lnSpc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Moisture%,solids %,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weight,time,temperature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Heatingtime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1275" algn="l" rtl="0" eaLnBrk="0">
                        <a:lnSpc>
                          <a:spcPct val="97000"/>
                        </a:lnSpc>
                        <a:spcBef>
                          <a:spcPts val="125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Overall dimensions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(w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idthxheightx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length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1275" algn="l" rtl="0" eaLnBrk="0">
                        <a:lnSpc>
                          <a:spcPct val="94000"/>
                        </a:lnSpc>
                        <a:spcBef>
                          <a:spcPts val="3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Netweight  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140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 seconds for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Ito60 minute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tervals and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 minute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to90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minute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80465" algn="l" rtl="0" eaLnBrk="0">
                        <a:lnSpc>
                          <a:spcPts val="75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intervals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27250" algn="l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165x127×280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7965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2.1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Total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weight(kg)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8580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4.15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9860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4.2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plate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handle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 configuration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 Source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0" algn="l" rtl="0" eaLnBrk="0">
                        <a:lnSpc>
                          <a:spcPts val="92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Infrared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58900" algn="l" rtl="0" eaLnBrk="0">
                        <a:lnSpc>
                          <a:spcPct val="9700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Halogen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" name="textbox 42"/>
          <p:cNvSpPr/>
          <p:nvPr/>
        </p:nvSpPr>
        <p:spPr>
          <a:xfrm>
            <a:off x="174623" y="545722"/>
            <a:ext cx="4655184" cy="7918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20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MB2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3,25,27</a:t>
            </a:r>
            <a:r>
              <a:rPr sz="20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basic moisture mete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Technical parameters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 44"/>
          <p:cNvGraphicFramePr>
            <a:graphicFrameLocks noGrp="1"/>
          </p:cNvGraphicFramePr>
          <p:nvPr/>
        </p:nvGraphicFramePr>
        <p:xfrm>
          <a:off x="136533" y="1511286"/>
          <a:ext cx="6152515" cy="2736850"/>
        </p:xfrm>
        <a:graphic>
          <a:graphicData uri="http://schemas.openxmlformats.org/drawingml/2006/table">
            <a:tbl>
              <a:tblPr/>
              <a:tblGrid>
                <a:gridCol w="6152515"/>
              </a:tblGrid>
              <a:tr h="273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l" rtl="0" eaLnBrk="0">
                        <a:lnSpc>
                          <a:spcPct val="81000"/>
                        </a:lnSpc>
                      </a:pP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Other fea</a:t>
                      </a:r>
                      <a:r>
                        <a:rPr sz="14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tures:</a:t>
                      </a:r>
                      <a:endParaRPr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1500"/>
                        </a:lnSpc>
                        <a:spcBef>
                          <a:spcPts val="340"/>
                        </a:spcBef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Easy</a:t>
                      </a:r>
                      <a:r>
                        <a:rPr sz="11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operation-No</a:t>
                      </a:r>
                      <a:r>
                        <a:rPr sz="11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complicated</a:t>
                      </a:r>
                      <a:r>
                        <a:rPr sz="11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menu,6</a:t>
                      </a:r>
                      <a:r>
                        <a:rPr sz="11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buttons</a:t>
                      </a:r>
                      <a:r>
                        <a:rPr sz="11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</a:t>
                      </a:r>
                      <a:r>
                        <a:rPr sz="11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complete</a:t>
                      </a:r>
                      <a:r>
                        <a:rPr sz="11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</a:t>
                      </a:r>
                      <a:r>
                        <a:rPr sz="11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whole</a:t>
                      </a:r>
                      <a:r>
                        <a:rPr sz="11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operation</a:t>
                      </a:r>
                      <a:r>
                        <a:rPr sz="11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easily.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1295"/>
                        </a:lnSpc>
                        <a:spcBef>
                          <a:spcPts val="28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Standard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RS232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communication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interface-easy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connect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printers,computers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and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other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peripherals.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4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4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955"/>
                        </a:lnSpc>
                        <a:spcBef>
                          <a:spcPts val="21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,MB23(Infrared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Heated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Moisture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Meter)-Suitable for determination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of samples wi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high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sugar content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orother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easily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scorched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samples.</a:t>
                      </a: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315" indent="-19050" algn="l" rtl="0" eaLnBrk="0">
                        <a:lnSpc>
                          <a:spcPct val="11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MB25,MB27(Halogen heated moisture meter)-Uses therapid drying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method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dry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sample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and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automatically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      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calculates the moisture,suitablefor the det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ermination of samples requiring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rapid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heating.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6" name="textbox 46"/>
          <p:cNvSpPr/>
          <p:nvPr/>
        </p:nvSpPr>
        <p:spPr>
          <a:xfrm>
            <a:off x="200023" y="3105162"/>
            <a:ext cx="6020434" cy="304800"/>
          </a:xfrm>
          <a:prstGeom prst="rect">
            <a:avLst/>
          </a:prstGeom>
          <a:solidFill>
            <a:srgbClr val="E2ECF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0" algn="l" rtl="0" eaLnBrk="0">
              <a:lnSpc>
                <a:spcPts val="1500"/>
              </a:lnSpc>
              <a:spcBef>
                <a:spcPts val="0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Flexible  heating  method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200023" y="1885963"/>
            <a:ext cx="6013450" cy="304800"/>
          </a:xfrm>
          <a:prstGeom prst="rect">
            <a:avLst/>
          </a:prstGeom>
          <a:solidFill>
            <a:srgbClr val="E1ECF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0" algn="l" rtl="0" eaLnBrk="0">
              <a:lnSpc>
                <a:spcPts val="1295"/>
              </a:lnSpc>
              <a:spcBef>
                <a:spcPts val="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Backlit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display-makes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clearer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brighter,and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provides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determination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information.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269905" y="2495562"/>
            <a:ext cx="5829300" cy="298450"/>
          </a:xfrm>
          <a:prstGeom prst="rect">
            <a:avLst/>
          </a:prstGeom>
          <a:solidFill>
            <a:srgbClr val="E2EC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ts val="955"/>
              </a:lnSpc>
              <a:spcBef>
                <a:spcPts val="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Excellent performance-Insulated weighing s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ensor technology is used to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prevent the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 from affecting weighing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49300" y="0"/>
            <a:ext cx="4927600" cy="5721350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901723" y="3486049"/>
            <a:ext cx="2352675" cy="1459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00"/>
              </a:lnSpc>
            </a:pPr>
            <a:r>
              <a:rPr sz="1700" b="1" kern="0" spc="0" baseline="-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Start/</a:t>
            </a:r>
            <a:r>
              <a:rPr sz="1700" b="1" kern="0" spc="0" baseline="-4000" dirty="0">
                <a:solidFill>
                  <a:srgbClr val="552A3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</a:t>
            </a:r>
            <a:r>
              <a:rPr sz="1100" b="1" kern="0" spc="0" dirty="0">
                <a:solidFill>
                  <a:srgbClr val="552A3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0" baseline="1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10" baseline="1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return(short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10" baseline="1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press)</a:t>
            </a:r>
            <a:endParaRPr sz="1400" baseline="18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16915" algn="l" rtl="0" eaLnBrk="0">
              <a:lnSpc>
                <a:spcPts val="1360"/>
              </a:lnSpc>
              <a:spcBef>
                <a:spcPts val="400"/>
              </a:spcBef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Peeling(shor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16915" algn="l" rtl="0" eaLnBrk="0">
              <a:lnSpc>
                <a:spcPct val="138000"/>
              </a:lnSpc>
              <a:spcBef>
                <a:spcPts val="11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Confirm that the current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 is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over/start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next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Test(short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ss)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215" algn="l" rtl="0" eaLnBrk="0">
              <a:lnSpc>
                <a:spcPct val="87000"/>
              </a:lnSpc>
              <a:spcBef>
                <a:spcPts val="20"/>
              </a:spcBef>
            </a:pPr>
            <a:r>
              <a:rPr sz="900" kern="0" spc="0" dirty="0">
                <a:solidFill>
                  <a:srgbClr val="A75C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Peeling</a:t>
            </a:r>
            <a:r>
              <a:rPr sz="900" kern="0" spc="30" dirty="0">
                <a:solidFill>
                  <a:srgbClr val="A75C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Accept   the    current    se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tting(short    press)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16915" algn="l" rtl="0" eaLnBrk="0">
              <a:lnSpc>
                <a:spcPts val="1245"/>
              </a:lnSpc>
              <a:spcBef>
                <a:spcPts val="72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short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indent="692150" algn="l" rtl="0" eaLnBrk="0">
              <a:lnSpc>
                <a:spcPct val="119000"/>
              </a:lnSpc>
              <a:spcBef>
                <a:spcPts val="5"/>
              </a:spcBef>
            </a:pP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Calibrate (long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s)/Show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Print/cal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ibrate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RS232 Settings(on standby)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809768" y="596908"/>
            <a:ext cx="2787642" cy="1003295"/>
            <a:chOff x="0" y="0"/>
            <a:chExt cx="2787642" cy="1003295"/>
          </a:xfrm>
        </p:grpSpPr>
        <p:pic>
          <p:nvPicPr>
            <p:cNvPr id="56" name="picture 5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787642" cy="1003295"/>
            </a:xfrm>
            <a:prstGeom prst="rect">
              <a:avLst/>
            </a:prstGeom>
          </p:spPr>
        </p:pic>
        <p:sp>
          <p:nvSpPr>
            <p:cNvPr id="58" name="textbox 58"/>
            <p:cNvSpPr/>
            <p:nvPr/>
          </p:nvSpPr>
          <p:spPr>
            <a:xfrm>
              <a:off x="57124" y="108068"/>
              <a:ext cx="2604770" cy="8496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6515" algn="l" rtl="0" eaLnBrk="0">
                <a:lnSpc>
                  <a:spcPts val="815"/>
                </a:lnSpc>
              </a:pPr>
              <a:r>
                <a:rPr sz="600" kern="0" spc="-10" dirty="0">
                  <a:solidFill>
                    <a:srgbClr val="EF24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Garden</a:t>
              </a:r>
              <a:r>
                <a:rPr sz="600" kern="0" spc="20" dirty="0">
                  <a:solidFill>
                    <a:srgbClr val="EF24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600" kern="0" spc="-10" dirty="0">
                  <a:solidFill>
                    <a:srgbClr val="EF243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shiyi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3815" algn="l" rtl="0" eaLnBrk="0">
                <a:lnSpc>
                  <a:spcPct val="96000"/>
                </a:lnSpc>
                <a:spcBef>
                  <a:spcPts val="905"/>
                </a:spcBef>
              </a:pP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米</a:t>
              </a:r>
              <a:endParaRPr sz="6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algn="r" rtl="0" eaLnBrk="0">
                <a:lnSpc>
                  <a:spcPts val="2110"/>
                </a:lnSpc>
                <a:spcBef>
                  <a:spcPts val="355"/>
                </a:spcBef>
              </a:pPr>
              <a:r>
                <a:rPr sz="15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10:00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09700" algn="l" rtl="0" eaLnBrk="0">
                <a:lnSpc>
                  <a:spcPct val="71000"/>
                </a:lnSpc>
                <a:spcBef>
                  <a:spcPts val="255"/>
                </a:spcBef>
              </a:pPr>
              <a:r>
                <a:rPr sz="900" kern="0" spc="-20" dirty="0">
                  <a:solidFill>
                    <a:srgbClr val="F31C2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Zone</a:t>
              </a:r>
              <a:r>
                <a:rPr sz="900" kern="0" spc="40" dirty="0">
                  <a:solidFill>
                    <a:srgbClr val="F31C2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kern="0" spc="-20" dirty="0">
                  <a:solidFill>
                    <a:srgbClr val="F31C2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Out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0000"/>
                </a:lnSpc>
                <a:spcBef>
                  <a:spcPts val="5"/>
                </a:spcBef>
              </a:pPr>
              <a:r>
                <a:rPr sz="600" kern="0" spc="-20" dirty="0">
                  <a:solidFill>
                    <a:srgbClr val="F1222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Realinstrument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0" name="textbox 60"/>
          <p:cNvSpPr/>
          <p:nvPr/>
        </p:nvSpPr>
        <p:spPr>
          <a:xfrm>
            <a:off x="4019563" y="3790825"/>
            <a:ext cx="1419225" cy="910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0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(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tap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5000"/>
              </a:lnSpc>
              <a:spcBef>
                <a:spcPts val="18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Value</a:t>
            </a:r>
            <a:r>
              <a:rPr sz="6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increase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(short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increase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turn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  long  press  to  scrollto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increase)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4019563" y="4997591"/>
            <a:ext cx="1440814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5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Value  reduction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(sho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sequential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reduction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or  long  press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rolling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reduction)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1606567" y="3229707"/>
            <a:ext cx="1562100" cy="2959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on(shortpress)/Power 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ff(longpress)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0"/>
              </a:lnSpc>
              <a:spcBef>
                <a:spcPts val="18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(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short</a:t>
            </a:r>
            <a:r>
              <a:rPr sz="9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00269" y="1924032"/>
            <a:ext cx="717508" cy="558804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740156" y="1911331"/>
            <a:ext cx="711200" cy="527050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2736860" y="2825881"/>
            <a:ext cx="266700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top right comer is the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rizontal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bubble.Adjust the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bottom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 to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show the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bubble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419622" y="120663"/>
            <a:ext cx="533363" cy="501648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1606567" y="5138989"/>
            <a:ext cx="1559560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 result switch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key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(short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press)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6" name="picture 7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978151" y="1924032"/>
            <a:ext cx="520699" cy="482595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4019564" y="3213026"/>
            <a:ext cx="1319530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0"/>
              </a:lnSpc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 temperature(short press)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0" name="picture 8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409957" y="4883172"/>
            <a:ext cx="482609" cy="438140"/>
          </a:xfrm>
          <a:prstGeom prst="rect">
            <a:avLst/>
          </a:prstGeom>
        </p:spPr>
      </p:pic>
      <p:pic>
        <p:nvPicPr>
          <p:cNvPr id="82" name="picture 8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009674" y="3797317"/>
            <a:ext cx="469895" cy="438140"/>
          </a:xfrm>
          <a:prstGeom prst="rect">
            <a:avLst/>
          </a:prstGeom>
        </p:spPr>
      </p:pic>
      <p:pic>
        <p:nvPicPr>
          <p:cNvPr id="84" name="picture 8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079498" y="711221"/>
            <a:ext cx="565146" cy="349231"/>
          </a:xfrm>
          <a:prstGeom prst="rect">
            <a:avLst/>
          </a:prstGeom>
        </p:spPr>
      </p:pic>
      <p:pic>
        <p:nvPicPr>
          <p:cNvPr id="86" name="picture 8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416314" y="4222756"/>
            <a:ext cx="469895" cy="412738"/>
          </a:xfrm>
          <a:prstGeom prst="rect">
            <a:avLst/>
          </a:prstGeom>
        </p:spPr>
      </p:pic>
      <p:pic>
        <p:nvPicPr>
          <p:cNvPr id="88" name="picture 8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990604" y="3149602"/>
            <a:ext cx="514342" cy="355581"/>
          </a:xfrm>
          <a:prstGeom prst="rect">
            <a:avLst/>
          </a:prstGeom>
        </p:spPr>
      </p:pic>
      <p:pic>
        <p:nvPicPr>
          <p:cNvPr id="90" name="picture 9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3416314" y="3657601"/>
            <a:ext cx="476252" cy="342880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416314" y="3079745"/>
            <a:ext cx="469895" cy="336529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015981" y="4444974"/>
            <a:ext cx="463588" cy="304833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1085868" y="5043729"/>
            <a:ext cx="238125" cy="492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</a:pPr>
            <a:r>
              <a:rPr sz="900" kern="0" spc="-10" dirty="0">
                <a:solidFill>
                  <a:srgbClr val="B05E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45"/>
              </a:lnSpc>
              <a:spcBef>
                <a:spcPts val="5"/>
              </a:spcBef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%g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3479794" y="3438040"/>
            <a:ext cx="71310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20" dirty="0">
                <a:solidFill>
                  <a:srgbClr val="6F353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2609827" y="735102"/>
            <a:ext cx="498475" cy="99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600" kern="0" spc="-10" dirty="0">
                <a:solidFill>
                  <a:srgbClr val="F6283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 ZhongmaiYi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3409970" y="4697425"/>
            <a:ext cx="35560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3924313" y="1447297"/>
            <a:ext cx="339090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23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1200139" y="1227141"/>
            <a:ext cx="234950" cy="160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10" dirty="0">
                <a:solidFill>
                  <a:srgbClr val="965E61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%g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3479794" y="4063860"/>
            <a:ext cx="290829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3422634" y="5372126"/>
            <a:ext cx="233679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10" dirty="0">
                <a:solidFill>
                  <a:srgbClr val="9E46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3594115" y="1135524"/>
            <a:ext cx="102235" cy="1390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8000"/>
              </a:lnSpc>
            </a:pPr>
            <a:r>
              <a:rPr sz="1100" kern="0" spc="-20" dirty="0">
                <a:solidFill>
                  <a:srgbClr val="0002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" name="table 114"/>
          <p:cNvGraphicFramePr>
            <a:graphicFrameLocks noGrp="1"/>
          </p:cNvGraphicFramePr>
          <p:nvPr/>
        </p:nvGraphicFramePr>
        <p:xfrm>
          <a:off x="155552" y="1177919"/>
          <a:ext cx="6140450" cy="3904615"/>
        </p:xfrm>
        <a:graphic>
          <a:graphicData uri="http://schemas.openxmlformats.org/drawingml/2006/table">
            <a:tbl>
              <a:tblPr/>
              <a:tblGrid>
                <a:gridCol w="1235075"/>
                <a:gridCol w="2476500"/>
                <a:gridCol w="2428875"/>
              </a:tblGrid>
              <a:tr h="36512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Technical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parameters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045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MB120ZH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04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MB90ZH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ts val="57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112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</a:t>
                      </a:r>
                      <a:r>
                        <a:rPr lang="en-US"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8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112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</a:t>
                      </a: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readability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72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0.01%/0.001g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318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0.01%/0.001g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Repeatability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0250" algn="l" rtl="0" eaLnBrk="0">
                        <a:lnSpc>
                          <a:spcPct val="83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0.05%(3g</a:t>
                      </a:r>
                      <a:r>
                        <a:rPr sz="10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sample)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66750" algn="l" rtl="0" eaLnBrk="0">
                        <a:lnSpc>
                          <a:spcPts val="125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0.015%(10g</a:t>
                      </a:r>
                      <a:r>
                        <a:rPr sz="1000" kern="0" spc="3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sample)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850" algn="l" rtl="0" eaLnBrk="0">
                        <a:lnSpc>
                          <a:spcPct val="92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0.18%(3g</a:t>
                      </a:r>
                      <a:r>
                        <a:rPr sz="10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sample)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73100" algn="l" rtl="0" eaLnBrk="0">
                        <a:lnSpc>
                          <a:spcPct val="92000"/>
                        </a:lnSpc>
                        <a:spcBef>
                          <a:spcPts val="24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0.02%(10g</a:t>
                      </a:r>
                      <a:r>
                        <a:rPr sz="1000" kern="0" spc="3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sample)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Moisture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value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0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0.01%～100%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49250" algn="l" rtl="0" eaLnBrk="0">
                        <a:lnSpc>
                          <a:spcPct val="92000"/>
                        </a:lnSpc>
                        <a:spcBef>
                          <a:spcPts val="5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(0.01%to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1000%moisture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regain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0.01%~100%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88950" algn="l" rtl="0" eaLnBrk="0">
                        <a:lnSpc>
                          <a:spcPct val="92000"/>
                        </a:lnSpc>
                        <a:spcBef>
                          <a:spcPts val="15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(0.01%to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1000%moisture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regain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325" algn="l" rtl="0" eaLnBrk="0">
                        <a:lnSpc>
                          <a:spcPct val="71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12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34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40°~230℃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72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40°℃~200°℃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exportation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0815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RS232(2),USB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ost</a:t>
                      </a:r>
                      <a:r>
                        <a:rPr sz="8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(2),USB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device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unit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45"/>
                        </a:lnSpc>
                      </a:pP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Halo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gen heating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" algn="l" rtl="0" eaLnBrk="0">
                        <a:lnSpc>
                          <a:spcPts val="545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1275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7485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240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VAC50/60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Operating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127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9710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10℃</a:t>
                      </a:r>
                      <a:r>
                        <a:rPr lang="en-US"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~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800"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Displayscr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een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1275" algn="l" rtl="0" eaLnBrk="0">
                        <a:lnSpc>
                          <a:spcPct val="83000"/>
                        </a:lnSpc>
                        <a:spcBef>
                          <a:spcPts val="66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resu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1275" algn="l" rtl="0" eaLnBrk="0">
                        <a:lnSpc>
                          <a:spcPts val="145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tray Size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ct val="96000"/>
                        </a:lnSpc>
                        <a:spcBef>
                          <a:spcPts val="785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Overall Dimensions(WxHx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D)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1275" algn="l" rtl="0" eaLnBrk="0">
                        <a:lnSpc>
                          <a:spcPts val="610"/>
                        </a:lnSpc>
                        <a:spcBef>
                          <a:spcPts val="43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127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0325" algn="l" rtl="0" eaLnBrk="0">
                        <a:lnSpc>
                          <a:spcPct val="83000"/>
                        </a:lnSpc>
                        <a:spcBef>
                          <a:spcPts val="1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Shipping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(WxHxD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1275" algn="l" rtl="0" eaLnBrk="0">
                        <a:lnSpc>
                          <a:spcPts val="165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Shipping w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eight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3766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4.3',QVGA,TFT color 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ouch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ct val="89000"/>
                        </a:lnSpc>
                        <a:spcBef>
                          <a:spcPts val="590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%Moisture content,%solids content,%moisture regain,time,temperature,weight,method name,curves and statistic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 results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298700" algn="l" rtl="0" eaLnBrk="0">
                        <a:lnSpc>
                          <a:spcPts val="1575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</a:t>
                      </a: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36750" algn="l" rtl="0" eaLnBrk="0">
                        <a:lnSpc>
                          <a:spcPct val="95000"/>
                        </a:lnSpc>
                      </a:pP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211×180×355</a:t>
                      </a:r>
                      <a:r>
                        <a:rPr lang="en-US"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sz="800" kern="0" spc="1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4790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5.23</a:t>
                      </a: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lang="en-US"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193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440×470×5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32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4790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8.35</a:t>
                      </a: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lang="en-US"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6" name="textbox 116"/>
          <p:cNvSpPr/>
          <p:nvPr/>
        </p:nvSpPr>
        <p:spPr>
          <a:xfrm>
            <a:off x="1447782" y="680851"/>
            <a:ext cx="3124835" cy="259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MB1</a:t>
            </a: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20,MB90 moistu</a:t>
            </a:r>
            <a:r>
              <a:rPr sz="19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 teste</a:t>
            </a: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" name="table 118"/>
          <p:cNvGraphicFramePr>
            <a:graphicFrameLocks noGrp="1"/>
          </p:cNvGraphicFramePr>
          <p:nvPr/>
        </p:nvGraphicFramePr>
        <p:xfrm>
          <a:off x="142859" y="1508111"/>
          <a:ext cx="6165850" cy="2736850"/>
        </p:xfrm>
        <a:graphic>
          <a:graphicData uri="http://schemas.openxmlformats.org/drawingml/2006/table">
            <a:tbl>
              <a:tblPr/>
              <a:tblGrid>
                <a:gridCol w="6165850"/>
              </a:tblGrid>
              <a:tr h="2733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l" rtl="0" eaLnBrk="0">
                        <a:lnSpc>
                          <a:spcPct val="81000"/>
                        </a:lnSpc>
                      </a:pPr>
                      <a:r>
                        <a:rPr sz="15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Other feature</a:t>
                      </a:r>
                      <a:r>
                        <a:rPr sz="15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s:</a:t>
                      </a:r>
                      <a:endParaRPr sz="1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l" rtl="0" eaLnBrk="0">
                        <a:lnSpc>
                          <a:spcPct val="112000"/>
                        </a:lnSpc>
                        <a:spcBef>
                          <a:spcPts val="27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ABS high strength plastic,stainless steel sample tray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handle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and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stai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nless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steel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sample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tray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holder,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    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protective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cover,7 shutdown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modes and 4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heati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ng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modes optional,can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store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test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methods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and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             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1000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test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results,intuitive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l" rtl="0" eaLnBrk="0">
                        <a:lnSpc>
                          <a:spcPct val="108000"/>
                        </a:lnSpc>
                        <a:spcBef>
                          <a:spcPts val="1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User wizard,heatingtemperature 40-230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(1°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for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incremental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adjustment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of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heatingtempera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ture),13languages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optional(only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display,can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not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input)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l" rtl="0" eaLnBrk="0">
                        <a:lnSpc>
                          <a:spcPct val="121000"/>
                        </a:lnSpc>
                        <a:spcBef>
                          <a:spcPts val="27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High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strength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ABS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plastic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case,stainless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eel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sample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tray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handle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and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stainless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steel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sample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tray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holder,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protective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cover,3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shutd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own</a:t>
                      </a:r>
                      <a:r>
                        <a:rPr sz="9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modes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and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r>
                        <a:rPr sz="9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heating</a:t>
                      </a:r>
                      <a:r>
                        <a:rPr sz="9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modes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optional,can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store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test</a:t>
                      </a:r>
                      <a:r>
                        <a:rPr sz="9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methods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and  100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l" rtl="0" eaLnBrk="0">
                        <a:lnSpc>
                          <a:spcPct val="121000"/>
                        </a:lnSpc>
                        <a:spcBef>
                          <a:spcPts val="8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test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results,intuitive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user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guide,heating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temperature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40-200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(1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for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incremental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adjustment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of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heating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temperature),13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languag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es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optional(only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display,can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not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be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input)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0" name="textbox 120"/>
          <p:cNvSpPr/>
          <p:nvPr/>
        </p:nvSpPr>
        <p:spPr>
          <a:xfrm>
            <a:off x="206352" y="2943228"/>
            <a:ext cx="6020434" cy="304800"/>
          </a:xfrm>
          <a:prstGeom prst="rect">
            <a:avLst/>
          </a:prstGeom>
          <a:solidFill>
            <a:srgbClr val="DBE9F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0" algn="l" rtl="0" eaLnBrk="0">
              <a:lnSpc>
                <a:spcPct val="81000"/>
              </a:lnSpc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MB90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168294" y="1876431"/>
            <a:ext cx="6013450" cy="304800"/>
          </a:xfrm>
          <a:prstGeom prst="rect">
            <a:avLst/>
          </a:prstGeom>
          <a:solidFill>
            <a:srgbClr val="D8E5F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3515" algn="l" rtl="0" eaLnBrk="0">
              <a:lnSpc>
                <a:spcPct val="81000"/>
              </a:lnSpc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MB120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11250" y="698500"/>
            <a:ext cx="4203700" cy="4324350"/>
          </a:xfrm>
          <a:prstGeom prst="rect">
            <a:avLst/>
          </a:prstGeom>
        </p:spPr>
      </p:pic>
      <p:sp>
        <p:nvSpPr>
          <p:cNvPr id="126" name="rect 126"/>
          <p:cNvSpPr/>
          <p:nvPr/>
        </p:nvSpPr>
        <p:spPr>
          <a:xfrm>
            <a:off x="1111250" y="698500"/>
            <a:ext cx="4197352" cy="1016006"/>
          </a:xfrm>
          <a:prstGeom prst="rect">
            <a:avLst/>
          </a:prstGeom>
          <a:solidFill>
            <a:srgbClr val="4776A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28" name="picture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11250" y="2286012"/>
            <a:ext cx="1822429" cy="1974844"/>
          </a:xfrm>
          <a:prstGeom prst="rect">
            <a:avLst/>
          </a:prstGeom>
        </p:spPr>
      </p:pic>
      <p:sp>
        <p:nvSpPr>
          <p:cNvPr id="130" name="textbox 130"/>
          <p:cNvSpPr/>
          <p:nvPr/>
        </p:nvSpPr>
        <p:spPr>
          <a:xfrm>
            <a:off x="1790689" y="4254663"/>
            <a:ext cx="1908175" cy="243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1100" kern="0" spc="-20" dirty="0">
                <a:solidFill>
                  <a:srgbClr val="CF00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cord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    tray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2787638" y="3883471"/>
            <a:ext cx="547369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4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holder/han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dle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34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75137" y="3467100"/>
            <a:ext cx="504801" cy="133341"/>
          </a:xfrm>
          <a:prstGeom prst="rect">
            <a:avLst/>
          </a:prstGeom>
        </p:spPr>
      </p:pic>
      <p:sp>
        <p:nvSpPr>
          <p:cNvPr id="136" name="path 136"/>
          <p:cNvSpPr/>
          <p:nvPr/>
        </p:nvSpPr>
        <p:spPr>
          <a:xfrm>
            <a:off x="4156094" y="3121026"/>
            <a:ext cx="654013" cy="126998"/>
          </a:xfrm>
          <a:custGeom>
            <a:avLst/>
            <a:gdLst/>
            <a:ahLst/>
            <a:cxnLst/>
            <a:rect l="0" t="0" r="0" b="0"/>
            <a:pathLst>
              <a:path w="1029" h="199">
                <a:moveTo>
                  <a:pt x="5" y="5"/>
                </a:moveTo>
                <a:lnTo>
                  <a:pt x="5" y="64"/>
                </a:lnTo>
                <a:moveTo>
                  <a:pt x="5" y="5"/>
                </a:moveTo>
                <a:lnTo>
                  <a:pt x="164" y="5"/>
                </a:lnTo>
                <a:moveTo>
                  <a:pt x="164" y="5"/>
                </a:moveTo>
                <a:lnTo>
                  <a:pt x="164" y="64"/>
                </a:lnTo>
                <a:moveTo>
                  <a:pt x="5" y="64"/>
                </a:moveTo>
                <a:lnTo>
                  <a:pt x="164" y="64"/>
                </a:lnTo>
                <a:moveTo>
                  <a:pt x="164" y="5"/>
                </a:moveTo>
                <a:lnTo>
                  <a:pt x="164" y="64"/>
                </a:lnTo>
                <a:moveTo>
                  <a:pt x="164" y="5"/>
                </a:moveTo>
                <a:lnTo>
                  <a:pt x="345" y="5"/>
                </a:lnTo>
                <a:moveTo>
                  <a:pt x="345" y="5"/>
                </a:moveTo>
                <a:lnTo>
                  <a:pt x="345" y="64"/>
                </a:lnTo>
                <a:moveTo>
                  <a:pt x="164" y="64"/>
                </a:moveTo>
                <a:lnTo>
                  <a:pt x="345" y="64"/>
                </a:lnTo>
                <a:moveTo>
                  <a:pt x="345" y="5"/>
                </a:moveTo>
                <a:lnTo>
                  <a:pt x="345" y="64"/>
                </a:lnTo>
                <a:moveTo>
                  <a:pt x="345" y="5"/>
                </a:moveTo>
                <a:lnTo>
                  <a:pt x="604" y="5"/>
                </a:lnTo>
                <a:moveTo>
                  <a:pt x="604" y="5"/>
                </a:moveTo>
                <a:lnTo>
                  <a:pt x="604" y="64"/>
                </a:lnTo>
                <a:moveTo>
                  <a:pt x="345" y="64"/>
                </a:moveTo>
                <a:lnTo>
                  <a:pt x="604" y="64"/>
                </a:lnTo>
                <a:moveTo>
                  <a:pt x="604" y="5"/>
                </a:moveTo>
                <a:lnTo>
                  <a:pt x="604" y="64"/>
                </a:lnTo>
                <a:moveTo>
                  <a:pt x="604" y="5"/>
                </a:moveTo>
                <a:lnTo>
                  <a:pt x="854" y="5"/>
                </a:lnTo>
                <a:moveTo>
                  <a:pt x="854" y="5"/>
                </a:moveTo>
                <a:lnTo>
                  <a:pt x="854" y="64"/>
                </a:lnTo>
                <a:moveTo>
                  <a:pt x="604" y="64"/>
                </a:moveTo>
                <a:lnTo>
                  <a:pt x="854" y="64"/>
                </a:lnTo>
                <a:moveTo>
                  <a:pt x="854" y="5"/>
                </a:moveTo>
                <a:lnTo>
                  <a:pt x="854" y="64"/>
                </a:lnTo>
                <a:moveTo>
                  <a:pt x="854" y="5"/>
                </a:moveTo>
                <a:lnTo>
                  <a:pt x="1024" y="5"/>
                </a:lnTo>
                <a:moveTo>
                  <a:pt x="1024" y="5"/>
                </a:moveTo>
                <a:lnTo>
                  <a:pt x="1024" y="64"/>
                </a:lnTo>
                <a:moveTo>
                  <a:pt x="854" y="64"/>
                </a:moveTo>
                <a:lnTo>
                  <a:pt x="1024" y="64"/>
                </a:lnTo>
                <a:moveTo>
                  <a:pt x="5" y="64"/>
                </a:moveTo>
                <a:lnTo>
                  <a:pt x="5" y="135"/>
                </a:lnTo>
                <a:moveTo>
                  <a:pt x="5" y="64"/>
                </a:moveTo>
                <a:lnTo>
                  <a:pt x="164" y="64"/>
                </a:lnTo>
                <a:moveTo>
                  <a:pt x="164" y="64"/>
                </a:moveTo>
                <a:lnTo>
                  <a:pt x="164" y="135"/>
                </a:lnTo>
                <a:moveTo>
                  <a:pt x="5" y="135"/>
                </a:moveTo>
                <a:lnTo>
                  <a:pt x="164" y="135"/>
                </a:lnTo>
                <a:moveTo>
                  <a:pt x="164" y="64"/>
                </a:moveTo>
                <a:lnTo>
                  <a:pt x="164" y="135"/>
                </a:lnTo>
                <a:moveTo>
                  <a:pt x="164" y="64"/>
                </a:moveTo>
                <a:lnTo>
                  <a:pt x="345" y="64"/>
                </a:lnTo>
                <a:moveTo>
                  <a:pt x="345" y="64"/>
                </a:moveTo>
                <a:lnTo>
                  <a:pt x="345" y="135"/>
                </a:lnTo>
                <a:moveTo>
                  <a:pt x="164" y="135"/>
                </a:moveTo>
                <a:lnTo>
                  <a:pt x="345" y="135"/>
                </a:lnTo>
                <a:moveTo>
                  <a:pt x="345" y="64"/>
                </a:moveTo>
                <a:lnTo>
                  <a:pt x="345" y="135"/>
                </a:lnTo>
                <a:moveTo>
                  <a:pt x="345" y="64"/>
                </a:moveTo>
                <a:lnTo>
                  <a:pt x="604" y="64"/>
                </a:lnTo>
                <a:moveTo>
                  <a:pt x="604" y="64"/>
                </a:moveTo>
                <a:lnTo>
                  <a:pt x="604" y="135"/>
                </a:lnTo>
                <a:moveTo>
                  <a:pt x="345" y="135"/>
                </a:moveTo>
                <a:lnTo>
                  <a:pt x="604" y="135"/>
                </a:lnTo>
                <a:moveTo>
                  <a:pt x="604" y="64"/>
                </a:moveTo>
                <a:lnTo>
                  <a:pt x="604" y="135"/>
                </a:lnTo>
                <a:moveTo>
                  <a:pt x="604" y="64"/>
                </a:moveTo>
                <a:lnTo>
                  <a:pt x="854" y="64"/>
                </a:lnTo>
                <a:moveTo>
                  <a:pt x="854" y="64"/>
                </a:moveTo>
                <a:lnTo>
                  <a:pt x="854" y="135"/>
                </a:lnTo>
                <a:moveTo>
                  <a:pt x="604" y="135"/>
                </a:moveTo>
                <a:lnTo>
                  <a:pt x="854" y="135"/>
                </a:lnTo>
                <a:moveTo>
                  <a:pt x="854" y="64"/>
                </a:moveTo>
                <a:lnTo>
                  <a:pt x="854" y="135"/>
                </a:lnTo>
                <a:moveTo>
                  <a:pt x="854" y="64"/>
                </a:moveTo>
                <a:lnTo>
                  <a:pt x="1024" y="64"/>
                </a:lnTo>
                <a:moveTo>
                  <a:pt x="1024" y="64"/>
                </a:moveTo>
                <a:lnTo>
                  <a:pt x="1024" y="135"/>
                </a:lnTo>
                <a:moveTo>
                  <a:pt x="854" y="135"/>
                </a:moveTo>
                <a:lnTo>
                  <a:pt x="1024" y="135"/>
                </a:lnTo>
                <a:moveTo>
                  <a:pt x="5" y="135"/>
                </a:moveTo>
                <a:lnTo>
                  <a:pt x="5" y="194"/>
                </a:lnTo>
                <a:moveTo>
                  <a:pt x="5" y="135"/>
                </a:moveTo>
                <a:lnTo>
                  <a:pt x="164" y="135"/>
                </a:lnTo>
                <a:moveTo>
                  <a:pt x="164" y="135"/>
                </a:moveTo>
                <a:lnTo>
                  <a:pt x="164" y="194"/>
                </a:lnTo>
                <a:moveTo>
                  <a:pt x="5" y="194"/>
                </a:moveTo>
                <a:lnTo>
                  <a:pt x="164" y="194"/>
                </a:lnTo>
                <a:moveTo>
                  <a:pt x="164" y="135"/>
                </a:moveTo>
                <a:lnTo>
                  <a:pt x="164" y="194"/>
                </a:lnTo>
                <a:moveTo>
                  <a:pt x="164" y="135"/>
                </a:moveTo>
                <a:lnTo>
                  <a:pt x="345" y="135"/>
                </a:lnTo>
                <a:moveTo>
                  <a:pt x="345" y="135"/>
                </a:moveTo>
                <a:lnTo>
                  <a:pt x="345" y="194"/>
                </a:lnTo>
                <a:moveTo>
                  <a:pt x="164" y="194"/>
                </a:moveTo>
                <a:lnTo>
                  <a:pt x="345" y="194"/>
                </a:lnTo>
                <a:moveTo>
                  <a:pt x="345" y="135"/>
                </a:moveTo>
                <a:lnTo>
                  <a:pt x="345" y="194"/>
                </a:lnTo>
                <a:moveTo>
                  <a:pt x="345" y="135"/>
                </a:moveTo>
                <a:lnTo>
                  <a:pt x="604" y="135"/>
                </a:lnTo>
                <a:moveTo>
                  <a:pt x="604" y="135"/>
                </a:moveTo>
                <a:lnTo>
                  <a:pt x="604" y="194"/>
                </a:lnTo>
                <a:moveTo>
                  <a:pt x="345" y="194"/>
                </a:moveTo>
                <a:lnTo>
                  <a:pt x="604" y="194"/>
                </a:lnTo>
                <a:moveTo>
                  <a:pt x="604" y="135"/>
                </a:moveTo>
                <a:lnTo>
                  <a:pt x="604" y="194"/>
                </a:lnTo>
                <a:moveTo>
                  <a:pt x="604" y="135"/>
                </a:moveTo>
                <a:lnTo>
                  <a:pt x="854" y="135"/>
                </a:lnTo>
                <a:moveTo>
                  <a:pt x="854" y="135"/>
                </a:moveTo>
                <a:lnTo>
                  <a:pt x="854" y="194"/>
                </a:lnTo>
                <a:moveTo>
                  <a:pt x="604" y="194"/>
                </a:moveTo>
                <a:lnTo>
                  <a:pt x="854" y="194"/>
                </a:lnTo>
                <a:moveTo>
                  <a:pt x="854" y="135"/>
                </a:moveTo>
                <a:lnTo>
                  <a:pt x="854" y="194"/>
                </a:lnTo>
                <a:moveTo>
                  <a:pt x="854" y="135"/>
                </a:moveTo>
                <a:lnTo>
                  <a:pt x="1024" y="135"/>
                </a:lnTo>
                <a:moveTo>
                  <a:pt x="1024" y="135"/>
                </a:moveTo>
                <a:lnTo>
                  <a:pt x="1024" y="194"/>
                </a:lnTo>
                <a:moveTo>
                  <a:pt x="854" y="194"/>
                </a:moveTo>
                <a:lnTo>
                  <a:pt x="1024" y="194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46417" y="3187682"/>
            <a:ext cx="1727174" cy="1339856"/>
          </a:xfrm>
          <a:prstGeom prst="rect">
            <a:avLst/>
          </a:prstGeom>
        </p:spPr>
      </p:pic>
      <p:sp>
        <p:nvSpPr>
          <p:cNvPr id="140" name="textbox 140"/>
          <p:cNvSpPr/>
          <p:nvPr/>
        </p:nvSpPr>
        <p:spPr>
          <a:xfrm>
            <a:off x="1098550" y="800307"/>
            <a:ext cx="1547494" cy="863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</a:pPr>
            <a:r>
              <a:rPr sz="30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endParaRPr sz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07415" algn="l" rtl="0" eaLnBrk="0">
              <a:lnSpc>
                <a:spcPct val="86000"/>
              </a:lnSpc>
              <a:spcBef>
                <a:spcPts val="5"/>
              </a:spcBef>
            </a:pPr>
            <a:endParaRPr sz="800" baseline="-18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2647949" y="790608"/>
            <a:ext cx="587375" cy="8686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2000"/>
              </a:lnSpc>
            </a:pPr>
            <a:r>
              <a:rPr sz="31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</a:t>
            </a:r>
            <a:r>
              <a:rPr sz="31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31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3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5000"/>
              </a:lnSpc>
              <a:spcBef>
                <a:spcPts val="860"/>
              </a:spcBef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84" name="picture 1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67243" y="698500"/>
            <a:ext cx="88908" cy="127006"/>
          </a:xfrm>
          <a:prstGeom prst="rect">
            <a:avLst/>
          </a:prstGeom>
        </p:spPr>
      </p:pic>
      <p:sp>
        <p:nvSpPr>
          <p:cNvPr id="186" name="textbox 186"/>
          <p:cNvSpPr/>
          <p:nvPr/>
        </p:nvSpPr>
        <p:spPr>
          <a:xfrm>
            <a:off x="4038617" y="2354244"/>
            <a:ext cx="1093469" cy="187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 manual/Certificate of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conformit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1746256" y="1981071"/>
            <a:ext cx="855344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9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2914632" y="2310021"/>
            <a:ext cx="795019" cy="1187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 tray</a:t>
            </a:r>
            <a:r>
              <a:rPr sz="7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box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94" name="picture 1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797288" y="2622532"/>
            <a:ext cx="165120" cy="120649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937019" y="2406661"/>
            <a:ext cx="44432" cy="6348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7379</Words>
  <Application>WPS 演示</Application>
  <PresentationFormat/>
  <Paragraphs>495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宋体</vt:lpstr>
      <vt:lpstr>Wingdings</vt:lpstr>
      <vt:lpstr>Arial</vt:lpstr>
      <vt:lpstr>SimHei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2025-04-16T04:14:45Z</dcterms:created>
  <dcterms:modified xsi:type="dcterms:W3CDTF">2025-04-16T04:14:45Z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2025-04-16T12:08:48Z</vt:filetime>
  </property>
  <property fmtid="{D5CDD505-2E9C-101B-9397-08002B2CF9AE}" pid="4" name="UsrData">
    <vt:lpwstr>67ff2d4b1c4bf3001fb3b5d2wl</vt:lpwstr>
  </property>
  <property fmtid="{D5CDD505-2E9C-101B-9397-08002B2CF9AE}" pid="5" name="ICV">
    <vt:lpwstr>547C3258F9B0406683955B92C9A14B03_12</vt:lpwstr>
  </property>
  <property fmtid="{D5CDD505-2E9C-101B-9397-08002B2CF9AE}" pid="6" name="KSOProductBuildVer">
    <vt:lpwstr>2052-12.1.0.20784</vt:lpwstr>
  </property>
</Properties>
</file>