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3886200" cy="55372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07975" y="876300"/>
            <a:ext cx="3270250" cy="37846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739767" y="926826"/>
            <a:ext cx="1555114" cy="582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1000"/>
              </a:lnSpc>
            </a:pPr>
            <a:r>
              <a:rPr sz="1900" b="1" kern="0" spc="-100" dirty="0">
                <a:solidFill>
                  <a:srgbClr val="1B2F6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Pot</a:t>
            </a:r>
            <a:r>
              <a:rPr sz="1900" b="1" kern="0" spc="-90" dirty="0">
                <a:solidFill>
                  <a:srgbClr val="1B2F6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entiometri</a:t>
            </a:r>
            <a:r>
              <a:rPr sz="1900" b="1" kern="0" spc="-60" dirty="0">
                <a:solidFill>
                  <a:srgbClr val="1B2F6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0"/>
              </a:spcBef>
            </a:pPr>
            <a:r>
              <a:rPr sz="1900" b="1" kern="0" spc="-50" dirty="0">
                <a:solidFill>
                  <a:srgbClr val="1B2F6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titrator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6"/>
          <p:cNvSpPr/>
          <p:nvPr/>
        </p:nvSpPr>
        <p:spPr>
          <a:xfrm>
            <a:off x="701680" y="1466849"/>
            <a:ext cx="2222500" cy="285750"/>
          </a:xfrm>
          <a:prstGeom prst="rect">
            <a:avLst/>
          </a:prstGeom>
          <a:solidFill>
            <a:srgbClr val="8289A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700" algn="l" rtl="0" eaLnBrk="0">
              <a:lnSpc>
                <a:spcPts val="615"/>
              </a:lnSpc>
              <a:spcBef>
                <a:spcPts val="5"/>
              </a:spcBef>
            </a:pPr>
            <a:r>
              <a:rPr sz="8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</a:t>
            </a:r>
            <a:r>
              <a:rPr sz="800" kern="0" spc="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8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fast/eye-catching</a:t>
            </a:r>
            <a:r>
              <a:rPr sz="800" kern="0" spc="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8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      intuitive/eas</a:t>
            </a:r>
            <a:r>
              <a:rPr sz="800" kern="0" spc="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       to       operate</a:t>
            </a:r>
            <a:endParaRPr sz="800" kern="0" spc="10" dirty="0">
              <a:solidFill>
                <a:schemeClr val="bg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textbox 8"/>
          <p:cNvSpPr/>
          <p:nvPr/>
        </p:nvSpPr>
        <p:spPr>
          <a:xfrm>
            <a:off x="1558932" y="3805863"/>
            <a:ext cx="631190" cy="3422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2565" algn="l" rtl="0" eaLnBrk="0">
              <a:lnSpc>
                <a:spcPct val="89000"/>
              </a:lnSpc>
            </a:pPr>
            <a:r>
              <a:rPr sz="4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FEA</a:t>
            </a:r>
            <a:r>
              <a:rPr sz="4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?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  <a:spcBef>
                <a:spcPts val="640"/>
              </a:spcBef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shanghai</a:t>
            </a:r>
            <a:r>
              <a:rPr sz="4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Benpin science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  <a:spcBef>
                <a:spcPts val="5"/>
              </a:spcBef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ontvequprentCO,LTD</a:t>
            </a:r>
            <a:endParaRPr sz="4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997059" y="3689355"/>
            <a:ext cx="209557" cy="247626"/>
          </a:xfrm>
          <a:prstGeom prst="rect">
            <a:avLst/>
          </a:prstGeom>
        </p:spPr>
      </p:pic>
      <p:sp>
        <p:nvSpPr>
          <p:cNvPr id="12" name="textbox 12"/>
          <p:cNvSpPr/>
          <p:nvPr/>
        </p:nvSpPr>
        <p:spPr>
          <a:xfrm>
            <a:off x="1952637" y="3475572"/>
            <a:ext cx="189229" cy="168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666" rIns="0" bIns="0"/>
          <a:lstStyle/>
          <a:p>
            <a:pPr marL="24765" indent="-12065" algn="l" rtl="0" eaLnBrk="0">
              <a:lnSpc>
                <a:spcPct val="127000"/>
              </a:lnSpc>
              <a:spcBef>
                <a:spcPts val="5"/>
              </a:spcBef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作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为</a:t>
            </a:r>
            <a:r>
              <a:rPr sz="400" kern="0" spc="3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</a:t>
            </a:r>
            <a:r>
              <a:rPr sz="4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/m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812911" y="3689355"/>
            <a:ext cx="57163" cy="698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92075" y="879459"/>
            <a:ext cx="3702050" cy="2139950"/>
          </a:xfrm>
          <a:prstGeom prst="rect">
            <a:avLst/>
          </a:prstGeom>
        </p:spPr>
      </p:pic>
      <p:sp>
        <p:nvSpPr>
          <p:cNvPr id="18" name="textbox 18"/>
          <p:cNvSpPr/>
          <p:nvPr/>
        </p:nvSpPr>
        <p:spPr>
          <a:xfrm>
            <a:off x="282580" y="3108780"/>
            <a:ext cx="3416300" cy="14706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32865" algn="l" rtl="0" eaLnBrk="0">
              <a:lnSpc>
                <a:spcPct val="83000"/>
              </a:lnSpc>
            </a:pPr>
            <a:r>
              <a:rPr sz="13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13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Features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0"/>
              </a:lnSpc>
              <a:spcBef>
                <a:spcPts val="38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1,large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crysta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display,intelligent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operating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system,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4000"/>
              </a:lnSpc>
              <a:spcBef>
                <a:spcPts val="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man-machine dialogue is flexible and convenient,the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basic operation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the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computer can be easily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mastered;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  <a:spcBef>
                <a:spcPts val="27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2,the   newly   added   ammeter   makes   the   tit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ration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process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moreintuitive;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6000"/>
              </a:lnSpc>
              <a:spcBef>
                <a:spcPts val="13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3,the whole liquid circuit is made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ofspecial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materials.Strong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corrosion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resistance,can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ensure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long-term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continuous work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4,fully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closed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system,avoid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infiltration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environmental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water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46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5.Use the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electrode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polarization voltage tojudge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displaythe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reaction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end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point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terminate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titration.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  <a:spcBef>
                <a:spcPts val="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6,the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 ordinary  test(dissolving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)agent   bottle   cap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ajoint,easyto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replace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1393824" y="972353"/>
            <a:ext cx="997585" cy="1117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MA-1A</a:t>
            </a:r>
            <a:r>
              <a:rPr sz="700" b="1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moisture</a:t>
            </a:r>
            <a:r>
              <a:rPr sz="7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tester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77800" y="1784350"/>
            <a:ext cx="3530600" cy="1968500"/>
          </a:xfrm>
          <a:prstGeom prst="rect">
            <a:avLst/>
          </a:prstGeom>
        </p:spPr>
      </p:pic>
      <p:sp>
        <p:nvSpPr>
          <p:cNvPr id="24" name="textbox 24"/>
          <p:cNvSpPr/>
          <p:nvPr/>
        </p:nvSpPr>
        <p:spPr>
          <a:xfrm>
            <a:off x="1416362" y="2526555"/>
            <a:ext cx="1275080" cy="6197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42265" algn="l" rtl="0" eaLnBrk="0">
              <a:lnSpc>
                <a:spcPct val="8700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Resolution: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  <a:spcBef>
                <a:spcPts val="500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fraction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)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0.01</a:t>
            </a:r>
            <a:r>
              <a:rPr lang="en-US" altLang="zh-CN" sz="500" dirty="0"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milliliter</a:t>
            </a:r>
            <a:endParaRPr lang="en-US" altLang="zh-CN" sz="5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marL="62865" algn="l" rtl="0" eaLnBrk="0">
              <a:lnSpc>
                <a:spcPts val="750"/>
              </a:lnSpc>
              <a:spcBef>
                <a:spcPts val="1210"/>
              </a:spcBef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Linear correlation coefficient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ofmoisture titration: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6715" algn="l" rtl="0" eaLnBrk="0">
              <a:lnSpc>
                <a:spcPts val="750"/>
              </a:lnSpc>
              <a:spcBef>
                <a:spcPts val="0"/>
              </a:spcBef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&gt;0.998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" name="textbox 26"/>
          <p:cNvSpPr/>
          <p:nvPr/>
        </p:nvSpPr>
        <p:spPr>
          <a:xfrm>
            <a:off x="469896" y="2557174"/>
            <a:ext cx="837564" cy="6038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Measuring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ge: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  <a:spcBef>
                <a:spcPts val="330"/>
              </a:spcBef>
            </a:pP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30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PPM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-100%(H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20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mass</a:t>
            </a:r>
            <a:endParaRPr sz="5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00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150" indent="-44450" algn="l" rtl="0" eaLnBrk="0">
              <a:lnSpc>
                <a:spcPct val="184000"/>
              </a:lnSpc>
              <a:spcBef>
                <a:spcPts val="5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Moisture titration repeatability: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&lt;0.01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2825760" y="2511887"/>
            <a:ext cx="558800" cy="6616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150" algn="l" rtl="0" eaLnBrk="0">
              <a:lnSpc>
                <a:spcPct val="8900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Sensitivity: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8115" algn="l" rtl="0" eaLnBrk="0">
              <a:lnSpc>
                <a:spcPts val="750"/>
              </a:lnSpc>
              <a:spcBef>
                <a:spcPts val="810"/>
              </a:spcBef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10-6A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165" indent="-37465" algn="l" rtl="0" eaLnBrk="0">
              <a:lnSpc>
                <a:spcPct val="193000"/>
              </a:lnSpc>
              <a:spcBef>
                <a:spcPts val="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Capacity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ror: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·±0.002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1600182" y="2024684"/>
            <a:ext cx="1448435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Technical 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parameter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779838" y="3246580"/>
            <a:ext cx="387350" cy="2571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45085" algn="l" rtl="0" eaLnBrk="0">
              <a:lnSpc>
                <a:spcPct val="15900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capacity: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than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25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ml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469896" y="3268373"/>
            <a:ext cx="259715" cy="1987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6800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Burette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6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Greater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 36"/>
          <p:cNvSpPr/>
          <p:nvPr/>
        </p:nvSpPr>
        <p:spPr>
          <a:xfrm>
            <a:off x="85725" y="955675"/>
            <a:ext cx="3714750" cy="3625850"/>
          </a:xfrm>
          <a:prstGeom prst="rect">
            <a:avLst/>
          </a:prstGeom>
          <a:solidFill>
            <a:srgbClr val="DCDCD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8" name="picture 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5725" y="2543180"/>
            <a:ext cx="3714750" cy="2038344"/>
          </a:xfrm>
          <a:prstGeom prst="rect">
            <a:avLst/>
          </a:prstGeom>
        </p:spPr>
      </p:pic>
      <p:sp>
        <p:nvSpPr>
          <p:cNvPr id="40" name="textbox 40"/>
          <p:cNvSpPr/>
          <p:nvPr/>
        </p:nvSpPr>
        <p:spPr>
          <a:xfrm>
            <a:off x="1260481" y="1137895"/>
            <a:ext cx="2148204" cy="10629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8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18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introduction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8915" algn="l" rtl="0" eaLnBrk="0">
              <a:lnSpc>
                <a:spcPct val="81000"/>
              </a:lnSpc>
              <a:spcBef>
                <a:spcPts val="0"/>
              </a:spcBef>
            </a:pPr>
            <a:r>
              <a:rPr sz="11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MA-1moisture tester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2"/>
          <p:cNvSpPr/>
          <p:nvPr/>
        </p:nvSpPr>
        <p:spPr>
          <a:xfrm>
            <a:off x="114301" y="99021"/>
            <a:ext cx="3616959" cy="37630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34465" algn="l" rtl="0" eaLnBrk="0">
              <a:lnSpc>
                <a:spcPct val="83000"/>
              </a:lnSpc>
            </a:pP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 characteristic</a:t>
            </a: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7000"/>
              </a:lnSpc>
              <a:spcBef>
                <a:spcPts val="190"/>
              </a:spcBef>
            </a:pP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1,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crystal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intelligent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operating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system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            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dialogue   is   flexible   and   convenient,the   basic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operation   of   the   computer   can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easily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mas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tered;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9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2,according</a:t>
            </a:r>
            <a:r>
              <a:rPr sz="10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0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actual</a:t>
            </a:r>
            <a:r>
              <a:rPr sz="10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situat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</a:t>
            </a:r>
            <a:r>
              <a:rPr sz="10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0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sample,adjust</a:t>
            </a:r>
            <a:r>
              <a:rPr sz="10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accuracy,titration  speed,stirring  speed,end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lay;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46000"/>
              </a:lnSpc>
              <a:spcBef>
                <a:spcPts val="195"/>
              </a:spcBef>
            </a:pP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3,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dynamic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color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titration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curve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during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titration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process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intuitively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browse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parameters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analysis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52000"/>
              </a:lnSpc>
              <a:spcBef>
                <a:spcPts val="29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results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information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also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identify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determine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possible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side            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reactions    at    th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     best    time,in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order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inhibit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360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4,moisture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tester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moisture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content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results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automaticall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stored,optional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printer;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86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5,built-in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dedicated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fully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enclosed   intelligent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itration   system,for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stirring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  replacing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6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titration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solvent,just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touch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operation,without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opening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 reaction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cup,it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6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  be  through  the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built-in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multi-function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pump,to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achi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  waste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add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new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9000"/>
              </a:lnSpc>
              <a:spcBef>
                <a:spcPts val="60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solvent(methanol).Shorten  the  balance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time,but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also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reduce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escape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organic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solve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nts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 accumulation  in  the  air,to  protect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the  health  and  safety  of  the  operator.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44000"/>
              </a:lnSpc>
              <a:spcBef>
                <a:spcPts val="940"/>
              </a:spcBef>
            </a:pP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6.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experiment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separated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by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longtime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generally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than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10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days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),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remaining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Karl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Fischer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reagent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metering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injected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backinto 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 reagent   bottle   to    reduce   the   waste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reagents.This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step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only    requires   the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20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touch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reen.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9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85265" algn="l" rtl="0" eaLnBrk="0">
              <a:lnSpc>
                <a:spcPct val="80000"/>
              </a:lnSpc>
              <a:spcBef>
                <a:spcPts val="0"/>
              </a:spcBef>
            </a:pP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Technical parameters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" name="textbox 44"/>
          <p:cNvSpPr/>
          <p:nvPr/>
        </p:nvSpPr>
        <p:spPr>
          <a:xfrm>
            <a:off x="336552" y="4183248"/>
            <a:ext cx="3239135" cy="3321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65"/>
              </a:lnSpc>
            </a:pPr>
            <a:r>
              <a:rPr sz="1000" kern="0" spc="0" baseline="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Measuring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1000" kern="0" spc="0" baseline="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</a:t>
            </a:r>
            <a:r>
              <a:rPr sz="1000" kern="0" spc="-10" baseline="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ge: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</a:t>
            </a:r>
            <a:r>
              <a:rPr sz="1000" kern="0" spc="-10" baseline="1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Moisture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baseline="1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content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baseline="1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resolution: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1000" kern="0" spc="-10" baseline="2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Meteringtube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baseline="2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resolution:</a:t>
            </a:r>
            <a:endParaRPr sz="1000" baseline="2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9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10"/>
              </a:lnSpc>
            </a:pPr>
            <a:r>
              <a:rPr sz="1000" kern="0" spc="0" baseline="19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10PPM-100%(H20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baseline="19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mass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baseline="19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fraction)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1ppm                                            </a:t>
            </a:r>
            <a:r>
              <a:rPr sz="1000" kern="0" spc="-10" baseline="-1200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0.001</a:t>
            </a:r>
            <a:r>
              <a:rPr lang="en-US" altLang="zh-CN" sz="1000" baseline="-12000" dirty="0"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milliliter</a:t>
            </a:r>
            <a:endParaRPr lang="en-US" altLang="zh-CN" sz="1000" baseline="-120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sp>
        <p:nvSpPr>
          <p:cNvPr id="46" name="textbox 46"/>
          <p:cNvSpPr/>
          <p:nvPr/>
        </p:nvSpPr>
        <p:spPr>
          <a:xfrm>
            <a:off x="336552" y="4621352"/>
            <a:ext cx="3220720" cy="3384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Moisture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titration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repeatability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Linear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correlation</a:t>
            </a:r>
            <a:r>
              <a:rPr sz="6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coefficient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Capacity     error.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71000"/>
              </a:lnSpc>
              <a:spcBef>
                <a:spcPts val="145"/>
              </a:spcBef>
            </a:pPr>
            <a:r>
              <a:rPr sz="600" u="sng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&lt;0.005                                          </a:t>
            </a:r>
            <a:r>
              <a:rPr sz="1000" u="sng" kern="0" spc="0" baseline="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600" u="sng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u="sng" kern="0" spc="0" baseline="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water</a:t>
            </a:r>
            <a:r>
              <a:rPr sz="600" u="sng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u="sng" kern="0" spc="0" baseline="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titration:&gt;0.999</a:t>
            </a:r>
            <a:r>
              <a:rPr sz="600" u="sng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600" u="sng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baseline="-2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±0.0002</a:t>
            </a:r>
            <a:endParaRPr sz="1000" baseline="-2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" name="textbox 48"/>
          <p:cNvSpPr/>
          <p:nvPr/>
        </p:nvSpPr>
        <p:spPr>
          <a:xfrm>
            <a:off x="336552" y="5025419"/>
            <a:ext cx="604519" cy="2387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67000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Relative    error.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00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&lt;0.2%</a:t>
            </a:r>
            <a:endParaRPr sz="6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sp>
        <p:nvSpPr>
          <p:cNvPr id="50" name="textbox 50"/>
          <p:cNvSpPr/>
          <p:nvPr/>
        </p:nvSpPr>
        <p:spPr>
          <a:xfrm>
            <a:off x="1644647" y="5002366"/>
            <a:ext cx="615315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   test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9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8700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:30S-90S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2" name="picture 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55587" y="4527547"/>
            <a:ext cx="3079775" cy="6367"/>
          </a:xfrm>
          <a:prstGeom prst="rect">
            <a:avLst/>
          </a:prstGeom>
        </p:spPr>
      </p:pic>
      <p:pic>
        <p:nvPicPr>
          <p:cNvPr id="54" name="picture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97056" y="4006828"/>
            <a:ext cx="234959" cy="50831"/>
          </a:xfrm>
          <a:prstGeom prst="rect">
            <a:avLst/>
          </a:prstGeom>
        </p:spPr>
      </p:pic>
      <p:pic>
        <p:nvPicPr>
          <p:cNvPr id="56" name="picture 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-7" y="0"/>
            <a:ext cx="6350" cy="45720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23825" y="396899"/>
            <a:ext cx="3594086" cy="3486131"/>
          </a:xfrm>
          <a:prstGeom prst="rect">
            <a:avLst/>
          </a:prstGeom>
        </p:spPr>
      </p:pic>
      <p:sp>
        <p:nvSpPr>
          <p:cNvPr id="60" name="textbox 60"/>
          <p:cNvSpPr/>
          <p:nvPr/>
        </p:nvSpPr>
        <p:spPr>
          <a:xfrm>
            <a:off x="149220" y="4259383"/>
            <a:ext cx="3517900" cy="8382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1,manual automatic two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methods ofoperation,the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 ofsolenoid valve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the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measuredflow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0815" algn="l" rtl="0" eaLnBrk="0">
              <a:lnSpc>
                <a:spcPct val="89000"/>
              </a:lnSpc>
              <a:spcBef>
                <a:spcPts val="600"/>
              </a:spcBef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Automatically</a:t>
            </a:r>
            <a:r>
              <a:rPr sz="9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indicate the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end point: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485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2,afterthe beginingof the detemination,the instrumentautomatically adjusts the rapid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tit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ration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accordingtothe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moisture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content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75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3.The   end   point   automatic   locking   deviceis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provided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   the   en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point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red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indication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4.Automatic  waste  discharge  device,no  need  to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manually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removewaste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liquid,safe  and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convenient  to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;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2" name="textbox 62"/>
          <p:cNvSpPr/>
          <p:nvPr/>
        </p:nvSpPr>
        <p:spPr>
          <a:xfrm>
            <a:off x="1501778" y="3864436"/>
            <a:ext cx="1335405" cy="1898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13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Feat</a:t>
            </a:r>
            <a:r>
              <a:rPr sz="13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ures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84150" y="2051050"/>
            <a:ext cx="3517900" cy="1435100"/>
          </a:xfrm>
          <a:prstGeom prst="rect">
            <a:avLst/>
          </a:prstGeom>
        </p:spPr>
      </p:pic>
      <p:sp>
        <p:nvSpPr>
          <p:cNvPr id="66" name="textbox 66"/>
          <p:cNvSpPr/>
          <p:nvPr/>
        </p:nvSpPr>
        <p:spPr>
          <a:xfrm>
            <a:off x="1574810" y="2412038"/>
            <a:ext cx="1868804" cy="7677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Technical parameter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8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165" algn="l" rtl="0" eaLnBrk="0">
              <a:lnSpc>
                <a:spcPts val="885"/>
              </a:lnSpc>
              <a:spcBef>
                <a:spcPts val="180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Relative   standard   deviation:      S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upply voltage: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6215" algn="l" rtl="0" eaLnBrk="0">
              <a:lnSpc>
                <a:spcPts val="795"/>
              </a:lnSpc>
              <a:spcBef>
                <a:spcPts val="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&lt;2%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                  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220±22V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8" name="textbox 68"/>
          <p:cNvSpPr/>
          <p:nvPr/>
        </p:nvSpPr>
        <p:spPr>
          <a:xfrm>
            <a:off x="425442" y="2926288"/>
            <a:ext cx="693419" cy="244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87000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Measuring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range: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4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0"/>
              </a:spcBef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0.03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5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100%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28600" y="307952"/>
            <a:ext cx="3257550" cy="2882946"/>
          </a:xfrm>
          <a:prstGeom prst="rect">
            <a:avLst/>
          </a:prstGeom>
        </p:spPr>
      </p:pic>
      <p:sp>
        <p:nvSpPr>
          <p:cNvPr id="72" name="textbox 72"/>
          <p:cNvSpPr/>
          <p:nvPr/>
        </p:nvSpPr>
        <p:spPr>
          <a:xfrm>
            <a:off x="279405" y="1667521"/>
            <a:ext cx="3112135" cy="3723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59815" algn="l" rtl="0" eaLnBrk="0">
              <a:lnSpc>
                <a:spcPts val="1430"/>
              </a:lnSpc>
            </a:pPr>
            <a:r>
              <a:rPr sz="1300" kern="0" spc="0" baseline="1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0000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0" baseline="-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13</a:t>
            </a:r>
            <a:endParaRPr sz="900" baseline="-8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07515" algn="l" rtl="0" eaLnBrk="0">
              <a:lnSpc>
                <a:spcPct val="89000"/>
              </a:lnSpc>
              <a:spcBef>
                <a:spcPts val="275"/>
              </a:spcBef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</a:t>
            </a:r>
            <a:r>
              <a:rPr sz="4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/m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36065" algn="l" rtl="0" eaLnBrk="0">
              <a:lnSpc>
                <a:spcPct val="99000"/>
              </a:lnSpc>
              <a:spcBef>
                <a:spcPts val="235"/>
              </a:spcBef>
            </a:pPr>
            <a:r>
              <a:rPr sz="900" kern="0" spc="40" baseline="12000" dirty="0">
                <a:solidFill>
                  <a:srgbClr val="FFFFFF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四</a:t>
            </a:r>
            <a:r>
              <a:rPr sz="500" kern="0" spc="70" dirty="0">
                <a:solidFill>
                  <a:srgbClr val="FFFFFF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  </a:t>
            </a:r>
            <a:r>
              <a:rPr sz="1600" kern="0" spc="40" dirty="0">
                <a:solidFill>
                  <a:srgbClr val="6D8185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哥</a:t>
            </a:r>
            <a:endParaRPr sz="16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marL="1364615" algn="l" rtl="0" eaLnBrk="0">
              <a:lnSpc>
                <a:spcPct val="82000"/>
              </a:lnSpc>
              <a:spcBef>
                <a:spcPts val="55"/>
              </a:spcBef>
            </a:pPr>
            <a:r>
              <a:rPr sz="600" i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SaghsQmxie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64615" algn="l" rtl="0" eaLnBrk="0">
              <a:lnSpc>
                <a:spcPts val="615"/>
              </a:lnSpc>
              <a:spcBef>
                <a:spcPts val="10"/>
              </a:spcBef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 se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imited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bis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08100" algn="l" rtl="0" eaLnBrk="0">
              <a:lnSpc>
                <a:spcPct val="81000"/>
              </a:lnSpc>
              <a:spcBef>
                <a:spcPts val="370"/>
              </a:spcBef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   Featur</a:t>
            </a: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8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5000"/>
              </a:lnSpc>
              <a:spcBef>
                <a:spcPts val="18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1,because   the   instrument    is   mor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   miniaturized,the    instrument   can    be   used   as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meter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laboratory,and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its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accuracy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consistent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PHS-3C.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66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2,in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titration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analysis,the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end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potential    is    preset,the    input    potential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13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value   after    titration,whether    it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positive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potential   or    negative    potential,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4000"/>
              </a:lnSpc>
              <a:spcBef>
                <a:spcPts val="8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whether   the    titration    potential    is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larger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or    smaller,positive    or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negative,there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is   an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    polarity   reversal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circuit   inside    the   instrument.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  automatically   track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  end   poten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tial,the    operator   does   not    have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to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flip   any   control   switch,so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that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it   is   convenient   to   use,but   also</a:t>
            </a:r>
            <a:r>
              <a:rPr lang="en-US"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improve    the    control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accuracy.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0000"/>
              </a:lnSpc>
              <a:spcBef>
                <a:spcPts val="10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3,in</a:t>
            </a:r>
            <a:r>
              <a:rPr sz="6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PH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measurement,the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panel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uses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poten</a:t>
            </a:r>
            <a:r>
              <a:rPr sz="6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tiometer</a:t>
            </a:r>
            <a:r>
              <a:rPr sz="6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band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switch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switch,so</a:t>
            </a:r>
            <a:r>
              <a:rPr sz="6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that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user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choose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</a:t>
            </a:r>
            <a:r>
              <a:rPr sz="6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tiration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manual</a:t>
            </a:r>
            <a:r>
              <a:rPr sz="6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titration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6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convenient.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000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    the     titration     analysis,the     u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    of     high     reliability     touch     key     control,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74" name="picture 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865146" y="1971676"/>
            <a:ext cx="152418" cy="88910"/>
          </a:xfrm>
          <a:prstGeom prst="rect">
            <a:avLst/>
          </a:prstGeom>
        </p:spPr>
      </p:pic>
      <p:pic>
        <p:nvPicPr>
          <p:cNvPr id="76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31794" y="1717652"/>
            <a:ext cx="171450" cy="127038"/>
          </a:xfrm>
          <a:prstGeom prst="rect">
            <a:avLst/>
          </a:prstGeom>
        </p:spPr>
      </p:pic>
      <p:sp>
        <p:nvSpPr>
          <p:cNvPr id="78" name="textbox 78"/>
          <p:cNvSpPr/>
          <p:nvPr/>
        </p:nvSpPr>
        <p:spPr>
          <a:xfrm>
            <a:off x="1308083" y="41275"/>
            <a:ext cx="1188085" cy="197485"/>
          </a:xfrm>
          <a:prstGeom prst="rect">
            <a:avLst/>
          </a:prstGeom>
          <a:solidFill>
            <a:srgbClr val="DFDFD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0" algn="l" rtl="0" eaLnBrk="0">
              <a:lnSpc>
                <a:spcPct val="81000"/>
              </a:lnSpc>
              <a:spcBef>
                <a:spcPts val="0"/>
              </a:spcBef>
            </a:pP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APT-1 titrator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 80"/>
          <p:cNvSpPr/>
          <p:nvPr/>
        </p:nvSpPr>
        <p:spPr>
          <a:xfrm>
            <a:off x="231775" y="1971675"/>
            <a:ext cx="3422650" cy="1593850"/>
          </a:xfrm>
          <a:prstGeom prst="rect">
            <a:avLst/>
          </a:prstGeom>
          <a:solidFill>
            <a:srgbClr val="E4E4E4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2" name="textbox 82"/>
          <p:cNvSpPr/>
          <p:nvPr/>
        </p:nvSpPr>
        <p:spPr>
          <a:xfrm>
            <a:off x="1533509" y="2123117"/>
            <a:ext cx="1885314" cy="5918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Technical param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eter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8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900"/>
              </a:lnSpc>
            </a:pPr>
            <a:r>
              <a:rPr sz="900" kern="0" spc="-10" baseline="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Measuring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900" kern="0" spc="-10" baseline="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accurac</a:t>
            </a:r>
            <a:r>
              <a:rPr sz="900" kern="0" spc="-20" baseline="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y: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</a:t>
            </a:r>
            <a:r>
              <a:rPr sz="900" kern="0" spc="-20" baseline="20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Potenial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20" baseline="20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20" baseline="20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accuracy:</a:t>
            </a:r>
            <a:endParaRPr sz="900" baseline="20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4" name="textbox 84"/>
          <p:cNvSpPr/>
          <p:nvPr/>
        </p:nvSpPr>
        <p:spPr>
          <a:xfrm>
            <a:off x="403225" y="2643505"/>
            <a:ext cx="1014730" cy="698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Measuring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range: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34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PHO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~1400</a:t>
            </a:r>
            <a:r>
              <a:rPr lang="en-US" altLang="zh-CN" sz="7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pH value</a:t>
            </a:r>
            <a:endParaRPr lang="en-US" altLang="zh-CN"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82000"/>
              </a:lnSpc>
              <a:spcBef>
                <a:spcPts val="120"/>
              </a:spcBef>
            </a:pP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MVO~±1999mv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4450" algn="l" rtl="0" eaLnBrk="0">
              <a:lnSpc>
                <a:spcPts val="815"/>
              </a:lnSpc>
              <a:spcBef>
                <a:spcPts val="92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Input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impedance: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less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than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1x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10°0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6" name="textbox 86"/>
          <p:cNvSpPr/>
          <p:nvPr/>
        </p:nvSpPr>
        <p:spPr>
          <a:xfrm>
            <a:off x="1590667" y="3089420"/>
            <a:ext cx="1194435" cy="2781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150" indent="-44450" algn="l" rtl="0" eaLnBrk="0">
              <a:lnSpc>
                <a:spcPct val="14400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Volume     analysis     r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epeatability: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greater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than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0.3%F·S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1590675" y="2742565"/>
            <a:ext cx="697865" cy="2266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2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PH0~±0.01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MVO.1%F ·</a:t>
            </a:r>
            <a:r>
              <a:rPr lang="en-US" altLang="zh-CN" sz="700" kern="0" spc="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time</a:t>
            </a:r>
            <a:endParaRPr lang="en-US" altLang="zh-CN" sz="700" kern="0" spc="0" dirty="0">
              <a:solidFill>
                <a:srgbClr val="000000">
                  <a:alpha val="100000"/>
                </a:srgbClr>
              </a:solidFill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2828925" y="2760345"/>
            <a:ext cx="669290" cy="2324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±0.03</a:t>
            </a:r>
            <a:r>
              <a:rPr lang="en-US" altLang="zh-CN" sz="700" dirty="0"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pH value</a:t>
            </a:r>
            <a:endParaRPr lang="en-US" altLang="zh-CN" sz="7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83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0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Or3MV</a:t>
            </a:r>
            <a:endParaRPr sz="7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92"/>
          <p:cNvSpPr/>
          <p:nvPr/>
        </p:nvSpPr>
        <p:spPr>
          <a:xfrm>
            <a:off x="1644633" y="1595519"/>
            <a:ext cx="2012950" cy="3024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8105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1100" b="1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Features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400" indent="-139700" algn="l" rtl="0" eaLnBrk="0">
              <a:lnSpc>
                <a:spcPct val="124000"/>
              </a:lnSpc>
              <a:spcBef>
                <a:spcPts val="21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1,because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theinstrument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miniaturized,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 can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used as a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            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laboratory,and i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ts accuracy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consistent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400" algn="l" rtl="0" eaLnBrk="0">
              <a:lnSpc>
                <a:spcPts val="92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PHS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-3C.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  <a:spcBef>
                <a:spcPts val="21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2,in  the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titration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analysis,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pre-set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end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0000"/>
              </a:lnSpc>
              <a:spcBef>
                <a:spcPts val="10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potential,input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potent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ialvalue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atertitration,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whether</a:t>
            </a:r>
            <a:r>
              <a:rPr sz="7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  i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  positive  potential  or</a:t>
            </a:r>
            <a:r>
              <a:rPr sz="7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negative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  <a:spcBef>
                <a:spcPts val="8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potential,whether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titrati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   potential   is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  <a:spcBef>
                <a:spcPts val="9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larger   orsmaller,positive   or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negative,the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8000"/>
              </a:lnSpc>
              <a:spcBef>
                <a:spcPts val="9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nstrument  has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tomatic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polarity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reversal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circuit,and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automatical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ly  track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 end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4000"/>
              </a:lnSpc>
              <a:spcBef>
                <a:spcPts val="2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potential,the  operato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  does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have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toflip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any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r>
              <a:rPr sz="7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switc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h,so</a:t>
            </a:r>
            <a:r>
              <a:rPr sz="7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that  it  is  convenient</a:t>
            </a:r>
            <a:r>
              <a:rPr sz="7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  use,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 improve  the  co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ntrol  accuracy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25"/>
              </a:lnSpc>
              <a:spcBef>
                <a:spcPts val="535"/>
              </a:spcBef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3,in the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 measurement,the paneladopts 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8000"/>
              </a:lnSpc>
              <a:spcBef>
                <a:spcPts val="15"/>
              </a:spcBef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potentiometer and band switch contr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ol and switching,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 the titration analysis,the use of highly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reliable touch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key control,so that the user choose automatic titration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manual titration are very co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nvenient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94" name="picture 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36535" y="1381115"/>
            <a:ext cx="1200156" cy="3454423"/>
          </a:xfrm>
          <a:prstGeom prst="rect">
            <a:avLst/>
          </a:prstGeom>
        </p:spPr>
      </p:pic>
      <p:sp>
        <p:nvSpPr>
          <p:cNvPr id="96" name="textbox 96"/>
          <p:cNvSpPr/>
          <p:nvPr/>
        </p:nvSpPr>
        <p:spPr>
          <a:xfrm>
            <a:off x="1346216" y="803271"/>
            <a:ext cx="1174750" cy="222884"/>
          </a:xfrm>
          <a:prstGeom prst="rect">
            <a:avLst/>
          </a:prstGeom>
          <a:solidFill>
            <a:srgbClr val="E3E3E3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1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7965" algn="l" rtl="0" eaLnBrk="0">
              <a:lnSpc>
                <a:spcPct val="81000"/>
              </a:lnSpc>
            </a:pP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APT-2 titrat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 98"/>
          <p:cNvSpPr/>
          <p:nvPr/>
        </p:nvSpPr>
        <p:spPr>
          <a:xfrm>
            <a:off x="292100" y="1955800"/>
            <a:ext cx="3302000" cy="1625600"/>
          </a:xfrm>
          <a:prstGeom prst="rect">
            <a:avLst/>
          </a:prstGeom>
          <a:solidFill>
            <a:srgbClr val="E8E8E8">
              <a:alpha val="99607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100" name="table 100"/>
          <p:cNvGraphicFramePr>
            <a:graphicFrameLocks noGrp="1"/>
          </p:cNvGraphicFramePr>
          <p:nvPr/>
        </p:nvGraphicFramePr>
        <p:xfrm>
          <a:off x="444487" y="1997068"/>
          <a:ext cx="3041015" cy="1529714"/>
        </p:xfrm>
        <a:graphic>
          <a:graphicData uri="http://schemas.openxmlformats.org/drawingml/2006/table">
            <a:tbl>
              <a:tblPr/>
              <a:tblGrid>
                <a:gridCol w="988060"/>
                <a:gridCol w="1014730"/>
                <a:gridCol w="1038225"/>
              </a:tblGrid>
              <a:tr h="50165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" algn="l" rtl="0" eaLnBrk="0">
                        <a:lnSpc>
                          <a:spcPct val="7800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Measuring</a:t>
                      </a:r>
                      <a:r>
                        <a:rPr sz="6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nge: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1750" algn="l" rtl="0" eaLnBrk="0">
                        <a:lnSpc>
                          <a:spcPct val="83000"/>
                        </a:lnSpc>
                        <a:spcBef>
                          <a:spcPts val="61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</a:t>
                      </a:r>
                      <a:r>
                        <a:rPr lang="en-US" altLang="zh-CN"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value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：0-14.00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-PH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1750" algn="l" rtl="0" eaLnBrk="0">
                        <a:lnSpc>
                          <a:spcPts val="80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MV:0-±1999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MV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2245" algn="l" rtl="0" eaLnBrk="0">
                        <a:lnSpc>
                          <a:spcPct val="93000"/>
                        </a:lnSpc>
                      </a:pPr>
                      <a:r>
                        <a:rPr sz="12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Technical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2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parameter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67690">
                <a:tc v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2890" algn="l" rtl="0" eaLnBrk="0">
                        <a:lnSpc>
                          <a:spcPct val="83000"/>
                        </a:lnSpc>
                      </a:pPr>
                      <a:r>
                        <a:rPr lang="en-US" altLang="zh-CN"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 value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：±0.01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81940" algn="l" rtl="0" eaLnBrk="0">
                        <a:lnSpc>
                          <a:spcPts val="86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f.s.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MV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:0.1%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Potential</a:t>
                      </a:r>
                      <a:r>
                        <a:rPr lang="en-US"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 accu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racy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02260" algn="l" rtl="0" eaLnBrk="0">
                        <a:lnSpc>
                          <a:spcPct val="83000"/>
                        </a:lnSpc>
                        <a:spcBef>
                          <a:spcPts val="100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±0.03</a:t>
                      </a:r>
                      <a:r>
                        <a:rPr lang="en-US" altLang="zh-CN" sz="6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 value</a:t>
                      </a:r>
                      <a:endParaRPr lang="en-US" altLang="zh-CN"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59410" algn="l" rtl="0" eaLnBrk="0">
                        <a:lnSpc>
                          <a:spcPts val="765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Or±3MV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3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Input</a:t>
                      </a:r>
                      <a:r>
                        <a:rPr sz="6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impedance: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Volume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analysis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repeatability:   Appearance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ize: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70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Not</a:t>
                      </a:r>
                      <a:r>
                        <a:rPr sz="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less than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1x10°Q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1290" algn="l" rtl="0" eaLnBrk="0">
                        <a:lnSpc>
                          <a:spcPts val="74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Notgreater than 0.3%F-S    280×200×1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30mm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7059</Words>
  <Application>WPS 演示</Application>
  <PresentationFormat/>
  <Paragraphs>205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Arial</vt:lpstr>
      <vt:lpstr>宋体</vt:lpstr>
      <vt:lpstr>Wingdings</vt:lpstr>
      <vt:lpstr>Arial</vt:lpstr>
      <vt:lpstr>Times New Roman</vt:lpstr>
      <vt:lpstr>SimHei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2</cp:revision>
  <dcterms:created xsi:type="dcterms:W3CDTF">2025-04-16T07:43:28Z</dcterms:created>
  <dcterms:modified xsi:type="dcterms:W3CDTF">2025-04-16T07:43:59Z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2025-04-16T15:37:52Z</vt:filetime>
  </property>
  <property fmtid="{D5CDD505-2E9C-101B-9397-08002B2CF9AE}" pid="4" name="UsrData">
    <vt:lpwstr>67ff5e4dbd3901001f005eecwl</vt:lpwstr>
  </property>
  <property fmtid="{D5CDD505-2E9C-101B-9397-08002B2CF9AE}" pid="5" name="ICV">
    <vt:lpwstr>911FEBA1BB7F4A49B30CA92202797F19_12</vt:lpwstr>
  </property>
  <property fmtid="{D5CDD505-2E9C-101B-9397-08002B2CF9AE}" pid="6" name="KSOProductBuildVer">
    <vt:lpwstr>2052-12.1.0.20784</vt:lpwstr>
  </property>
</Properties>
</file>