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2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8401050" cy="130048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8" Type="http://schemas.openxmlformats.org/officeDocument/2006/relationships/slide" Target="slides/slide7.xml"/><Relationship Id="rId7" Type="http://schemas.openxmlformats.org/officeDocument/2006/relationships/slide" Target="slides/slide6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3" Type="http://schemas.openxmlformats.org/officeDocument/2006/relationships/slide" Target="slides/slide2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5" Type="http://schemas.openxmlformats.org/officeDocument/2006/relationships/tableStyles" Target="tableStyles.xml"/><Relationship Id="rId14" Type="http://schemas.openxmlformats.org/officeDocument/2006/relationships/presProps" Target="presProps.xml"/><Relationship Id="rId13" Type="http://schemas.openxmlformats.org/officeDocument/2006/relationships/slide" Target="slides/slide12.xml"/><Relationship Id="rId12" Type="http://schemas.openxmlformats.org/officeDocument/2006/relationships/slide" Target="slides/slide11.xml"/><Relationship Id="rId11" Type="http://schemas.openxmlformats.org/officeDocument/2006/relationships/slide" Target="slides/slide10.xml"/><Relationship Id="rId10" Type="http://schemas.openxmlformats.org/officeDocument/2006/relationships/slide" Target="slides/slide9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jpeg"/><Relationship Id="rId8" Type="http://schemas.openxmlformats.org/officeDocument/2006/relationships/image" Target="../media/image11.png"/><Relationship Id="rId7" Type="http://schemas.openxmlformats.org/officeDocument/2006/relationships/image" Target="../media/image10.jpeg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1" Type="http://schemas.openxmlformats.org/officeDocument/2006/relationships/image" Target="../media/image14.jpeg"/><Relationship Id="rId10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image" Target="../media/image22.jpeg"/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image" Target="../media/image25.jpeg"/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8.jpeg"/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image" Target="../media/image31.jpeg"/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3203575" y="5378450"/>
            <a:ext cx="2717800" cy="3028950"/>
            <a:chOff x="0" y="0"/>
            <a:chExt cx="2717800" cy="3028950"/>
          </a:xfrm>
        </p:grpSpPr>
        <p:pic>
          <p:nvPicPr>
            <p:cNvPr id="2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2717800" cy="3028950"/>
            </a:xfrm>
            <a:prstGeom prst="rect">
              <a:avLst/>
            </a:prstGeom>
          </p:spPr>
        </p:pic>
        <p:sp>
          <p:nvSpPr>
            <p:cNvPr id="4" name="textbox 4"/>
            <p:cNvSpPr/>
            <p:nvPr/>
          </p:nvSpPr>
          <p:spPr>
            <a:xfrm>
              <a:off x="-12700" y="-12700"/>
              <a:ext cx="2743200" cy="30607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2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22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22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2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203200" algn="l" rtl="0" eaLnBrk="0">
                <a:lnSpc>
                  <a:spcPct val="77000"/>
                </a:lnSpc>
                <a:spcBef>
                  <a:spcPts val="4"/>
                </a:spcBef>
                <a:tabLst/>
              </a:pPr>
              <a:r>
                <a:rPr sz="400" kern="0" spc="-10" dirty="0">
                  <a:solidFill>
                    <a:srgbClr val="502030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9</a:t>
              </a:r>
              <a:endParaRPr sz="400" dirty="0">
                <a:latin typeface="Times New Roman"/>
                <a:ea typeface="Times New Roman"/>
                <a:cs typeface="Times New Roman"/>
              </a:endParaRPr>
            </a:p>
            <a:p>
              <a:pPr algn="l" rtl="0" eaLnBrk="0">
                <a:lnSpc>
                  <a:spcPct val="120000"/>
                </a:lnSpc>
                <a:tabLst/>
              </a:pPr>
              <a:endParaRPr sz="300" dirty="0">
                <a:latin typeface="Arial"/>
                <a:ea typeface="Arial"/>
                <a:cs typeface="Arial"/>
              </a:endParaRPr>
            </a:p>
            <a:p>
              <a:pPr marL="1397000" algn="l" rtl="0" eaLnBrk="0">
                <a:lnSpc>
                  <a:spcPct val="92000"/>
                </a:lnSpc>
                <a:spcBef>
                  <a:spcPts val="2"/>
                </a:spcBef>
                <a:tabLst/>
              </a:pPr>
              <a:r>
                <a:rPr sz="200" kern="0" spc="0" dirty="0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9</a:t>
              </a:r>
              <a:endParaRPr sz="200" dirty="0">
                <a:latin typeface="Times New Roman"/>
                <a:ea typeface="Times New Roman"/>
                <a:cs typeface="Times New Roman"/>
              </a:endParaRPr>
            </a:p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571875" y="5054600"/>
            <a:ext cx="552450" cy="3048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216275" y="4679950"/>
            <a:ext cx="146050" cy="6921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 10"/>
          <p:cNvSpPr/>
          <p:nvPr/>
        </p:nvSpPr>
        <p:spPr>
          <a:xfrm>
            <a:off x="1819275" y="3013075"/>
            <a:ext cx="4762500" cy="6978650"/>
          </a:xfrm>
          <a:prstGeom prst="rect">
            <a:avLst/>
          </a:prstGeom>
          <a:solidFill>
            <a:srgbClr val="EFEDEE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352675" y="5807047"/>
            <a:ext cx="3625833" cy="3479834"/>
          </a:xfrm>
          <a:prstGeom prst="rect">
            <a:avLst/>
          </a:prstGeom>
        </p:spPr>
      </p:pic>
      <p:sp>
        <p:nvSpPr>
          <p:cNvPr id="14" name="textbox 14"/>
          <p:cNvSpPr/>
          <p:nvPr/>
        </p:nvSpPr>
        <p:spPr>
          <a:xfrm>
            <a:off x="2187575" y="4213212"/>
            <a:ext cx="4025900" cy="13182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409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951864" algn="l" rtl="0" eaLnBrk="0">
              <a:lnSpc>
                <a:spcPct val="81000"/>
              </a:lnSpc>
              <a:tabLst/>
            </a:pPr>
            <a:r>
              <a:rPr sz="22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Crude</a:t>
            </a:r>
            <a:r>
              <a:rPr sz="2200" b="1" kern="0" spc="1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2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Fat Tester</a:t>
            </a:r>
            <a:endParaRPr sz="22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spcBef>
                <a:spcPts val="460"/>
              </a:spcBef>
              <a:tabLst/>
            </a:pPr>
            <a:r>
              <a:rPr sz="15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Soxhlet extractor for fat con</a:t>
            </a:r>
            <a:r>
              <a:rPr sz="15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tent determination</a:t>
            </a:r>
            <a:endParaRPr sz="15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4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4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7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663700" algn="l" rtl="0" eaLnBrk="0">
              <a:lnSpc>
                <a:spcPct val="85000"/>
              </a:lnSpc>
              <a:spcBef>
                <a:spcPts val="2"/>
              </a:spcBef>
              <a:tabLst/>
            </a:pPr>
            <a:r>
              <a:rPr sz="1000" kern="0" spc="10" dirty="0">
                <a:solidFill>
                  <a:srgbClr val="7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SZF</a:t>
            </a:r>
            <a:r>
              <a:rPr sz="1000" kern="0" spc="80" dirty="0">
                <a:solidFill>
                  <a:srgbClr val="7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10" dirty="0">
                <a:solidFill>
                  <a:srgbClr val="7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Series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16" name="textbox 16"/>
          <p:cNvSpPr/>
          <p:nvPr/>
        </p:nvSpPr>
        <p:spPr>
          <a:xfrm>
            <a:off x="2803509" y="9471575"/>
            <a:ext cx="2839085" cy="3232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53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tabLst/>
            </a:pP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Selection of a</a:t>
            </a:r>
            <a:r>
              <a:rPr sz="1000" b="1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new gene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ration of laboratories</a:t>
            </a:r>
            <a:endParaRPr sz="1000" dirty="0">
              <a:latin typeface="Arial"/>
              <a:ea typeface="Arial"/>
              <a:cs typeface="Arial"/>
            </a:endParaRPr>
          </a:p>
          <a:p>
            <a:pPr marL="444500" algn="l" rtl="0" eaLnBrk="0">
              <a:lnSpc>
                <a:spcPts val="1158"/>
              </a:lnSpc>
              <a:spcBef>
                <a:spcPts val="160"/>
              </a:spcBef>
              <a:tabLst/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 choice of new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generation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laboratories</a:t>
            </a:r>
            <a:endParaRPr sz="8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 rot="21600000">
            <a:off x="2238375" y="4552924"/>
            <a:ext cx="3879865" cy="2324149"/>
            <a:chOff x="0" y="0"/>
            <a:chExt cx="3879865" cy="2324149"/>
          </a:xfrm>
        </p:grpSpPr>
        <p:pic>
          <p:nvPicPr>
            <p:cNvPr id="18" name="picture 1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3879865" cy="2324149"/>
            </a:xfrm>
            <a:prstGeom prst="rect">
              <a:avLst/>
            </a:prstGeom>
          </p:spPr>
        </p:pic>
        <p:sp>
          <p:nvSpPr>
            <p:cNvPr id="20" name="textbox 20"/>
            <p:cNvSpPr/>
            <p:nvPr/>
          </p:nvSpPr>
          <p:spPr>
            <a:xfrm>
              <a:off x="57165" y="86255"/>
              <a:ext cx="3370579" cy="158432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4221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ct val="90000"/>
                </a:lnSpc>
                <a:tabLst/>
              </a:pPr>
              <a:r>
                <a:rPr sz="400" b="1" kern="0" spc="20" dirty="0">
                  <a:solidFill>
                    <a:srgbClr val="60C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Digital        display</a:t>
              </a:r>
              <a:r>
                <a:rPr sz="400" b="1" kern="0" spc="0" dirty="0">
                  <a:solidFill>
                    <a:srgbClr val="60C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   </a:t>
              </a:r>
              <a:r>
                <a:rPr sz="400" b="1" kern="0" spc="20" dirty="0">
                  <a:solidFill>
                    <a:srgbClr val="60C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automatic</a:t>
              </a:r>
              <a:r>
                <a:rPr sz="400" b="1" kern="0" spc="0" dirty="0">
                  <a:solidFill>
                    <a:srgbClr val="60C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   </a:t>
              </a:r>
              <a:r>
                <a:rPr sz="400" b="1" kern="0" spc="20" dirty="0">
                  <a:solidFill>
                    <a:srgbClr val="60C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tempera</a:t>
              </a:r>
              <a:r>
                <a:rPr sz="400" b="1" kern="0" spc="10" dirty="0">
                  <a:solidFill>
                    <a:srgbClr val="60C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ture</a:t>
              </a:r>
              <a:endParaRPr sz="4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ct val="88000"/>
                </a:lnSpc>
                <a:spcBef>
                  <a:spcPts val="507"/>
                </a:spcBef>
                <a:tabLst/>
              </a:pPr>
              <a:r>
                <a:rPr sz="400" b="1" kern="0" spc="10" dirty="0">
                  <a:solidFill>
                    <a:srgbClr val="70C01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control</a:t>
              </a:r>
              <a:endParaRPr sz="4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ts val="681"/>
                </a:lnSpc>
                <a:spcBef>
                  <a:spcPts val="285"/>
                </a:spcBef>
                <a:tabLst/>
              </a:pPr>
              <a:r>
                <a:rPr sz="5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Can   adjust   the    heating   tempera</a:t>
              </a:r>
              <a:r>
                <a:rPr sz="5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ture</a:t>
              </a:r>
              <a:r>
                <a:rPr sz="500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</a:t>
              </a:r>
              <a:r>
                <a:rPr sz="5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according</a:t>
              </a:r>
              <a:r>
                <a:rPr sz="500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</a:t>
              </a:r>
              <a:r>
                <a:rPr sz="5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to</a:t>
              </a:r>
              <a:endParaRPr sz="5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ts val="849"/>
                </a:lnSpc>
                <a:tabLst/>
              </a:pPr>
              <a:r>
                <a:rPr sz="5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reagent</a:t>
              </a:r>
              <a:r>
                <a:rPr sz="500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 </a:t>
              </a:r>
              <a:r>
                <a:rPr sz="5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boilingpoint</a:t>
              </a:r>
              <a:r>
                <a:rPr sz="500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 </a:t>
              </a:r>
              <a:r>
                <a:rPr sz="5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an</a:t>
              </a:r>
              <a:r>
                <a:rPr sz="5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d</a:t>
              </a:r>
              <a:r>
                <a:rPr sz="500" kern="0" spc="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 </a:t>
              </a:r>
              <a:r>
                <a:rPr sz="5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ambientonerature</a:t>
              </a:r>
              <a:endParaRPr sz="500" dirty="0">
                <a:latin typeface="Arial"/>
                <a:ea typeface="Arial"/>
                <a:cs typeface="Arial"/>
              </a:endParaRPr>
            </a:p>
            <a:p>
              <a:pPr marL="2342514" algn="l" rtl="0" eaLnBrk="0">
                <a:lnSpc>
                  <a:spcPct val="80000"/>
                </a:lnSpc>
                <a:spcBef>
                  <a:spcPts val="735"/>
                </a:spcBef>
                <a:tabLst/>
              </a:pPr>
              <a:r>
                <a:rPr sz="600" b="1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Achieve   precise   weig</a:t>
              </a:r>
              <a:r>
                <a:rPr sz="600" b="1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hing</a:t>
              </a:r>
              <a:endParaRPr sz="6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7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1072514" algn="l" rtl="0" eaLnBrk="0">
                <a:lnSpc>
                  <a:spcPts val="616"/>
                </a:lnSpc>
                <a:spcBef>
                  <a:spcPts val="151"/>
                </a:spcBef>
                <a:tabLst/>
              </a:pPr>
              <a:r>
                <a:rPr sz="500" kern="0" spc="-10" dirty="0">
                  <a:solidFill>
                    <a:srgbClr val="FFFFFF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Tme</a:t>
              </a:r>
              <a:r>
                <a:rPr sz="500" kern="0" spc="140" dirty="0">
                  <a:solidFill>
                    <a:srgbClr val="FFFFFF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 </a:t>
              </a:r>
              <a:r>
                <a:rPr sz="500" kern="0" spc="-10" dirty="0">
                  <a:solidFill>
                    <a:srgbClr val="FFFFFF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|nut|</a:t>
              </a:r>
              <a:r>
                <a:rPr sz="500" kern="0" spc="-10" dirty="0">
                  <a:solidFill>
                    <a:srgbClr val="FFFFFF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首</a:t>
              </a:r>
              <a:r>
                <a:rPr sz="500" kern="0" spc="0" dirty="0">
                  <a:solidFill>
                    <a:srgbClr val="FFFFFF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     </a:t>
              </a:r>
              <a:r>
                <a:rPr sz="500" kern="0" spc="-10" dirty="0">
                  <a:solidFill>
                    <a:srgbClr val="FFFFFF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1</a:t>
              </a:r>
              <a:endParaRPr sz="500" dirty="0">
                <a:latin typeface="SimHei"/>
                <a:ea typeface="SimHei"/>
                <a:cs typeface="SimHei"/>
              </a:endParaRPr>
            </a:p>
            <a:p>
              <a:pPr algn="l" rtl="0" eaLnBrk="0">
                <a:lnSpc>
                  <a:spcPct val="187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869950" algn="l" rtl="0" eaLnBrk="0">
                <a:lnSpc>
                  <a:spcPct val="80000"/>
                </a:lnSpc>
                <a:spcBef>
                  <a:spcPts val="250"/>
                </a:spcBef>
                <a:tabLst/>
              </a:pPr>
              <a:r>
                <a:rPr sz="800" b="1" kern="0" spc="-3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Humanized design</a:t>
              </a:r>
              <a:endParaRPr sz="8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ts val="712"/>
                </a:lnSpc>
                <a:spcBef>
                  <a:spcPts val="228"/>
                </a:spcBef>
                <a:tabLst/>
              </a:pPr>
              <a:r>
                <a:rPr sz="500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Reagent containers can be</a:t>
              </a:r>
              <a:r>
                <a:rPr sz="500" kern="0" spc="9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500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placed on</a:t>
              </a:r>
              <a:r>
                <a:rPr sz="500" kern="0" spc="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500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the table for</a:t>
              </a:r>
              <a:r>
                <a:rPr sz="500" kern="0" spc="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500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easy</a:t>
              </a:r>
              <a:endParaRPr sz="5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ts val="737"/>
                </a:lnSpc>
                <a:tabLst/>
              </a:pPr>
              <a:r>
                <a:rPr sz="600" kern="0" spc="-20" dirty="0">
                  <a:solidFill>
                    <a:srgbClr val="30503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liquid additi</a:t>
              </a:r>
              <a:r>
                <a:rPr sz="600" kern="0" spc="-30" dirty="0">
                  <a:solidFill>
                    <a:srgbClr val="30503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on</a:t>
              </a:r>
              <a:endParaRPr sz="600" dirty="0">
                <a:latin typeface="Arial"/>
                <a:ea typeface="Arial"/>
                <a:cs typeface="Arial"/>
              </a:endParaRPr>
            </a:p>
          </p:txBody>
        </p:sp>
        <p:pic>
          <p:nvPicPr>
            <p:cNvPr id="22" name="picture 2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69866" y="1123963"/>
              <a:ext cx="1111233" cy="6386"/>
            </a:xfrm>
            <a:prstGeom prst="rect">
              <a:avLst/>
            </a:prstGeom>
          </p:spPr>
        </p:pic>
      </p:grpSp>
      <p:pic>
        <p:nvPicPr>
          <p:cNvPr id="24" name="picture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264009" y="6991320"/>
            <a:ext cx="1854231" cy="2317762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 rot="21600000">
            <a:off x="2270140" y="6991320"/>
            <a:ext cx="1911334" cy="1219228"/>
            <a:chOff x="0" y="0"/>
            <a:chExt cx="1911334" cy="1219228"/>
          </a:xfrm>
        </p:grpSpPr>
        <p:pic>
          <p:nvPicPr>
            <p:cNvPr id="26" name="picture 2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1911334" cy="1104921"/>
            </a:xfrm>
            <a:prstGeom prst="rect">
              <a:avLst/>
            </a:prstGeom>
          </p:spPr>
        </p:pic>
        <p:sp>
          <p:nvSpPr>
            <p:cNvPr id="28" name="textbox 28"/>
            <p:cNvSpPr/>
            <p:nvPr/>
          </p:nvSpPr>
          <p:spPr>
            <a:xfrm>
              <a:off x="25400" y="101631"/>
              <a:ext cx="1846579" cy="47879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5807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ct val="78000"/>
                </a:lnSpc>
                <a:tabLst/>
              </a:pPr>
              <a:r>
                <a:rPr sz="800" b="1" kern="0" spc="-10" dirty="0">
                  <a:solidFill>
                    <a:srgbClr val="70C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Universal</a:t>
              </a:r>
              <a:r>
                <a:rPr sz="800" b="1" kern="0" spc="80" dirty="0">
                  <a:solidFill>
                    <a:srgbClr val="70C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800" b="1" kern="0" spc="-10" dirty="0">
                  <a:solidFill>
                    <a:srgbClr val="70C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for</a:t>
              </a:r>
              <a:r>
                <a:rPr sz="800" b="1" kern="0" spc="70" dirty="0">
                  <a:solidFill>
                    <a:srgbClr val="70C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800" b="1" kern="0" spc="-10" dirty="0">
                  <a:solidFill>
                    <a:srgbClr val="70C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all</a:t>
              </a:r>
              <a:r>
                <a:rPr sz="800" b="1" kern="0" spc="60" dirty="0">
                  <a:solidFill>
                    <a:srgbClr val="70C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800" b="1" kern="0" spc="-10" dirty="0">
                  <a:solidFill>
                    <a:srgbClr val="70C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solvents</a:t>
              </a:r>
              <a:endParaRPr sz="8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ct val="95000"/>
                </a:lnSpc>
                <a:spcBef>
                  <a:spcPts val="1"/>
                </a:spcBef>
                <a:tabLst/>
              </a:pPr>
              <a:r>
                <a:rPr sz="8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Made of a</a:t>
              </a:r>
              <a:r>
                <a:rPr sz="8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ll-glass and</a:t>
              </a:r>
              <a:r>
                <a:rPr sz="800" kern="0" spc="6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PTFE materials</a:t>
              </a:r>
              <a:r>
                <a:rPr sz="800" kern="0" spc="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as</a:t>
              </a:r>
              <a:r>
                <a:rPr sz="8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8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experimental</a:t>
              </a:r>
              <a:r>
                <a:rPr sz="800" kern="0" spc="19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ch</a:t>
              </a:r>
              <a:r>
                <a:rPr sz="8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annels,resistant</a:t>
              </a:r>
              <a:r>
                <a:rPr sz="800" kern="0" spc="17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to</a:t>
              </a:r>
              <a:endParaRPr sz="8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ts val="989"/>
                </a:lnSpc>
                <a:tabLst/>
              </a:pPr>
              <a:r>
                <a:rPr sz="8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various o</a:t>
              </a:r>
              <a:r>
                <a:rPr sz="8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rganic</a:t>
              </a:r>
              <a:r>
                <a:rPr sz="800" kern="0" spc="4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reagents</a:t>
              </a:r>
              <a:endParaRPr sz="800" dirty="0">
                <a:latin typeface="Arial"/>
                <a:ea typeface="Arial"/>
                <a:cs typeface="Arial"/>
              </a:endParaRPr>
            </a:p>
          </p:txBody>
        </p:sp>
        <p:pic>
          <p:nvPicPr>
            <p:cNvPr id="30" name="picture 3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25384" y="1212889"/>
              <a:ext cx="1879616" cy="6350"/>
            </a:xfrm>
            <a:prstGeom prst="rect">
              <a:avLst/>
            </a:prstGeom>
          </p:spPr>
        </p:pic>
      </p:grpSp>
      <p:sp>
        <p:nvSpPr>
          <p:cNvPr id="32" name="textbox 32"/>
          <p:cNvSpPr/>
          <p:nvPr/>
        </p:nvSpPr>
        <p:spPr>
          <a:xfrm>
            <a:off x="4441809" y="7105864"/>
            <a:ext cx="1463675" cy="6629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30200" algn="l" rtl="0" eaLnBrk="0">
              <a:lnSpc>
                <a:spcPts val="1090"/>
              </a:lnSpc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Embedded heating</a:t>
            </a:r>
            <a:endParaRPr sz="800" dirty="0">
              <a:latin typeface="Arial"/>
              <a:ea typeface="Arial"/>
              <a:cs typeface="Arial"/>
            </a:endParaRPr>
          </a:p>
          <a:p>
            <a:pPr marL="25400" algn="l" rtl="0" eaLnBrk="0">
              <a:lnSpc>
                <a:spcPct val="81000"/>
              </a:lnSpc>
              <a:spcBef>
                <a:spcPts val="842"/>
              </a:spcBef>
              <a:tabLst/>
            </a:pPr>
            <a:r>
              <a:rPr sz="600" b="1" kern="0" spc="0" dirty="0">
                <a:solidFill>
                  <a:srgbClr val="70B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Good    sealing    to</a:t>
            </a:r>
            <a:r>
              <a:rPr sz="600" b="1" kern="0" spc="10" dirty="0">
                <a:solidFill>
                  <a:srgbClr val="70B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600" b="1" kern="0" spc="0" dirty="0">
                <a:solidFill>
                  <a:srgbClr val="70B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p</a:t>
            </a:r>
            <a:r>
              <a:rPr sz="600" b="1" kern="0" spc="-10" dirty="0">
                <a:solidFill>
                  <a:srgbClr val="70B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revent</a:t>
            </a:r>
            <a:r>
              <a:rPr sz="600" b="1" kern="0" spc="10" dirty="0">
                <a:solidFill>
                  <a:srgbClr val="70B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600" b="1" kern="0" spc="-10" dirty="0">
                <a:solidFill>
                  <a:srgbClr val="70B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leakage</a:t>
            </a:r>
            <a:endParaRPr sz="600" dirty="0">
              <a:latin typeface="Arial"/>
              <a:ea typeface="Arial"/>
              <a:cs typeface="Arial"/>
            </a:endParaRPr>
          </a:p>
          <a:p>
            <a:pPr marL="114300" algn="l" rtl="0" eaLnBrk="0">
              <a:lnSpc>
                <a:spcPts val="817"/>
              </a:lnSpc>
              <a:spcBef>
                <a:spcPts val="734"/>
              </a:spcBef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Has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good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sealing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performance</a:t>
            </a: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17"/>
              </a:lnSpc>
              <a:spcBef>
                <a:spcPts val="132"/>
              </a:spcBef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prevent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petro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leum ether leakage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issues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pic>
        <p:nvPicPr>
          <p:cNvPr id="34" name="picture 3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3171825" y="8477243"/>
            <a:ext cx="1009650" cy="831839"/>
          </a:xfrm>
          <a:prstGeom prst="rect">
            <a:avLst/>
          </a:prstGeom>
        </p:spPr>
      </p:pic>
      <p:sp>
        <p:nvSpPr>
          <p:cNvPr id="36" name="textbox 36"/>
          <p:cNvSpPr/>
          <p:nvPr/>
        </p:nvSpPr>
        <p:spPr>
          <a:xfrm>
            <a:off x="4137008" y="4716989"/>
            <a:ext cx="1941829" cy="3962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8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Six   samples    heated  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simultaneously</a:t>
            </a:r>
            <a:endParaRPr sz="8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1000"/>
              </a:lnSpc>
              <a:spcBef>
                <a:spcPts val="467"/>
              </a:spcBef>
              <a:tabLst/>
            </a:pPr>
            <a:r>
              <a:rPr sz="700" b="1" kern="0" spc="0" dirty="0">
                <a:solidFill>
                  <a:srgbClr val="7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Uniform heatin</a:t>
            </a:r>
            <a:r>
              <a:rPr sz="700" b="1" kern="0" spc="-10" dirty="0">
                <a:solidFill>
                  <a:srgbClr val="7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g and</a:t>
            </a:r>
            <a:r>
              <a:rPr sz="700" b="1" kern="0" spc="40" dirty="0">
                <a:solidFill>
                  <a:srgbClr val="7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-10" dirty="0">
                <a:solidFill>
                  <a:srgbClr val="7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rapid temperature</a:t>
            </a:r>
            <a:endParaRPr sz="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8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285750" algn="l" rtl="0" eaLnBrk="0">
              <a:lnSpc>
                <a:spcPct val="81000"/>
              </a:lnSpc>
              <a:spcBef>
                <a:spcPts val="1"/>
              </a:spcBef>
              <a:tabLst/>
            </a:pPr>
            <a:r>
              <a:rPr sz="700" b="1" kern="0" spc="-20" dirty="0">
                <a:solidFill>
                  <a:srgbClr val="8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rise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38" name="textbox 38"/>
          <p:cNvSpPr/>
          <p:nvPr/>
        </p:nvSpPr>
        <p:spPr>
          <a:xfrm>
            <a:off x="2295540" y="8293052"/>
            <a:ext cx="1673225" cy="3181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58"/>
              </a:lnSpc>
              <a:tabLst/>
            </a:pPr>
            <a:r>
              <a:rPr sz="600" b="1" kern="0" spc="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Data</a:t>
            </a:r>
            <a:r>
              <a:rPr sz="600" b="1" kern="0" spc="6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b="1" kern="0" spc="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resul</a:t>
            </a:r>
            <a:r>
              <a:rPr sz="600" b="1" kern="0" spc="-1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ts</a:t>
            </a:r>
            <a:r>
              <a:rPr sz="600" b="1" kern="0" spc="6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b="1" kern="0" spc="-1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600" b="1" kern="0" spc="7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b="1" kern="0" spc="-1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professional</a:t>
            </a:r>
            <a:r>
              <a:rPr sz="600" b="1" kern="0" spc="6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b="1" kern="0" spc="-1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600" b="1" kern="0" spc="6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b="1" kern="0" spc="-1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reliable</a:t>
            </a: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08"/>
              </a:lnSpc>
              <a:tabLst/>
            </a:pPr>
            <a:r>
              <a:rPr sz="500" kern="0" spc="2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Complies with nationa standard </a:t>
            </a:r>
            <a:r>
              <a:rPr sz="500" kern="0" spc="1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GB5512-85</a:t>
            </a:r>
            <a:endParaRPr sz="5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33"/>
              </a:lnSpc>
              <a:tabLst/>
            </a:pPr>
            <a:r>
              <a:rPr sz="600" kern="0" spc="-30" dirty="0">
                <a:solidFill>
                  <a:srgbClr val="3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specifications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40" name="textbox 40"/>
          <p:cNvSpPr/>
          <p:nvPr/>
        </p:nvSpPr>
        <p:spPr>
          <a:xfrm>
            <a:off x="3730625" y="4255732"/>
            <a:ext cx="817244" cy="1238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57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  Feature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pic>
        <p:nvPicPr>
          <p:cNvPr id="42" name="picture 4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4283058" y="6984982"/>
            <a:ext cx="1797081" cy="6350"/>
          </a:xfrm>
          <a:prstGeom prst="rect">
            <a:avLst/>
          </a:prstGeom>
        </p:spPr>
      </p:pic>
      <p:pic>
        <p:nvPicPr>
          <p:cNvPr id="44" name="picture 4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2270133" y="8242303"/>
            <a:ext cx="6350" cy="1079493"/>
          </a:xfrm>
          <a:prstGeom prst="rect">
            <a:avLst/>
          </a:prstGeom>
        </p:spPr>
      </p:pic>
      <p:pic>
        <p:nvPicPr>
          <p:cNvPr id="46" name="picture 4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4194183" y="8229589"/>
            <a:ext cx="6350" cy="1028697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105516" y="7010421"/>
            <a:ext cx="6350" cy="93343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8401050" cy="13004800"/>
          </a:xfrm>
          <a:prstGeom prst="rect">
            <a:avLst/>
          </a:prstGeom>
        </p:spPr>
      </p:pic>
      <p:sp>
        <p:nvSpPr>
          <p:cNvPr id="52" name="textbox 52"/>
          <p:cNvSpPr/>
          <p:nvPr/>
        </p:nvSpPr>
        <p:spPr>
          <a:xfrm>
            <a:off x="1549391" y="2017464"/>
            <a:ext cx="5999479" cy="29711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799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723514" algn="l" rtl="0" eaLnBrk="0">
              <a:lnSpc>
                <a:spcPct val="80000"/>
              </a:lnSpc>
              <a:tabLst/>
            </a:pPr>
            <a:r>
              <a:rPr sz="3000" b="1" kern="0" spc="-110" dirty="0">
                <a:solidFill>
                  <a:srgbClr val="80E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Universal solvent</a:t>
            </a:r>
            <a:endParaRPr sz="3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7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3720"/>
              </a:lnSpc>
              <a:spcBef>
                <a:spcPts val="791"/>
              </a:spcBef>
              <a:tabLst/>
            </a:pPr>
            <a:r>
              <a:rPr sz="2600" b="1" kern="0" spc="-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</a:t>
            </a:r>
            <a:r>
              <a:rPr sz="2600" b="1" kern="0" spc="-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ata</a:t>
            </a:r>
            <a:r>
              <a:rPr sz="2600" b="1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600" b="1" kern="0" spc="-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results are</a:t>
            </a:r>
            <a:r>
              <a:rPr sz="2600" b="1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600" b="1" kern="0" spc="-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professio</a:t>
            </a:r>
            <a:r>
              <a:rPr sz="2600" b="1" kern="0" spc="-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nal and reliabl</a:t>
            </a:r>
            <a:r>
              <a:rPr sz="2600" b="1" kern="0" spc="-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endParaRPr sz="2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6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999614" indent="-697865" algn="l" rtl="0" eaLnBrk="0">
              <a:lnSpc>
                <a:spcPct val="106000"/>
              </a:lnSpc>
              <a:spcBef>
                <a:spcPts val="547"/>
              </a:spcBef>
              <a:tabLst/>
            </a:pP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Made</a:t>
            </a:r>
            <a:r>
              <a:rPr sz="1800" kern="0" spc="5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800" kern="0" spc="4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glass</a:t>
            </a:r>
            <a:r>
              <a:rPr sz="1800" kern="0" spc="4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PTFE</a:t>
            </a:r>
            <a:r>
              <a:rPr sz="1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materials</a:t>
            </a:r>
            <a:r>
              <a:rPr sz="1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    </a:t>
            </a:r>
            <a:r>
              <a:rPr sz="1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experimental</a:t>
            </a:r>
            <a:r>
              <a:rPr sz="18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channel</a:t>
            </a:r>
            <a:r>
              <a:rPr sz="1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s,capable   of</a:t>
            </a:r>
            <a:endParaRPr sz="1800" dirty="0">
              <a:latin typeface="Arial"/>
              <a:ea typeface="Arial"/>
              <a:cs typeface="Arial"/>
            </a:endParaRPr>
          </a:p>
          <a:p>
            <a:pPr marL="1460500" algn="l" rtl="0" eaLnBrk="0">
              <a:lnSpc>
                <a:spcPct val="100000"/>
              </a:lnSpc>
              <a:spcBef>
                <a:spcPts val="14"/>
              </a:spcBef>
              <a:tabLst/>
            </a:pPr>
            <a:r>
              <a:rPr sz="1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withstanding</a:t>
            </a:r>
            <a:r>
              <a:rPr sz="1800" kern="0" spc="2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various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organic  </a:t>
            </a:r>
            <a:r>
              <a:rPr sz="1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reagents,</a:t>
            </a:r>
            <a:endParaRPr sz="1800" dirty="0">
              <a:latin typeface="Arial"/>
              <a:ea typeface="Arial"/>
              <a:cs typeface="Arial"/>
            </a:endParaRPr>
          </a:p>
          <a:p>
            <a:pPr marL="304800" algn="l" rtl="0" eaLnBrk="0">
              <a:lnSpc>
                <a:spcPct val="96000"/>
              </a:lnSpc>
              <a:spcBef>
                <a:spcPts val="10"/>
              </a:spcBef>
              <a:tabLst/>
            </a:pPr>
            <a:r>
              <a:rPr sz="1800" kern="0" spc="10" dirty="0">
                <a:solidFill>
                  <a:srgbClr val="6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800" kern="0" spc="220" dirty="0">
                <a:solidFill>
                  <a:srgbClr val="6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kern="0" spc="10" dirty="0">
                <a:solidFill>
                  <a:srgbClr val="6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determination</a:t>
            </a:r>
            <a:r>
              <a:rPr sz="1800" kern="0" spc="280" dirty="0">
                <a:solidFill>
                  <a:srgbClr val="6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kern="0" spc="10" dirty="0">
                <a:solidFill>
                  <a:srgbClr val="6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results</a:t>
            </a:r>
            <a:r>
              <a:rPr sz="1800" kern="0" spc="280" dirty="0">
                <a:solidFill>
                  <a:srgbClr val="6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kern="0" spc="10" dirty="0">
                <a:solidFill>
                  <a:srgbClr val="6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meet</a:t>
            </a:r>
            <a:r>
              <a:rPr sz="1800" kern="0" spc="220" dirty="0">
                <a:solidFill>
                  <a:srgbClr val="6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kern="0" spc="10" dirty="0">
                <a:solidFill>
                  <a:srgbClr val="6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800" kern="0" spc="190" dirty="0">
                <a:solidFill>
                  <a:srgbClr val="6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kern="0" spc="10" dirty="0">
                <a:solidFill>
                  <a:srgbClr val="6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800" kern="0" spc="280" dirty="0">
                <a:solidFill>
                  <a:srgbClr val="6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kern="0" spc="10" dirty="0">
                <a:solidFill>
                  <a:srgbClr val="6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indicators</a:t>
            </a:r>
            <a:r>
              <a:rPr sz="1800" kern="0" spc="220" dirty="0">
                <a:solidFill>
                  <a:srgbClr val="6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kern="0" spc="10" dirty="0">
                <a:solidFill>
                  <a:srgbClr val="6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r>
              <a:rPr sz="1800" kern="0" spc="0" dirty="0">
                <a:solidFill>
                  <a:srgbClr val="6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f</a:t>
            </a:r>
            <a:endParaRPr sz="1800" dirty="0">
              <a:latin typeface="Arial"/>
              <a:ea typeface="Arial"/>
              <a:cs typeface="Arial"/>
            </a:endParaRPr>
          </a:p>
          <a:p>
            <a:pPr marL="323850" algn="l" rtl="0" eaLnBrk="0">
              <a:lnSpc>
                <a:spcPts val="2310"/>
              </a:lnSpc>
              <a:tabLst/>
            </a:pPr>
            <a:r>
              <a:rPr sz="1800" kern="0" spc="0" dirty="0">
                <a:solidFill>
                  <a:srgbClr val="507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national</a:t>
            </a:r>
            <a:r>
              <a:rPr sz="1800" kern="0" spc="350" dirty="0">
                <a:solidFill>
                  <a:srgbClr val="507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kern="0" spc="0" dirty="0">
                <a:solidFill>
                  <a:srgbClr val="507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standard</a:t>
            </a:r>
            <a:r>
              <a:rPr sz="1800" kern="0" spc="390" dirty="0">
                <a:solidFill>
                  <a:srgbClr val="507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kern="0" spc="0" dirty="0">
                <a:solidFill>
                  <a:srgbClr val="507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GB</a:t>
            </a:r>
            <a:r>
              <a:rPr sz="1800" kern="0" spc="20" dirty="0">
                <a:solidFill>
                  <a:srgbClr val="507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5512-85.             </a:t>
            </a:r>
            <a:r>
              <a:rPr sz="1800" kern="0" spc="10" dirty="0">
                <a:solidFill>
                  <a:srgbClr val="507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</a:t>
            </a:r>
            <a:r>
              <a:rPr sz="1800" kern="0" spc="10" baseline="52023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endParaRPr sz="1800" baseline="52023" dirty="0">
              <a:latin typeface="Arial"/>
              <a:ea typeface="Arial"/>
              <a:cs typeface="Arial"/>
            </a:endParaRPr>
          </a:p>
        </p:txBody>
      </p:sp>
      <p:sp>
        <p:nvSpPr>
          <p:cNvPr id="54" name="textbox 54"/>
          <p:cNvSpPr/>
          <p:nvPr/>
        </p:nvSpPr>
        <p:spPr>
          <a:xfrm>
            <a:off x="4464051" y="5909906"/>
            <a:ext cx="1062989" cy="5200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372"/>
              </a:lnSpc>
              <a:tabLst/>
            </a:pPr>
            <a:r>
              <a:rPr sz="1800" kern="0" spc="-10" dirty="0">
                <a:solidFill>
                  <a:srgbClr val="1080E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Petroleum</a:t>
            </a:r>
            <a:endParaRPr sz="1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521"/>
              </a:lnSpc>
              <a:tabLst/>
            </a:pPr>
            <a:r>
              <a:rPr sz="1800" kern="0" spc="-20" dirty="0">
                <a:solidFill>
                  <a:srgbClr val="2080E0">
                    <a:alpha val="100000"/>
                  </a:srgbClr>
                </a:solidFill>
                <a:latin typeface="Arial"/>
                <a:ea typeface="Arial"/>
                <a:cs typeface="Arial"/>
              </a:rPr>
              <a:t>ether</a:t>
            </a:r>
            <a:endParaRPr sz="1800" dirty="0">
              <a:latin typeface="Arial"/>
              <a:ea typeface="Arial"/>
              <a:cs typeface="Arial"/>
            </a:endParaRPr>
          </a:p>
        </p:txBody>
      </p:sp>
      <p:sp>
        <p:nvSpPr>
          <p:cNvPr id="56" name="textbox 56"/>
          <p:cNvSpPr/>
          <p:nvPr/>
        </p:nvSpPr>
        <p:spPr>
          <a:xfrm>
            <a:off x="5937259" y="6008475"/>
            <a:ext cx="699134" cy="3098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55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4765" algn="l" rtl="0" eaLnBrk="0">
              <a:lnSpc>
                <a:spcPct val="85000"/>
              </a:lnSpc>
              <a:tabLst/>
            </a:pPr>
            <a:r>
              <a:rPr sz="900" kern="0" spc="10" dirty="0">
                <a:solidFill>
                  <a:srgbClr val="1080F0">
                    <a:alpha val="100000"/>
                  </a:srgbClr>
                </a:solidFill>
                <a:latin typeface="Arial"/>
                <a:ea typeface="Arial"/>
                <a:cs typeface="Arial"/>
              </a:rPr>
              <a:t>Hydrochloric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94"/>
              </a:lnSpc>
              <a:spcBef>
                <a:spcPts val="26"/>
              </a:spcBef>
              <a:tabLst/>
            </a:pPr>
            <a:r>
              <a:rPr sz="900" kern="0" spc="10" dirty="0">
                <a:solidFill>
                  <a:srgbClr val="2090E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acid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58" name="textbox 58"/>
          <p:cNvSpPr/>
          <p:nvPr/>
        </p:nvSpPr>
        <p:spPr>
          <a:xfrm>
            <a:off x="6845329" y="5361294"/>
            <a:ext cx="641350" cy="1727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69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200" kern="0" spc="-20" dirty="0">
                <a:solidFill>
                  <a:srgbClr val="2090F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Methanol</a:t>
            </a:r>
            <a:endParaRPr sz="1200" dirty="0">
              <a:latin typeface="Arial"/>
              <a:ea typeface="Arial"/>
              <a:cs typeface="Arial"/>
            </a:endParaRPr>
          </a:p>
        </p:txBody>
      </p:sp>
      <p:sp>
        <p:nvSpPr>
          <p:cNvPr id="60" name="textbox 60"/>
          <p:cNvSpPr/>
          <p:nvPr/>
        </p:nvSpPr>
        <p:spPr>
          <a:xfrm>
            <a:off x="2444775" y="5418385"/>
            <a:ext cx="584834" cy="1727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69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200" kern="0" spc="-10" dirty="0">
                <a:solidFill>
                  <a:srgbClr val="1080F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Acetone</a:t>
            </a:r>
            <a:endParaRPr sz="12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8401050" cy="13004800"/>
          </a:xfrm>
          <a:prstGeom prst="rect">
            <a:avLst/>
          </a:prstGeom>
        </p:spPr>
      </p:pic>
      <p:sp>
        <p:nvSpPr>
          <p:cNvPr id="64" name="textbox 64"/>
          <p:cNvSpPr/>
          <p:nvPr/>
        </p:nvSpPr>
        <p:spPr>
          <a:xfrm>
            <a:off x="825472" y="1894379"/>
            <a:ext cx="5628640" cy="20459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551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26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Embedded</a:t>
            </a:r>
            <a:r>
              <a:rPr sz="2600" b="1" kern="0" spc="2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6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heating</a:t>
            </a:r>
            <a:endParaRPr sz="2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50800" algn="l" rtl="0" eaLnBrk="0">
              <a:lnSpc>
                <a:spcPct val="81000"/>
              </a:lnSpc>
              <a:spcBef>
                <a:spcPts val="960"/>
              </a:spcBef>
              <a:tabLst/>
            </a:pPr>
            <a:r>
              <a:rPr sz="3200" b="1" kern="0" spc="-90" dirty="0">
                <a:solidFill>
                  <a:srgbClr val="60C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Good sealing t</a:t>
            </a:r>
            <a:r>
              <a:rPr sz="3200" b="1" kern="0" spc="-100" dirty="0">
                <a:solidFill>
                  <a:srgbClr val="60C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r>
              <a:rPr sz="3200" b="1" kern="0" spc="160" dirty="0">
                <a:solidFill>
                  <a:srgbClr val="60C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200" b="1" kern="0" spc="-100" dirty="0">
                <a:solidFill>
                  <a:srgbClr val="60C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prevent</a:t>
            </a:r>
            <a:endParaRPr sz="3200" dirty="0">
              <a:latin typeface="Arial"/>
              <a:ea typeface="Arial"/>
              <a:cs typeface="Arial"/>
            </a:endParaRPr>
          </a:p>
          <a:p>
            <a:pPr marL="69850" algn="l" rtl="0" eaLnBrk="0">
              <a:lnSpc>
                <a:spcPct val="80000"/>
              </a:lnSpc>
              <a:spcBef>
                <a:spcPts val="628"/>
              </a:spcBef>
              <a:tabLst/>
            </a:pPr>
            <a:r>
              <a:rPr sz="3200" b="1" kern="0" spc="-80" dirty="0">
                <a:solidFill>
                  <a:srgbClr val="7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leakage</a:t>
            </a:r>
            <a:endParaRPr sz="32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8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marL="31750" algn="l" rtl="0" eaLnBrk="0">
              <a:lnSpc>
                <a:spcPts val="2044"/>
              </a:lnSpc>
              <a:spcBef>
                <a:spcPts val="1"/>
              </a:spcBef>
              <a:tabLst/>
            </a:pP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Has good sealing</a:t>
            </a:r>
            <a:r>
              <a:rPr sz="15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performance to</a:t>
            </a:r>
            <a:r>
              <a:rPr sz="15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prevent</a:t>
            </a:r>
            <a:r>
              <a:rPr sz="15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petroleum ether leakage</a:t>
            </a:r>
            <a:endParaRPr sz="15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8401050" cy="13004800"/>
          </a:xfrm>
          <a:prstGeom prst="rect">
            <a:avLst/>
          </a:prstGeom>
        </p:spPr>
      </p:pic>
      <p:sp>
        <p:nvSpPr>
          <p:cNvPr id="68" name="textbox 68"/>
          <p:cNvSpPr/>
          <p:nvPr/>
        </p:nvSpPr>
        <p:spPr>
          <a:xfrm>
            <a:off x="2101844" y="1784139"/>
            <a:ext cx="5421629" cy="28746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39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36344" algn="l" rtl="0" eaLnBrk="0">
              <a:lnSpc>
                <a:spcPct val="93000"/>
              </a:lnSpc>
              <a:tabLst/>
            </a:pPr>
            <a:r>
              <a:rPr sz="2700" b="1" kern="0" spc="-90" dirty="0">
                <a:solidFill>
                  <a:srgbClr val="90C02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「</a:t>
            </a:r>
            <a:r>
              <a:rPr sz="2700" b="1" kern="0" spc="-90" dirty="0">
                <a:solidFill>
                  <a:srgbClr val="9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over-temperatu</a:t>
            </a:r>
            <a:r>
              <a:rPr sz="2700" b="1" kern="0" spc="-100" dirty="0">
                <a:solidFill>
                  <a:srgbClr val="9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 and</a:t>
            </a:r>
            <a:endParaRPr sz="2700" dirty="0">
              <a:latin typeface="Arial"/>
              <a:ea typeface="Arial"/>
              <a:cs typeface="Arial"/>
            </a:endParaRPr>
          </a:p>
          <a:p>
            <a:pPr marL="1460500" algn="l" rtl="0" eaLnBrk="0">
              <a:lnSpc>
                <a:spcPct val="82000"/>
              </a:lnSpc>
              <a:spcBef>
                <a:spcPts val="345"/>
              </a:spcBef>
              <a:tabLst/>
            </a:pPr>
            <a:r>
              <a:rPr sz="2700" b="1" kern="0" spc="-60" dirty="0">
                <a:solidFill>
                  <a:srgbClr val="80C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timeout alarm</a:t>
            </a:r>
            <a:endParaRPr sz="27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3505"/>
              </a:lnSpc>
              <a:spcBef>
                <a:spcPts val="1837"/>
              </a:spcBef>
              <a:tabLst/>
            </a:pPr>
            <a:r>
              <a:rPr sz="24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Ensure experimental sa</a:t>
            </a:r>
            <a:r>
              <a:rPr sz="24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fety</a:t>
            </a:r>
            <a:endParaRPr sz="24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9050" indent="469265" algn="l" rtl="0" eaLnBrk="0">
              <a:lnSpc>
                <a:spcPct val="125000"/>
              </a:lnSpc>
              <a:spcBef>
                <a:spcPts val="366"/>
              </a:spcBef>
              <a:tabLst/>
            </a:pPr>
            <a:r>
              <a:rPr sz="12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Designed with complete isolation of circuit</a:t>
            </a:r>
            <a:r>
              <a:rPr sz="12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 and extraction space;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Built-in</a:t>
            </a:r>
            <a:r>
              <a:rPr sz="1800" kern="0" spc="4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multi</a:t>
            </a:r>
            <a:r>
              <a:rPr sz="1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ple</a:t>
            </a:r>
            <a:r>
              <a:rPr sz="1800" kern="0" spc="3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warning</a:t>
            </a:r>
            <a:r>
              <a:rPr sz="1800" kern="0" spc="3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functions,such</a:t>
            </a:r>
            <a:r>
              <a:rPr sz="1800" kern="0" spc="3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endParaRPr sz="1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295"/>
              </a:lnSpc>
              <a:tabLst/>
            </a:pPr>
            <a:r>
              <a:rPr sz="1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over-temperature</a:t>
            </a:r>
            <a:r>
              <a:rPr sz="1800" kern="0" spc="2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800" kern="0" spc="1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</a:t>
            </a:r>
            <a:r>
              <a:rPr sz="1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eout</a:t>
            </a:r>
            <a:r>
              <a:rPr sz="1800" kern="0" spc="2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alarms.</a:t>
            </a:r>
            <a:endParaRPr sz="18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picture 7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819275" y="3140075"/>
            <a:ext cx="4762500" cy="6724650"/>
          </a:xfrm>
          <a:prstGeom prst="rect">
            <a:avLst/>
          </a:prstGeom>
        </p:spPr>
      </p:pic>
      <p:sp>
        <p:nvSpPr>
          <p:cNvPr id="72" name="textbox 72"/>
          <p:cNvSpPr/>
          <p:nvPr/>
        </p:nvSpPr>
        <p:spPr>
          <a:xfrm>
            <a:off x="2257440" y="3852533"/>
            <a:ext cx="3858895" cy="40532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670050" algn="l" rtl="0" eaLnBrk="0">
              <a:lnSpc>
                <a:spcPts val="1090"/>
              </a:lnSpc>
              <a:tabLst/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 details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26"/>
              </a:lnSpc>
              <a:spcBef>
                <a:spcPts val="270"/>
              </a:spcBef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Detachable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back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cover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9000"/>
              </a:lnSpc>
              <a:spcBef>
                <a:spcPts val="569"/>
              </a:spcBef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Easy for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users to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82"/>
              </a:lnSpc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inspect and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repair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2565400" algn="l" rtl="0" eaLnBrk="0">
              <a:lnSpc>
                <a:spcPct val="91000"/>
              </a:lnSpc>
              <a:spcBef>
                <a:spcPts val="335"/>
              </a:spcBef>
              <a:tabLst/>
            </a:pP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</a:t>
            </a:r>
            <a:r>
              <a:rPr sz="1100" b="1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borosilic</a:t>
            </a: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ate</a:t>
            </a:r>
            <a:r>
              <a:rPr sz="11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2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extractio</a:t>
            </a:r>
            <a:r>
              <a:rPr sz="12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 bottle</a:t>
            </a:r>
            <a:endParaRPr sz="1200" dirty="0">
              <a:latin typeface="Arial"/>
              <a:ea typeface="Arial"/>
              <a:cs typeface="Arial"/>
            </a:endParaRPr>
          </a:p>
          <a:p>
            <a:pPr marL="3028314" algn="l" rtl="0" eaLnBrk="0">
              <a:lnSpc>
                <a:spcPts val="654"/>
              </a:lnSpc>
              <a:spcBef>
                <a:spcPts val="90"/>
              </a:spcBef>
              <a:tabLst/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 temperature resista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nt</a:t>
            </a:r>
            <a:endParaRPr sz="500" dirty="0">
              <a:latin typeface="Arial"/>
              <a:ea typeface="Arial"/>
              <a:cs typeface="Arial"/>
            </a:endParaRPr>
          </a:p>
          <a:p>
            <a:pPr marL="3028314" algn="l" rtl="0" eaLnBrk="0">
              <a:lnSpc>
                <a:spcPts val="654"/>
              </a:lnSpc>
              <a:tabLst/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 corrosion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resis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tant</a:t>
            </a:r>
            <a:endParaRPr sz="5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picture 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927240" y="5130795"/>
            <a:ext cx="4533900" cy="3378190"/>
          </a:xfrm>
          <a:prstGeom prst="rect">
            <a:avLst/>
          </a:prstGeom>
        </p:spPr>
      </p:pic>
      <p:sp>
        <p:nvSpPr>
          <p:cNvPr id="76" name="textbox 76"/>
          <p:cNvSpPr/>
          <p:nvPr/>
        </p:nvSpPr>
        <p:spPr>
          <a:xfrm>
            <a:off x="2066940" y="5752689"/>
            <a:ext cx="4301490" cy="25285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55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1750" algn="l" rtl="0" eaLnBrk="0">
              <a:lnSpc>
                <a:spcPct val="81000"/>
              </a:lnSpc>
              <a:tabLst/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Extraction  Bottle*6      Extraction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Device*6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Recyc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ling Bottle*6      Extraction  Bottle*6</a:t>
            </a:r>
            <a:endParaRPr sz="9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911"/>
              </a:lnSpc>
              <a:spcBef>
                <a:spcPts val="112"/>
              </a:spcBef>
              <a:tabLst/>
            </a:pPr>
            <a:r>
              <a:rPr sz="1000" kern="0" spc="20" baseline="10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(06A/06B)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(06C/06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mainframe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extraction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(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Only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06B)                </a:t>
            </a:r>
            <a:r>
              <a:rPr sz="800" kern="0" spc="10" baseline="20203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(06C/06</a:t>
            </a:r>
            <a:r>
              <a:rPr sz="800" kern="0" spc="0" baseline="20203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baseline="20203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note</a:t>
            </a:r>
            <a:r>
              <a:rPr sz="800" kern="0" spc="10" baseline="20203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:06</a:t>
            </a:r>
            <a:r>
              <a:rPr sz="800" kern="0" spc="0" baseline="20203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baseline="20203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baseline="20203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baseline="20203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aluminum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baseline="20203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cup</a:t>
            </a:r>
            <a:r>
              <a:rPr sz="800" kern="0" spc="10" baseline="20203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)</a:t>
            </a:r>
            <a:endParaRPr sz="800" baseline="20203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2717800" indent="-2705100" algn="l" rtl="0" eaLnBrk="0">
              <a:lnSpc>
                <a:spcPct val="100000"/>
              </a:lnSpc>
              <a:tabLst/>
            </a:pPr>
            <a:r>
              <a:rPr sz="1200" kern="0" spc="0" baseline="-8681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5A</a:t>
            </a:r>
            <a:r>
              <a:rPr sz="7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kern="0" spc="0" baseline="-8681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Fuse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kern="0" spc="0" baseline="-8681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Tube*2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kern="0" spc="0" baseline="-8681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Certificate/Warranty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kern="0" spc="0" baseline="-8681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Card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</a:t>
            </a:r>
            <a:r>
              <a:rPr sz="1000" kern="0" spc="0" baseline="-10417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User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000" kern="0" spc="0" baseline="-10417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Manual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300" kern="0" spc="0" baseline="8013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kern="0" spc="0" baseline="8013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Cord</a:t>
            </a:r>
            <a:r>
              <a:rPr sz="8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kern="0" spc="-10" baseline="8013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10A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kern="0" spc="-10" baseline="8013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6mm</a:t>
            </a:r>
            <a:r>
              <a:rPr sz="8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kern="0" spc="-10" baseline="8013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Inner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Diameter Rubbe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 Tube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3952890" y="4699206"/>
            <a:ext cx="368934" cy="1644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90"/>
              </a:lnSpc>
              <a:tabLst/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packing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80" name="textbox 80"/>
          <p:cNvSpPr/>
          <p:nvPr/>
        </p:nvSpPr>
        <p:spPr>
          <a:xfrm>
            <a:off x="3495690" y="5942190"/>
            <a:ext cx="332104" cy="1384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85"/>
              </a:lnSpc>
              <a:tabLst/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baskets)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82" name="textbox 82"/>
          <p:cNvSpPr/>
          <p:nvPr/>
        </p:nvSpPr>
        <p:spPr>
          <a:xfrm>
            <a:off x="4362967" y="4699206"/>
            <a:ext cx="143510" cy="1644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90"/>
              </a:lnSpc>
              <a:tabLst/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list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84" name="rect 84"/>
          <p:cNvSpPr/>
          <p:nvPr/>
        </p:nvSpPr>
        <p:spPr>
          <a:xfrm>
            <a:off x="3540109" y="4413243"/>
            <a:ext cx="57150" cy="215893"/>
          </a:xfrm>
          <a:prstGeom prst="rect">
            <a:avLst/>
          </a:prstGeom>
          <a:solidFill>
            <a:srgbClr val="81A938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picture 8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60525" y="3962400"/>
            <a:ext cx="5080000" cy="5080000"/>
          </a:xfrm>
          <a:prstGeom prst="rect">
            <a:avLst/>
          </a:prstGeom>
        </p:spPr>
      </p:pic>
      <p:pic>
        <p:nvPicPr>
          <p:cNvPr id="88" name="picture 8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838575" y="5416550"/>
            <a:ext cx="2749550" cy="2686050"/>
          </a:xfrm>
          <a:prstGeom prst="rect">
            <a:avLst/>
          </a:prstGeom>
        </p:spPr>
      </p:pic>
      <p:graphicFrame>
        <p:nvGraphicFramePr>
          <p:cNvPr id="90" name="table 90"/>
          <p:cNvGraphicFramePr>
            <a:graphicFrameLocks noGrp="1"/>
          </p:cNvGraphicFramePr>
          <p:nvPr/>
        </p:nvGraphicFramePr>
        <p:xfrm>
          <a:off x="1860550" y="5762625"/>
          <a:ext cx="1930400" cy="2057400"/>
        </p:xfrm>
        <a:graphic>
          <a:graphicData uri="http://schemas.openxmlformats.org/drawingml/2006/table">
            <a:tbl>
              <a:tblPr/>
              <a:tblGrid>
                <a:gridCol w="1930400"/>
              </a:tblGrid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Sample</a:t>
                      </a:r>
                      <a:r>
                        <a:rPr sz="7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weight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:0.5-15g(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constant</a:t>
                      </a:r>
                      <a:r>
                        <a:rPr sz="7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2-5g)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100000"/>
                        </a:lnSpc>
                        <a:tabLst/>
                      </a:pPr>
                      <a:r>
                        <a:rPr sz="1100" kern="0" spc="0" baseline="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Number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0" baseline="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</a:t>
                      </a:r>
                      <a:r>
                        <a:rPr sz="1100" kern="0" spc="70" baseline="-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0" baseline="-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per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0" baseline="-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batch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tests</a:t>
                      </a:r>
                      <a:r>
                        <a:rPr sz="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97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100" kern="0" spc="0" baseline="1420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Heating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1100" kern="0" spc="0" baseline="-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Water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0" baseline="-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bath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0" baseline="-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heating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Method: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ts val="871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r>
                        <a:rPr sz="7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mode: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LED digital</a:t>
                      </a:r>
                      <a:r>
                        <a:rPr sz="7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tube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8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Room temperature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0325" algn="l" rtl="0" eaLnBrk="0">
                        <a:lnSpc>
                          <a:spcPts val="944"/>
                        </a:lnSpc>
                        <a:tabLst/>
                      </a:pPr>
                      <a:r>
                        <a:rPr sz="1100" kern="0" spc="0" baseline="1121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</a:t>
                      </a:r>
                      <a:r>
                        <a:rPr sz="700" kern="0" spc="2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0" baseline="1121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r>
                        <a:rPr sz="1100" kern="0" spc="20" baseline="1121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</a:t>
                      </a:r>
                      <a:r>
                        <a:rPr sz="1100" kern="0" spc="20" baseline="-2992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-100℃</a:t>
                      </a:r>
                      <a:endParaRPr sz="1100" baseline="-2992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9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kern="0" spc="-10" baseline="520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</a:t>
                      </a:r>
                      <a:r>
                        <a:rPr sz="1000" kern="0" spc="-10" baseline="-1562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±1℃</a:t>
                      </a:r>
                      <a:endParaRPr sz="1000" baseline="-15626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ts val="109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100" kern="0" spc="0" baseline="149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Solvent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0" baseline="149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recovery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</a:t>
                      </a:r>
                      <a:r>
                        <a:rPr sz="1100" kern="0" spc="20" baseline="-873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≥80%</a:t>
                      </a:r>
                      <a:endParaRPr sz="1100" baseline="-8736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0325" algn="l" rtl="0" eaLnBrk="0">
                        <a:lnSpc>
                          <a:spcPct val="95000"/>
                        </a:lnSpc>
                        <a:spcBef>
                          <a:spcPts val="24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rate</a:t>
                      </a:r>
                      <a:r>
                        <a:rPr sz="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8" name="group 8"/>
          <p:cNvGrpSpPr/>
          <p:nvPr/>
        </p:nvGrpSpPr>
        <p:grpSpPr>
          <a:xfrm rot="21600000">
            <a:off x="1870075" y="4724400"/>
            <a:ext cx="1911350" cy="381000"/>
            <a:chOff x="0" y="0"/>
            <a:chExt cx="1911350" cy="381000"/>
          </a:xfrm>
        </p:grpSpPr>
        <p:pic>
          <p:nvPicPr>
            <p:cNvPr id="92" name="picture 9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911350" cy="381000"/>
            </a:xfrm>
            <a:prstGeom prst="rect">
              <a:avLst/>
            </a:prstGeom>
          </p:spPr>
        </p:pic>
        <p:sp>
          <p:nvSpPr>
            <p:cNvPr id="94" name="textbox 94"/>
            <p:cNvSpPr/>
            <p:nvPr/>
          </p:nvSpPr>
          <p:spPr>
            <a:xfrm>
              <a:off x="-12700" y="-12700"/>
              <a:ext cx="1936750" cy="46164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254000" algn="l" rtl="0" eaLnBrk="0">
                <a:lnSpc>
                  <a:spcPct val="83000"/>
                </a:lnSpc>
                <a:spcBef>
                  <a:spcPts val="4"/>
                </a:spcBef>
                <a:tabLst/>
              </a:pPr>
              <a:r>
                <a:rPr sz="19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LC</a:t>
              </a:r>
              <a:r>
                <a:rPr sz="1900" b="1" kern="0" spc="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</a:t>
              </a:r>
              <a:r>
                <a:rPr sz="19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SZF</a:t>
              </a:r>
              <a:r>
                <a:rPr sz="1900" b="1" kern="0" spc="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-06A</a:t>
              </a:r>
              <a:endParaRPr sz="19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96" name="textbox 96"/>
          <p:cNvSpPr/>
          <p:nvPr/>
        </p:nvSpPr>
        <p:spPr>
          <a:xfrm>
            <a:off x="2168525" y="5210175"/>
            <a:ext cx="1257300" cy="1873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69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3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Crude</a:t>
            </a:r>
            <a:r>
              <a:rPr sz="1300" b="1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Fat Tester</a:t>
            </a:r>
            <a:endParaRPr sz="1300" dirty="0">
              <a:latin typeface="Arial"/>
              <a:ea typeface="Arial"/>
              <a:cs typeface="Arial"/>
            </a:endParaRPr>
          </a:p>
        </p:txBody>
      </p:sp>
      <p:sp>
        <p:nvSpPr>
          <p:cNvPr id="98" name="textbox 98"/>
          <p:cNvSpPr/>
          <p:nvPr/>
        </p:nvSpPr>
        <p:spPr>
          <a:xfrm>
            <a:off x="1908175" y="7361053"/>
            <a:ext cx="750569" cy="1168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1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0000"/>
              </a:lnSpc>
              <a:tabLst/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control</a:t>
            </a:r>
            <a:r>
              <a:rPr sz="600" kern="0" spc="27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accuracy.</a:t>
            </a:r>
            <a:endParaRPr sz="6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picture 1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60525" y="3962400"/>
            <a:ext cx="5080000" cy="5080000"/>
          </a:xfrm>
          <a:prstGeom prst="rect">
            <a:avLst/>
          </a:prstGeom>
        </p:spPr>
      </p:pic>
      <p:pic>
        <p:nvPicPr>
          <p:cNvPr id="102" name="picture 10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844925" y="5454650"/>
            <a:ext cx="2794000" cy="2603500"/>
          </a:xfrm>
          <a:prstGeom prst="rect">
            <a:avLst/>
          </a:prstGeom>
        </p:spPr>
      </p:pic>
      <p:graphicFrame>
        <p:nvGraphicFramePr>
          <p:cNvPr id="104" name="table 104"/>
          <p:cNvGraphicFramePr>
            <a:graphicFrameLocks noGrp="1"/>
          </p:cNvGraphicFramePr>
          <p:nvPr/>
        </p:nvGraphicFramePr>
        <p:xfrm>
          <a:off x="1860550" y="5762625"/>
          <a:ext cx="1930400" cy="2057400"/>
        </p:xfrm>
        <a:graphic>
          <a:graphicData uri="http://schemas.openxmlformats.org/drawingml/2006/table">
            <a:tbl>
              <a:tblPr/>
              <a:tblGrid>
                <a:gridCol w="1930400"/>
              </a:tblGrid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Sample</a:t>
                      </a:r>
                      <a:r>
                        <a:rPr sz="7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weight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:0.5-15g(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constant</a:t>
                      </a:r>
                      <a:r>
                        <a:rPr sz="7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2-5g)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100000"/>
                        </a:lnSpc>
                        <a:tabLst/>
                      </a:pPr>
                      <a:r>
                        <a:rPr sz="1100" kern="0" spc="0" baseline="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Number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0" baseline="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</a:t>
                      </a:r>
                      <a:r>
                        <a:rPr sz="1100" kern="0" spc="70" baseline="-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0" baseline="-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per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0" baseline="-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batch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tests</a:t>
                      </a:r>
                      <a:r>
                        <a:rPr sz="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97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100" kern="0" spc="0" baseline="1420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Heating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1100" kern="0" spc="0" baseline="-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Water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0" baseline="-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bath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0" baseline="-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heating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Method: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ts val="871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r>
                        <a:rPr sz="7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mode: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LED digital</a:t>
                      </a:r>
                      <a:r>
                        <a:rPr sz="7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tube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8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Room temperature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0325" algn="l" rtl="0" eaLnBrk="0">
                        <a:lnSpc>
                          <a:spcPts val="944"/>
                        </a:lnSpc>
                        <a:tabLst/>
                      </a:pPr>
                      <a:r>
                        <a:rPr sz="1100" kern="0" spc="0" baseline="1121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</a:t>
                      </a:r>
                      <a:r>
                        <a:rPr sz="700" kern="0" spc="2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0" baseline="1121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r>
                        <a:rPr sz="1100" kern="0" spc="20" baseline="1121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</a:t>
                      </a:r>
                      <a:r>
                        <a:rPr sz="1100" kern="0" spc="20" baseline="-2992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-100℃</a:t>
                      </a:r>
                      <a:endParaRPr sz="1100" baseline="-2992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9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kern="0" spc="-10" baseline="520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</a:t>
                      </a:r>
                      <a:r>
                        <a:rPr sz="1000" kern="0" spc="-10" baseline="-1562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±1℃</a:t>
                      </a:r>
                      <a:endParaRPr sz="1000" baseline="-15626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ts val="109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100" kern="0" spc="0" baseline="149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Solvent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0" baseline="149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recovery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</a:t>
                      </a:r>
                      <a:r>
                        <a:rPr sz="1100" kern="0" spc="20" baseline="-873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≥80%</a:t>
                      </a:r>
                      <a:endParaRPr sz="1100" baseline="-8736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0325" algn="l" rtl="0" eaLnBrk="0">
                        <a:lnSpc>
                          <a:spcPct val="95000"/>
                        </a:lnSpc>
                        <a:spcBef>
                          <a:spcPts val="24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rate</a:t>
                      </a:r>
                      <a:r>
                        <a:rPr sz="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10" name="group 10"/>
          <p:cNvGrpSpPr/>
          <p:nvPr/>
        </p:nvGrpSpPr>
        <p:grpSpPr>
          <a:xfrm rot="21600000">
            <a:off x="1870075" y="4724400"/>
            <a:ext cx="1911350" cy="381000"/>
            <a:chOff x="0" y="0"/>
            <a:chExt cx="1911350" cy="381000"/>
          </a:xfrm>
        </p:grpSpPr>
        <p:pic>
          <p:nvPicPr>
            <p:cNvPr id="106" name="picture 10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911350" cy="381000"/>
            </a:xfrm>
            <a:prstGeom prst="rect">
              <a:avLst/>
            </a:prstGeom>
          </p:spPr>
        </p:pic>
        <p:sp>
          <p:nvSpPr>
            <p:cNvPr id="108" name="textbox 108"/>
            <p:cNvSpPr/>
            <p:nvPr/>
          </p:nvSpPr>
          <p:spPr>
            <a:xfrm>
              <a:off x="-12700" y="-12700"/>
              <a:ext cx="1936750" cy="46164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247650" algn="l" rtl="0" eaLnBrk="0">
                <a:lnSpc>
                  <a:spcPct val="82000"/>
                </a:lnSpc>
                <a:spcBef>
                  <a:spcPts val="1"/>
                </a:spcBef>
                <a:tabLst/>
              </a:pPr>
              <a:r>
                <a:rPr sz="19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LC-SZF-06B</a:t>
              </a:r>
              <a:endParaRPr sz="19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10" name="textbox 110"/>
          <p:cNvSpPr/>
          <p:nvPr/>
        </p:nvSpPr>
        <p:spPr>
          <a:xfrm>
            <a:off x="2168525" y="5210175"/>
            <a:ext cx="1257300" cy="1873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69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3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Crude</a:t>
            </a:r>
            <a:r>
              <a:rPr sz="1300" b="1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Fat Tester</a:t>
            </a:r>
            <a:endParaRPr sz="1300" dirty="0">
              <a:latin typeface="Arial"/>
              <a:ea typeface="Arial"/>
              <a:cs typeface="Arial"/>
            </a:endParaRPr>
          </a:p>
        </p:txBody>
      </p:sp>
      <p:sp>
        <p:nvSpPr>
          <p:cNvPr id="112" name="textbox 112"/>
          <p:cNvSpPr/>
          <p:nvPr/>
        </p:nvSpPr>
        <p:spPr>
          <a:xfrm>
            <a:off x="1908175" y="7361053"/>
            <a:ext cx="750569" cy="1168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1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0000"/>
              </a:lnSpc>
              <a:tabLst/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control</a:t>
            </a:r>
            <a:r>
              <a:rPr sz="600" kern="0" spc="27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accuracy.</a:t>
            </a:r>
            <a:endParaRPr sz="6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picture 1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60525" y="3962400"/>
            <a:ext cx="5080000" cy="5080000"/>
          </a:xfrm>
          <a:prstGeom prst="rect">
            <a:avLst/>
          </a:prstGeom>
        </p:spPr>
      </p:pic>
      <p:pic>
        <p:nvPicPr>
          <p:cNvPr id="116" name="picture 1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971925" y="5118100"/>
            <a:ext cx="2571750" cy="2990850"/>
          </a:xfrm>
          <a:prstGeom prst="rect">
            <a:avLst/>
          </a:prstGeom>
        </p:spPr>
      </p:pic>
      <p:graphicFrame>
        <p:nvGraphicFramePr>
          <p:cNvPr id="118" name="table 118"/>
          <p:cNvGraphicFramePr>
            <a:graphicFrameLocks noGrp="1"/>
          </p:cNvGraphicFramePr>
          <p:nvPr/>
        </p:nvGraphicFramePr>
        <p:xfrm>
          <a:off x="1860550" y="5762625"/>
          <a:ext cx="1930400" cy="2057400"/>
        </p:xfrm>
        <a:graphic>
          <a:graphicData uri="http://schemas.openxmlformats.org/drawingml/2006/table">
            <a:tbl>
              <a:tblPr/>
              <a:tblGrid>
                <a:gridCol w="1930400"/>
              </a:tblGrid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Sample</a:t>
                      </a:r>
                      <a:r>
                        <a:rPr sz="7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weight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:0.5-15g(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constant</a:t>
                      </a:r>
                      <a:r>
                        <a:rPr sz="7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2-5g)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100000"/>
                        </a:lnSpc>
                        <a:tabLst/>
                      </a:pPr>
                      <a:r>
                        <a:rPr sz="1100" kern="0" spc="0" baseline="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Number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0" baseline="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</a:t>
                      </a:r>
                      <a:r>
                        <a:rPr sz="1100" kern="0" spc="70" baseline="-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0" baseline="-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per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0" baseline="-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batch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tests</a:t>
                      </a:r>
                      <a:r>
                        <a:rPr sz="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97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100" kern="0" spc="0" baseline="1420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Heating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1100" kern="0" spc="0" baseline="-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Water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0" baseline="-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bath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0" baseline="-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heating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Method: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ts val="871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r>
                        <a:rPr sz="7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mode: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LED digital</a:t>
                      </a:r>
                      <a:r>
                        <a:rPr sz="7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tube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8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Room temperature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0325" algn="l" rtl="0" eaLnBrk="0">
                        <a:lnSpc>
                          <a:spcPts val="944"/>
                        </a:lnSpc>
                        <a:tabLst/>
                      </a:pPr>
                      <a:r>
                        <a:rPr sz="1100" kern="0" spc="0" baseline="1121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</a:t>
                      </a:r>
                      <a:r>
                        <a:rPr sz="700" kern="0" spc="2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0" baseline="1121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r>
                        <a:rPr sz="1100" kern="0" spc="20" baseline="1121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</a:t>
                      </a:r>
                      <a:r>
                        <a:rPr sz="1100" kern="0" spc="20" baseline="-2992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-100℃</a:t>
                      </a:r>
                      <a:endParaRPr sz="1100" baseline="-2992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9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kern="0" spc="-10" baseline="520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</a:t>
                      </a:r>
                      <a:r>
                        <a:rPr sz="1000" kern="0" spc="-10" baseline="-1562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±1℃</a:t>
                      </a:r>
                      <a:endParaRPr sz="1000" baseline="-15626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ts val="109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100" kern="0" spc="0" baseline="149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Solvent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0" baseline="149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recovery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</a:t>
                      </a:r>
                      <a:r>
                        <a:rPr sz="1100" kern="0" spc="20" baseline="-873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≥80%</a:t>
                      </a:r>
                      <a:endParaRPr sz="1100" baseline="-8736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0325" algn="l" rtl="0" eaLnBrk="0">
                        <a:lnSpc>
                          <a:spcPct val="95000"/>
                        </a:lnSpc>
                        <a:spcBef>
                          <a:spcPts val="24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rate</a:t>
                      </a:r>
                      <a:r>
                        <a:rPr sz="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12" name="group 12"/>
          <p:cNvGrpSpPr/>
          <p:nvPr/>
        </p:nvGrpSpPr>
        <p:grpSpPr>
          <a:xfrm rot="21600000">
            <a:off x="1870075" y="4724400"/>
            <a:ext cx="1911350" cy="381000"/>
            <a:chOff x="0" y="0"/>
            <a:chExt cx="1911350" cy="381000"/>
          </a:xfrm>
        </p:grpSpPr>
        <p:pic>
          <p:nvPicPr>
            <p:cNvPr id="120" name="picture 1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911350" cy="381000"/>
            </a:xfrm>
            <a:prstGeom prst="rect">
              <a:avLst/>
            </a:prstGeom>
          </p:spPr>
        </p:pic>
        <p:sp>
          <p:nvSpPr>
            <p:cNvPr id="122" name="textbox 122"/>
            <p:cNvSpPr/>
            <p:nvPr/>
          </p:nvSpPr>
          <p:spPr>
            <a:xfrm>
              <a:off x="-12700" y="-12700"/>
              <a:ext cx="1936750" cy="46164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260350" algn="l" rtl="0" eaLnBrk="0">
                <a:lnSpc>
                  <a:spcPct val="83000"/>
                </a:lnSpc>
                <a:spcBef>
                  <a:spcPts val="4"/>
                </a:spcBef>
                <a:tabLst/>
              </a:pPr>
              <a:r>
                <a:rPr sz="19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LC</a:t>
              </a:r>
              <a:r>
                <a:rPr sz="1900" b="1" kern="0" spc="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</a:t>
              </a:r>
              <a:r>
                <a:rPr sz="19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SZF</a:t>
              </a:r>
              <a:r>
                <a:rPr sz="1900" b="1" kern="0" spc="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-06C</a:t>
              </a:r>
              <a:endParaRPr sz="19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24" name="textbox 124"/>
          <p:cNvSpPr/>
          <p:nvPr/>
        </p:nvSpPr>
        <p:spPr>
          <a:xfrm>
            <a:off x="2168525" y="5210175"/>
            <a:ext cx="1257300" cy="1873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69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3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Crude</a:t>
            </a:r>
            <a:r>
              <a:rPr sz="1300" b="1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Fat Tester</a:t>
            </a:r>
            <a:endParaRPr sz="1300" dirty="0">
              <a:latin typeface="Arial"/>
              <a:ea typeface="Arial"/>
              <a:cs typeface="Arial"/>
            </a:endParaRPr>
          </a:p>
        </p:txBody>
      </p:sp>
      <p:sp>
        <p:nvSpPr>
          <p:cNvPr id="126" name="textbox 126"/>
          <p:cNvSpPr/>
          <p:nvPr/>
        </p:nvSpPr>
        <p:spPr>
          <a:xfrm>
            <a:off x="1908175" y="7361053"/>
            <a:ext cx="750569" cy="1168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1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0000"/>
              </a:lnSpc>
              <a:tabLst/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control</a:t>
            </a:r>
            <a:r>
              <a:rPr sz="600" kern="0" spc="27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accuracy.</a:t>
            </a:r>
            <a:endParaRPr sz="6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picture 1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60525" y="3962400"/>
            <a:ext cx="5080000" cy="5080000"/>
          </a:xfrm>
          <a:prstGeom prst="rect">
            <a:avLst/>
          </a:prstGeom>
        </p:spPr>
      </p:pic>
      <p:pic>
        <p:nvPicPr>
          <p:cNvPr id="130" name="picture 1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959225" y="5111750"/>
            <a:ext cx="2597150" cy="2990850"/>
          </a:xfrm>
          <a:prstGeom prst="rect">
            <a:avLst/>
          </a:prstGeom>
        </p:spPr>
      </p:pic>
      <p:graphicFrame>
        <p:nvGraphicFramePr>
          <p:cNvPr id="132" name="table 132"/>
          <p:cNvGraphicFramePr>
            <a:graphicFrameLocks noGrp="1"/>
          </p:cNvGraphicFramePr>
          <p:nvPr/>
        </p:nvGraphicFramePr>
        <p:xfrm>
          <a:off x="1860550" y="5762625"/>
          <a:ext cx="1930400" cy="2057400"/>
        </p:xfrm>
        <a:graphic>
          <a:graphicData uri="http://schemas.openxmlformats.org/drawingml/2006/table">
            <a:tbl>
              <a:tblPr/>
              <a:tblGrid>
                <a:gridCol w="1930400"/>
              </a:tblGrid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Sample</a:t>
                      </a:r>
                      <a:r>
                        <a:rPr sz="7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weight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:0.5-15g(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constant</a:t>
                      </a:r>
                      <a:r>
                        <a:rPr sz="7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2-5g)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100000"/>
                        </a:lnSpc>
                        <a:tabLst/>
                      </a:pPr>
                      <a:r>
                        <a:rPr sz="1100" kern="0" spc="0" baseline="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Number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0" baseline="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</a:t>
                      </a:r>
                      <a:r>
                        <a:rPr sz="1100" kern="0" spc="70" baseline="-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0" baseline="-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per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0" baseline="-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batch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tests</a:t>
                      </a:r>
                      <a:r>
                        <a:rPr sz="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95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Heating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Electric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hot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plate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0325" algn="l" rtl="0" eaLnBrk="0">
                        <a:lnSpc>
                          <a:spcPct val="9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Method:                 heating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ts val="86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r>
                        <a:rPr sz="7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mode: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7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LED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digital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tube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95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Room</a:t>
                      </a:r>
                      <a:r>
                        <a:rPr sz="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+5℃-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0325" algn="l" rtl="0" eaLnBrk="0">
                        <a:lnSpc>
                          <a:spcPts val="945"/>
                        </a:lnSpc>
                        <a:tabLst/>
                      </a:pPr>
                      <a:r>
                        <a:rPr sz="1100" kern="0" spc="0" baseline="1124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</a:t>
                      </a:r>
                      <a:r>
                        <a:rPr sz="700" kern="0" spc="2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0" baseline="1124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r>
                        <a:rPr sz="1100" kern="0" spc="20" baseline="1124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</a:t>
                      </a:r>
                      <a:r>
                        <a:rPr sz="1100" kern="0" spc="20" baseline="-29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300℃</a:t>
                      </a:r>
                      <a:endParaRPr sz="1100" baseline="-296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9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kern="0" spc="-10" baseline="520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</a:t>
                      </a:r>
                      <a:r>
                        <a:rPr sz="1000" kern="0" spc="-10" baseline="-1562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±1℃</a:t>
                      </a:r>
                      <a:endParaRPr sz="1000" baseline="-15626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ts val="109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100" kern="0" spc="0" baseline="149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Solvent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0" baseline="149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recovery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</a:t>
                      </a:r>
                      <a:r>
                        <a:rPr sz="1100" kern="0" spc="20" baseline="-873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≥80%</a:t>
                      </a:r>
                      <a:endParaRPr sz="1100" baseline="-8736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0325" algn="l" rtl="0" eaLnBrk="0">
                        <a:lnSpc>
                          <a:spcPct val="95000"/>
                        </a:lnSpc>
                        <a:spcBef>
                          <a:spcPts val="24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rate</a:t>
                      </a:r>
                      <a:r>
                        <a:rPr sz="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14" name="group 14"/>
          <p:cNvGrpSpPr/>
          <p:nvPr/>
        </p:nvGrpSpPr>
        <p:grpSpPr>
          <a:xfrm rot="21600000">
            <a:off x="1870075" y="4724400"/>
            <a:ext cx="1911350" cy="381000"/>
            <a:chOff x="0" y="0"/>
            <a:chExt cx="1911350" cy="381000"/>
          </a:xfrm>
        </p:grpSpPr>
        <p:pic>
          <p:nvPicPr>
            <p:cNvPr id="134" name="picture 13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911350" cy="381000"/>
            </a:xfrm>
            <a:prstGeom prst="rect">
              <a:avLst/>
            </a:prstGeom>
          </p:spPr>
        </p:pic>
        <p:sp>
          <p:nvSpPr>
            <p:cNvPr id="136" name="textbox 136"/>
            <p:cNvSpPr/>
            <p:nvPr/>
          </p:nvSpPr>
          <p:spPr>
            <a:xfrm>
              <a:off x="-12700" y="-12700"/>
              <a:ext cx="1936750" cy="46164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247650" algn="l" rtl="0" eaLnBrk="0">
                <a:lnSpc>
                  <a:spcPct val="83000"/>
                </a:lnSpc>
                <a:spcBef>
                  <a:spcPts val="4"/>
                </a:spcBef>
                <a:tabLst/>
              </a:pPr>
              <a:r>
                <a:rPr sz="19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LC</a:t>
              </a:r>
              <a:r>
                <a:rPr sz="1900" b="1" kern="0" spc="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</a:t>
              </a:r>
              <a:r>
                <a:rPr sz="19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SZF</a:t>
              </a:r>
              <a:r>
                <a:rPr sz="1900" b="1" kern="0" spc="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-06D</a:t>
              </a:r>
              <a:endParaRPr sz="19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38" name="textbox 138"/>
          <p:cNvSpPr/>
          <p:nvPr/>
        </p:nvSpPr>
        <p:spPr>
          <a:xfrm>
            <a:off x="2168525" y="5214594"/>
            <a:ext cx="1257300" cy="1682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99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tabLst/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Crude</a:t>
            </a:r>
            <a:r>
              <a:rPr sz="1100" b="1" kern="0" spc="1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Fat Analyzer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140" name="textbox 140"/>
          <p:cNvSpPr/>
          <p:nvPr/>
        </p:nvSpPr>
        <p:spPr>
          <a:xfrm>
            <a:off x="1908175" y="7361053"/>
            <a:ext cx="750569" cy="1168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1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0000"/>
              </a:lnSpc>
              <a:tabLst/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control</a:t>
            </a:r>
            <a:r>
              <a:rPr sz="600" kern="0" spc="27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accuracy.</a:t>
            </a:r>
            <a:endParaRPr sz="6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2025-07-12T11:20:13Z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2025-07-12T11:20:18</vt:filetime>
  </property>
  <property fmtid="{D5CDD505-2E9C-101B-9397-08002B2CF9AE}" pid="4" name="UsrData">
    <vt:lpwstr>6871d468e2a9a8001fcd5bafwl</vt:lpwstr>
  </property>
</Properties>
</file>