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84010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7" Type="http://schemas.openxmlformats.org/officeDocument/2006/relationships/viewProps" Target="viewProps.xml"/><Relationship Id="rId16" Type="http://schemas.openxmlformats.org/officeDocument/2006/relationships/tableStyles" Target="tableStyles.xml"/><Relationship Id="rId15" Type="http://schemas.openxmlformats.org/officeDocument/2006/relationships/presProps" Target="presProps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21.jpe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73225" y="4498975"/>
            <a:ext cx="5054600" cy="40068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33587" y="6403992"/>
            <a:ext cx="1498587" cy="1295374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927205" y="5304110"/>
            <a:ext cx="1985645" cy="8655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2864" algn="l" rtl="0" eaLnBrk="0">
              <a:lnSpc>
                <a:spcPct val="82000"/>
              </a:lnSpc>
              <a:tabLst/>
            </a:pP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2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 device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3749675" y="4045966"/>
            <a:ext cx="2816860" cy="783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05815" algn="l" rtl="0" eaLnBrk="0">
              <a:lnSpc>
                <a:spcPts val="4292"/>
              </a:lnSpc>
              <a:tabLst/>
            </a:pPr>
            <a:r>
              <a:rPr sz="3000" b="1" kern="0" spc="-100" dirty="0">
                <a:solidFill>
                  <a:srgbClr val="A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safety</a:t>
            </a:r>
            <a:endParaRPr sz="3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protection,air fil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 can protect the vacuum pump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35175" y="4972050"/>
            <a:ext cx="4356100" cy="389255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2365375" y="4228337"/>
            <a:ext cx="3484245" cy="638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6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22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rument real shot</a:t>
            </a:r>
            <a:r>
              <a:rPr sz="22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</a:t>
            </a:r>
            <a:r>
              <a:rPr sz="2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14935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angle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2644775" y="4214597"/>
            <a:ext cx="3725545" cy="23475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9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42900" algn="l" rtl="0" eaLnBrk="0">
              <a:lnSpc>
                <a:spcPct val="81000"/>
              </a:lnSpc>
              <a:tabLst/>
            </a:pPr>
            <a:r>
              <a:rPr sz="1600" b="1" kern="0" spc="-50" dirty="0">
                <a:solidFill>
                  <a:srgbClr val="C0F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Compact in size,portable </a:t>
            </a:r>
            <a:r>
              <a:rPr sz="1600" b="1" kern="0" spc="-60" dirty="0">
                <a:solidFill>
                  <a:srgbClr val="C0F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 outings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220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 space by integrating a vacuum pump,liquid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ervoir,and filter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84150" algn="l" rtl="0" eaLnBrk="0">
              <a:lnSpc>
                <a:spcPct val="81000"/>
              </a:lnSpc>
              <a:spcBef>
                <a:spcPts val="220"/>
              </a:spcBef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Continuous worki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ng time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668"/>
              </a:spcBef>
              <a:tabLst/>
            </a:pPr>
            <a:r>
              <a:rPr sz="2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050000</a:t>
            </a:r>
            <a:endParaRPr sz="2200" dirty="0">
              <a:latin typeface="Arial"/>
              <a:ea typeface="Arial"/>
              <a:cs typeface="Arial"/>
            </a:endParaRPr>
          </a:p>
          <a:p>
            <a:pPr marL="146050" algn="l" rtl="0" eaLnBrk="0">
              <a:lnSpc>
                <a:spcPts val="1004"/>
              </a:lnSpc>
              <a:spcBef>
                <a:spcPts val="114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hour           minute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second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6359524" y="4331899"/>
            <a:ext cx="236854" cy="2901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080"/>
              </a:lnSpc>
              <a:tabLst/>
            </a:pPr>
            <a:r>
              <a:rPr sz="700" kern="0" spc="-80" dirty="0">
                <a:solidFill>
                  <a:srgbClr val="80A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」</a:t>
            </a:r>
            <a:endParaRPr sz="7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5" y="2692400"/>
            <a:ext cx="7620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1943116" y="4302107"/>
          <a:ext cx="4476115" cy="4864100"/>
        </p:xfrm>
        <a:graphic>
          <a:graphicData uri="http://schemas.openxmlformats.org/drawingml/2006/table">
            <a:tbl>
              <a:tblPr/>
              <a:tblGrid>
                <a:gridCol w="619125"/>
                <a:gridCol w="3856990"/>
              </a:tblGrid>
              <a:tr h="517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929" algn="l" rtl="0" eaLnBrk="0">
                        <a:lnSpc>
                          <a:spcPts val="149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5C7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9420" algn="l" rtl="0" eaLnBrk="0">
                        <a:lnSpc>
                          <a:spcPct val="8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</a:t>
                      </a:r>
                      <a:r>
                        <a:rPr sz="7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-1L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</a:t>
                      </a:r>
                      <a:r>
                        <a:rPr sz="700" b="1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provided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7814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DC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12V,1.0A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4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73000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877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4619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2500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ts val="1102"/>
                        </a:lnSpc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motor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9719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Brushless</a:t>
                      </a:r>
                      <a:r>
                        <a:rPr sz="700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Mot</a:t>
                      </a:r>
                      <a:r>
                        <a:rPr sz="700" b="1" kern="0" spc="1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7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700" b="1" u="sng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vacuum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58314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mbar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indent="-5714" algn="l" rtl="0" eaLnBrk="0">
                        <a:lnSpc>
                          <a:spcPct val="10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absorption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32914" algn="l" rtl="0" eaLnBrk="0">
                        <a:lnSpc>
                          <a:spcPts val="865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1.6L/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59" algn="l" rtl="0" eaLnBrk="0">
                        <a:lnSpc>
                          <a:spcPct val="106000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storag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77569" algn="l" rtl="0" eaLnBrk="0">
                        <a:lnSpc>
                          <a:spcPct val="9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700" kern="0" spc="9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9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1L,</a:t>
                      </a:r>
                      <a:r>
                        <a:rPr sz="700" b="1" kern="0" spc="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optional</a:t>
                      </a:r>
                      <a:r>
                        <a:rPr sz="700" kern="0" spc="6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9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700" b="1" kern="0" spc="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kern="0" spc="7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filtration</a:t>
                      </a:r>
                      <a:r>
                        <a:rPr sz="700" kern="0" spc="9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bottle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259" indent="-5714" algn="l" rtl="0" eaLnBrk="0">
                        <a:lnSpc>
                          <a:spcPct val="96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absorption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adapter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21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7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tandard</a:t>
                      </a:r>
                      <a:r>
                        <a:rPr sz="7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single-channel</a:t>
                      </a:r>
                      <a:r>
                        <a:rPr sz="700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ejector(fits</a:t>
                      </a:r>
                      <a:r>
                        <a:rPr sz="700" kern="0" spc="1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1ml</a:t>
                      </a:r>
                      <a:r>
                        <a:rPr sz="700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pipette</a:t>
                      </a:r>
                      <a:r>
                        <a:rPr sz="700" kern="0" spc="7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tip),optiona</a:t>
                      </a:r>
                      <a:r>
                        <a:rPr sz="700" kern="0" spc="10" dirty="0">
                          <a:solidFill>
                            <a:srgbClr val="203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58569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eight-needle</a:t>
                      </a:r>
                      <a:r>
                        <a:rPr sz="700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needle</a:t>
                      </a:r>
                      <a:r>
                        <a:rPr sz="700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ass</a:t>
                      </a:r>
                      <a:r>
                        <a:rPr sz="700" b="1" kern="0" spc="10" dirty="0">
                          <a:solidFill>
                            <a:srgbClr val="2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embly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7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Noise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2816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53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dB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ize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1295" algn="l" rtl="0" eaLnBrk="0">
                        <a:lnSpc>
                          <a:spcPct val="8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4294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78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127×144×244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9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94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2764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" name="textbox 28"/>
          <p:cNvSpPr/>
          <p:nvPr/>
        </p:nvSpPr>
        <p:spPr>
          <a:xfrm>
            <a:off x="3254375" y="3756809"/>
            <a:ext cx="1759585" cy="368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4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b="1" kern="0" spc="10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100" b="1" kern="0" spc="5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 details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546100" algn="l" rtl="0" eaLnBrk="0">
              <a:lnSpc>
                <a:spcPct val="86000"/>
              </a:lnSpc>
              <a:spcBef>
                <a:spcPts val="3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ameters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08190" y="9245573"/>
            <a:ext cx="4203667" cy="6352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58958" y="4229109"/>
            <a:ext cx="4032266" cy="63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543090" y="2469493"/>
            <a:ext cx="5906770" cy="6428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67665" algn="l" rtl="0" eaLnBrk="0">
              <a:lnSpc>
                <a:spcPct val="84000"/>
              </a:lnSpc>
              <a:tabLst/>
            </a:pPr>
            <a:r>
              <a:rPr sz="2900" b="1" kern="0" spc="-100" dirty="0">
                <a:solidFill>
                  <a:srgbClr val="C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Compact Size Can</a:t>
            </a:r>
            <a:r>
              <a:rPr sz="2900" b="1" kern="0" spc="130" dirty="0">
                <a:solidFill>
                  <a:srgbClr val="C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b="1" kern="0" spc="-100" dirty="0">
                <a:solidFill>
                  <a:srgbClr val="C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 taken</a:t>
            </a:r>
            <a:r>
              <a:rPr sz="2900" b="1" kern="0" spc="70" dirty="0">
                <a:solidFill>
                  <a:srgbClr val="C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b="1" kern="0" spc="-100" dirty="0">
                <a:solidFill>
                  <a:srgbClr val="C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</a:t>
            </a:r>
            <a:r>
              <a:rPr sz="2900" b="1" kern="0" spc="-110" dirty="0">
                <a:solidFill>
                  <a:srgbClr val="C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99514" algn="l" rtl="0" eaLnBrk="0">
              <a:lnSpc>
                <a:spcPct val="93000"/>
              </a:lnSpc>
              <a:spcBef>
                <a:spcPts val="300"/>
              </a:spcBef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 space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integrating a vacuum pump,liquid reservoir,and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unit.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317114" algn="l" rtl="0" eaLnBrk="0">
              <a:lnSpc>
                <a:spcPct val="82000"/>
              </a:lnSpc>
              <a:spcBef>
                <a:spcPts val="334"/>
              </a:spcBef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Lightweight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portable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rechargeable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battery</a:t>
            </a:r>
            <a:endParaRPr sz="1100" dirty="0">
              <a:latin typeface="Arial"/>
              <a:ea typeface="Arial"/>
              <a:cs typeface="Arial"/>
            </a:endParaRPr>
          </a:p>
          <a:p>
            <a:pPr marL="964564" algn="l" rtl="0" eaLnBrk="0">
              <a:lnSpc>
                <a:spcPts val="2432"/>
              </a:lnSpc>
              <a:tabLst/>
            </a:pPr>
            <a:r>
              <a:rPr sz="1600" b="1" kern="0" spc="-3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 can work continuously for 5 hours</a:t>
            </a:r>
            <a:r>
              <a:rPr sz="1600" b="1" kern="0" spc="4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3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600" b="1" kern="0" spc="6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3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 fully</a:t>
            </a:r>
            <a:endParaRPr sz="1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64"/>
              </a:spcBef>
              <a:tabLst/>
            </a:pPr>
            <a:r>
              <a:rPr sz="1700" b="1" kern="0" spc="-6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charged,making</a:t>
            </a:r>
            <a:r>
              <a:rPr sz="1700" b="1" kern="0" spc="7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6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700" b="1" kern="0" spc="-7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 convenient for outdoor tasks.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78815" algn="l" rtl="0" eaLnBrk="0">
              <a:lnSpc>
                <a:spcPts val="954"/>
              </a:lnSpc>
              <a:spcBef>
                <a:spcPts val="211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Continuous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wo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rking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605"/>
              </a:spcBef>
              <a:tabLst/>
            </a:pPr>
            <a:r>
              <a:rPr sz="48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05:0000</a:t>
            </a:r>
            <a:endParaRPr sz="4800" dirty="0">
              <a:latin typeface="Arial"/>
              <a:ea typeface="Arial"/>
              <a:cs typeface="Arial"/>
            </a:endParaRPr>
          </a:p>
          <a:p>
            <a:pPr marL="247015" algn="l" rtl="0" eaLnBrk="0">
              <a:lnSpc>
                <a:spcPts val="1567"/>
              </a:lnSpc>
              <a:tabLst/>
            </a:pP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hour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minute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933426" y="2092208"/>
            <a:ext cx="5526404" cy="1713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3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3300" b="1" kern="0" spc="0" dirty="0">
                <a:solidFill>
                  <a:srgbClr val="D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IStrong suction</a:t>
            </a:r>
            <a:r>
              <a:rPr sz="3300" b="1" kern="0" spc="230" dirty="0">
                <a:solidFill>
                  <a:srgbClr val="D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kern="0" spc="-10" dirty="0">
                <a:solidFill>
                  <a:srgbClr val="D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power,dual</a:t>
            </a:r>
            <a:endParaRPr sz="3300" dirty="0">
              <a:latin typeface="Arial"/>
              <a:ea typeface="Arial"/>
              <a:cs typeface="Arial"/>
            </a:endParaRPr>
          </a:p>
          <a:p>
            <a:pPr marL="76200" algn="l" rtl="0" eaLnBrk="0">
              <a:lnSpc>
                <a:spcPct val="82000"/>
              </a:lnSpc>
              <a:spcBef>
                <a:spcPts val="357"/>
              </a:spcBef>
              <a:tabLst/>
            </a:pPr>
            <a:r>
              <a:rPr sz="3700" b="1" kern="0" spc="-170" dirty="0">
                <a:solidFill>
                  <a:srgbClr val="C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functions</a:t>
            </a:r>
            <a:endParaRPr sz="3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80"/>
              </a:lnSpc>
              <a:spcBef>
                <a:spcPts val="533"/>
              </a:spcBef>
              <a:tabLst/>
            </a:pPr>
            <a:r>
              <a:rPr sz="1600" b="1" kern="0" spc="-3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High-efficiency mo</a:t>
            </a:r>
            <a:r>
              <a:rPr sz="1600" b="1" kern="0" spc="-4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tor,strong suction power,ultra-quiet</a:t>
            </a:r>
            <a:endParaRPr sz="1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963"/>
              </a:lnSpc>
              <a:tabLst/>
            </a:pPr>
            <a:r>
              <a:rPr sz="1600" b="1" kern="0" spc="-4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operation,fast</a:t>
            </a:r>
            <a:r>
              <a:rPr sz="1600" b="1" kern="0" spc="8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</a:t>
            </a:r>
            <a:r>
              <a:rPr sz="1600" b="1" kern="0" spc="-5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air absorption rates.Dual functions</a:t>
            </a:r>
            <a:r>
              <a:rPr sz="1600" kern="0" spc="-5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1"/>
              </a:spcBef>
              <a:tabLst/>
            </a:pPr>
            <a:r>
              <a:rPr sz="1600" b="1" kern="0" spc="-5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capable of both</a:t>
            </a:r>
            <a:r>
              <a:rPr sz="1600" b="1" kern="0" spc="7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absorption and filtrat</a:t>
            </a:r>
            <a:r>
              <a:rPr sz="1600" b="1" kern="0" spc="-6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r>
              <a:rPr sz="1600" kern="0" spc="-60" dirty="0">
                <a:solidFill>
                  <a:srgbClr val="4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3581436" y="2388674"/>
            <a:ext cx="3822065" cy="1414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3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75664" algn="l" rtl="0" eaLnBrk="0">
              <a:lnSpc>
                <a:spcPct val="82000"/>
              </a:lnSpc>
              <a:tabLst/>
            </a:pPr>
            <a:r>
              <a:rPr sz="3200" b="1" kern="0" spc="-30" dirty="0">
                <a:solidFill>
                  <a:srgbClr val="A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security</a:t>
            </a:r>
            <a:endParaRPr sz="3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8000"/>
              </a:lnSpc>
              <a:spcBef>
                <a:spcPts val="366"/>
              </a:spcBef>
              <a:tabLst/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 prot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ection,air filter can protect the vacuum pump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Extend the service</a:t>
            </a: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 o</a:t>
            </a:r>
            <a:r>
              <a:rPr sz="13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 the</a:t>
            </a:r>
            <a:r>
              <a:rPr sz="13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62175" y="5607043"/>
            <a:ext cx="4032266" cy="2743191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2295540" y="6003945"/>
            <a:ext cx="1733550" cy="2313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1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9864" algn="l" rtl="0" eaLnBrk="0">
              <a:lnSpc>
                <a:spcPct val="82000"/>
              </a:lnSpc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317500" algn="l" rtl="0" eaLnBrk="0">
              <a:lnSpc>
                <a:spcPct val="87000"/>
              </a:lnSpc>
              <a:spcBef>
                <a:spcPts val="1055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endParaRPr sz="600" dirty="0">
              <a:latin typeface="Arial"/>
              <a:ea typeface="Arial"/>
              <a:cs typeface="Arial"/>
            </a:endParaRPr>
          </a:p>
          <a:p>
            <a:pPr marL="418465" algn="l" rtl="0" eaLnBrk="0">
              <a:lnSpc>
                <a:spcPct val="86000"/>
              </a:lnSpc>
              <a:spcBef>
                <a:spcPts val="31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7500" algn="l" rtl="0" eaLnBrk="0">
              <a:lnSpc>
                <a:spcPct val="79000"/>
              </a:lnSpc>
              <a:spcBef>
                <a:spcPts val="185"/>
              </a:spcBef>
              <a:tabLst/>
            </a:pPr>
            <a:r>
              <a:rPr sz="600" b="1" kern="0" spc="-2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600" dirty="0">
              <a:latin typeface="Arial"/>
              <a:ea typeface="Arial"/>
              <a:cs typeface="Arial"/>
            </a:endParaRPr>
          </a:p>
          <a:p>
            <a:pPr marL="317500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Storage</a:t>
            </a:r>
            <a:endParaRPr sz="600" dirty="0">
              <a:latin typeface="Arial"/>
              <a:ea typeface="Arial"/>
              <a:cs typeface="Arial"/>
            </a:endParaRPr>
          </a:p>
          <a:p>
            <a:pPr marL="317500" algn="l" rtl="0" eaLnBrk="0">
              <a:lnSpc>
                <a:spcPct val="86000"/>
              </a:lnSpc>
              <a:spcBef>
                <a:spcPts val="150"/>
              </a:spcBef>
              <a:tabLst/>
            </a:pPr>
            <a:r>
              <a:rPr sz="600" b="1" kern="0" spc="-10" dirty="0">
                <a:solidFill>
                  <a:srgbClr val="1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43865" algn="l" rtl="0" eaLnBrk="0">
              <a:lnSpc>
                <a:spcPct val="86000"/>
              </a:lnSpc>
              <a:spcBef>
                <a:spcPts val="183"/>
              </a:spcBef>
              <a:tabLst/>
            </a:pPr>
            <a:r>
              <a:rPr sz="600" b="1" kern="0" spc="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r>
              <a:rPr sz="600" b="1" kern="0" spc="6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05765" algn="l" rtl="0" eaLnBrk="0">
              <a:lnSpc>
                <a:spcPct val="86000"/>
              </a:lnSpc>
              <a:spcBef>
                <a:spcPts val="181"/>
              </a:spcBef>
              <a:tabLst/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Switch_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99"/>
              </a:lnSpc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(Indicator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ight)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0865" algn="l" rtl="0" eaLnBrk="0">
              <a:lnSpc>
                <a:spcPct val="87000"/>
              </a:lnSpc>
              <a:spcBef>
                <a:spcPts val="1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5743590" y="6295416"/>
            <a:ext cx="361315" cy="1706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98" rIns="0" bIns="0"/>
          <a:lstStyle/>
          <a:p>
            <a:pPr marL="12700" algn="l" rtl="0" eaLnBrk="0">
              <a:lnSpc>
                <a:spcPct val="98000"/>
              </a:lnSpc>
              <a:spcBef>
                <a:spcPts val="6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outlet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495691" y="5058022"/>
            <a:ext cx="1188085" cy="336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200" b="1" kern="0" spc="-4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Analysis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361315" algn="l" rtl="0" eaLnBrk="0">
              <a:lnSpc>
                <a:spcPts val="885"/>
              </a:lnSpc>
              <a:spcBef>
                <a:spcPts val="4"/>
              </a:spcBef>
              <a:tabLst/>
            </a:pPr>
            <a:r>
              <a:rPr sz="600" kern="0" spc="20" dirty="0">
                <a:solidFill>
                  <a:srgbClr val="3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 </a:t>
            </a:r>
            <a:r>
              <a:rPr sz="600" kern="0" spc="10" dirty="0">
                <a:solidFill>
                  <a:srgbClr val="304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analysis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05025" y="5537215"/>
            <a:ext cx="4279916" cy="6353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05025" y="8451831"/>
            <a:ext cx="4279916" cy="63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9275" y="2984500"/>
            <a:ext cx="4762500" cy="703580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2047890" y="3192298"/>
            <a:ext cx="4191634" cy="5374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479550" algn="l" rtl="0" eaLnBrk="0">
              <a:lnSpc>
                <a:spcPct val="84000"/>
              </a:lnSpc>
              <a:tabLst/>
            </a:pPr>
            <a:r>
              <a:rPr sz="1300" kern="0" spc="0" dirty="0">
                <a:solidFill>
                  <a:srgbClr val="205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  Other  Details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872614" algn="l" rtl="0" eaLnBrk="0">
              <a:lnSpc>
                <a:spcPts val="954"/>
              </a:lnSpc>
              <a:spcBef>
                <a:spcPts val="419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708400" algn="l" rtl="0" eaLnBrk="0">
              <a:lnSpc>
                <a:spcPct val="81000"/>
              </a:lnSpc>
              <a:spcBef>
                <a:spcPts val="482"/>
              </a:spcBef>
              <a:tabLst/>
            </a:pPr>
            <a:r>
              <a:rPr sz="1600" kern="0" spc="-40" dirty="0">
                <a:solidFill>
                  <a:srgbClr val="80E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1600" dirty="0">
              <a:latin typeface="Arial"/>
              <a:ea typeface="Arial"/>
              <a:cs typeface="Arial"/>
            </a:endParaRPr>
          </a:p>
          <a:p>
            <a:pPr marL="3472815" algn="l" rtl="0" eaLnBrk="0">
              <a:lnSpc>
                <a:spcPct val="81000"/>
              </a:lnSpc>
              <a:spcBef>
                <a:spcPts val="933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endParaRPr sz="700" dirty="0">
              <a:latin typeface="Arial"/>
              <a:ea typeface="Arial"/>
              <a:cs typeface="Arial"/>
            </a:endParaRPr>
          </a:p>
          <a:p>
            <a:pPr marL="3472179" indent="-932814" algn="l" rtl="0" eaLnBrk="0">
              <a:lnSpc>
                <a:spcPct val="169000"/>
              </a:lnSpc>
              <a:spcBef>
                <a:spcPts val="15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extract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theliquid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storage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 a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negative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561464" algn="l" rtl="0" eaLnBrk="0">
              <a:lnSpc>
                <a:spcPts val="2180"/>
              </a:lnSpc>
              <a:spcBef>
                <a:spcPts val="1539"/>
              </a:spcBef>
              <a:tabLst/>
            </a:pPr>
            <a:r>
              <a:rPr sz="1600" kern="0" spc="-10" dirty="0">
                <a:solidFill>
                  <a:srgbClr val="90F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1600" kern="0" spc="210" dirty="0">
                <a:solidFill>
                  <a:srgbClr val="90F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600" kern="0" spc="-10" dirty="0">
                <a:solidFill>
                  <a:srgbClr val="90F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980564" algn="l" rtl="0" eaLnBrk="0">
              <a:lnSpc>
                <a:spcPts val="954"/>
              </a:lnSpc>
              <a:spcBef>
                <a:spcPts val="615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63014" algn="l" rtl="0" eaLnBrk="0">
              <a:lnSpc>
                <a:spcPts val="954"/>
              </a:lnSpc>
              <a:spcBef>
                <a:spcPts val="115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 the waste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a vola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tile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hazardous</a:t>
            </a:r>
            <a:endParaRPr sz="600" dirty="0">
              <a:latin typeface="Arial"/>
              <a:ea typeface="Arial"/>
              <a:cs typeface="Arial"/>
            </a:endParaRPr>
          </a:p>
          <a:p>
            <a:pPr marL="1441450" algn="l" rtl="0" eaLnBrk="0">
              <a:lnSpc>
                <a:spcPct val="98000"/>
              </a:lnSpc>
              <a:spcBef>
                <a:spcPts val="686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   pla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  a   protective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828164" algn="l" rtl="0" eaLnBrk="0">
              <a:lnSpc>
                <a:spcPts val="981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   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31"/>
              </a:spcBef>
              <a:tabLst/>
            </a:pPr>
            <a:r>
              <a:rPr sz="1100" kern="0" spc="-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1100" kern="0" spc="33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2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endParaRPr sz="11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ts val="954"/>
              </a:lnSpc>
              <a:spcBef>
                <a:spcPts val="284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Contact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954"/>
              </a:lnSpc>
              <a:spcBef>
                <a:spcPts val="218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oring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3009264" algn="l" rtl="0" eaLnBrk="0">
              <a:lnSpc>
                <a:spcPts val="1226"/>
              </a:lnSpc>
              <a:spcBef>
                <a:spcPts val="2"/>
              </a:spcBef>
              <a:tabLst/>
            </a:pPr>
            <a:r>
              <a:rPr sz="900" kern="0" spc="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Switch(indicator </a:t>
            </a:r>
            <a:r>
              <a:rPr sz="900" kern="0" spc="-1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light)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5045075" y="8642951"/>
            <a:ext cx="1207135" cy="740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04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04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stop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00"/>
              </a:lnSpc>
              <a:spcBef>
                <a:spcPts val="863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already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state,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3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begins    liqui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absorption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2079609" y="6532437"/>
            <a:ext cx="4069079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1300" kern="0" spc="0" baseline="79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absorb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0" baseline="79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wasteliquid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</a:t>
            </a:r>
            <a:r>
              <a:rPr sz="1300" kern="0" spc="0" baseline="23987" dirty="0">
                <a:solidFill>
                  <a:srgbClr val="A0F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800" kern="0" spc="160" dirty="0">
                <a:solidFill>
                  <a:srgbClr val="A0F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0" baseline="23987" dirty="0">
                <a:solidFill>
                  <a:srgbClr val="A0F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Storage</a:t>
            </a:r>
            <a:r>
              <a:rPr sz="800" kern="0" spc="190" dirty="0">
                <a:solidFill>
                  <a:srgbClr val="A0F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0" baseline="23987" dirty="0">
                <a:solidFill>
                  <a:srgbClr val="A0F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</a:t>
            </a:r>
            <a:endParaRPr sz="1300" baseline="23987" dirty="0">
              <a:latin typeface="Arial"/>
              <a:ea typeface="Arial"/>
              <a:cs typeface="Arial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3756008" y="8836217"/>
            <a:ext cx="1068069" cy="396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 connecting power supply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46050" algn="l" rtl="0" eaLnBrk="0">
              <a:lnSpc>
                <a:spcPts val="1499"/>
              </a:lnSpc>
              <a:spcBef>
                <a:spcPts val="3"/>
              </a:spcBef>
              <a:tabLst/>
            </a:pPr>
            <a:r>
              <a:rPr sz="1100" kern="0" spc="-1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outlet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5045075" y="8867981"/>
            <a:ext cx="89090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5330824" y="4703311"/>
            <a:ext cx="87947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nvironment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4251309" y="5528821"/>
            <a:ext cx="44450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92275" y="3784600"/>
            <a:ext cx="5016500" cy="543560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3470264" y="4254379"/>
            <a:ext cx="1433830" cy="4708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ct val="83000"/>
              </a:lnSpc>
              <a:tabLst/>
            </a:pP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15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500" dirty="0">
              <a:latin typeface="Arial"/>
              <a:ea typeface="Arial"/>
              <a:cs typeface="Arial"/>
            </a:endParaRPr>
          </a:p>
          <a:p>
            <a:pPr marL="355600" algn="l" rtl="0" eaLnBrk="0">
              <a:lnSpc>
                <a:spcPts val="1090"/>
              </a:lnSpc>
              <a:spcBef>
                <a:spcPts val="558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    lis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9000"/>
              </a:lnSpc>
              <a:spcBef>
                <a:spcPts val="160"/>
              </a:spcBef>
              <a:tabLst/>
            </a:pP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Storage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8"/>
              </a:spcBef>
              <a:tabLst/>
            </a:pPr>
            <a:r>
              <a:rPr sz="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Bottle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15900" algn="l" rtl="0" eaLnBrk="0">
              <a:lnSpc>
                <a:spcPts val="944"/>
              </a:lnSpc>
              <a:spcBef>
                <a:spcPts val="240"/>
              </a:spcBef>
              <a:tabLst/>
            </a:pPr>
            <a:r>
              <a:rPr sz="1200" kern="0" spc="0" baseline="-6355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Adapter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200" b="1" kern="0" spc="0" baseline="153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1200" b="1" kern="0" spc="20" baseline="153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sz="1200" baseline="15347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2000"/>
              </a:lnSpc>
              <a:spcBef>
                <a:spcPts val="7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warranty card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200287" y="5951171"/>
            <a:ext cx="1231264" cy="2936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1000" algn="l" rtl="0" eaLnBrk="0">
              <a:lnSpc>
                <a:spcPct val="81000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99415" algn="l" rtl="0" eaLnBrk="0">
              <a:lnSpc>
                <a:spcPct val="89000"/>
              </a:lnSpc>
              <a:spcBef>
                <a:spcPts val="215"/>
              </a:spcBef>
              <a:tabLst/>
            </a:pPr>
            <a:r>
              <a:rPr sz="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 Tube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917"/>
              </a:lnSpc>
              <a:spcBef>
                <a:spcPts val="217"/>
              </a:spcBef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 bar    </a:t>
            </a:r>
            <a:r>
              <a:rPr sz="700" b="1" kern="0" spc="0" dirty="0">
                <a:solidFill>
                  <a:srgbClr val="40702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 Head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85115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8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8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x2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5241941" y="5911746"/>
            <a:ext cx="857250" cy="2954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32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70814" algn="l" rtl="0" eaLnBrk="0">
              <a:lnSpc>
                <a:spcPct val="87000"/>
              </a:lnSpc>
              <a:spcBef>
                <a:spcPts val="216"/>
              </a:spcBef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 Set</a:t>
            </a:r>
            <a:endParaRPr sz="7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77000"/>
              </a:lnSpc>
              <a:spcBef>
                <a:spcPts val="3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Ming</a:t>
            </a:r>
            <a:r>
              <a:rPr sz="800" b="1" kern="0" spc="1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spcBef>
                <a:spcPts val="1"/>
              </a:spcBef>
              <a:tabLst/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 manual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71675" y="4197350"/>
            <a:ext cx="4476750" cy="3384550"/>
          </a:xfrm>
          <a:prstGeom prst="rect">
            <a:avLst/>
          </a:prstGeom>
        </p:spPr>
      </p:pic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1892300" y="8067675"/>
          <a:ext cx="4591049" cy="1524000"/>
        </p:xfrm>
        <a:graphic>
          <a:graphicData uri="http://schemas.openxmlformats.org/drawingml/2006/table">
            <a:tbl>
              <a:tblPr/>
              <a:tblGrid>
                <a:gridCol w="2301875"/>
                <a:gridCol w="1045210"/>
                <a:gridCol w="1243965"/>
              </a:tblGrid>
              <a:tr h="377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ct val="90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500" kern="0" spc="0" baseline="694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9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0" baseline="694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r>
                        <a:rPr sz="1500" kern="0" spc="10" baseline="694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000" kern="0" spc="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DC</a:t>
                      </a:r>
                      <a:r>
                        <a:rPr sz="2000" kern="0" spc="1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12V,1</a:t>
                      </a:r>
                      <a:r>
                        <a:rPr sz="2000" kern="0" spc="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.0A</a:t>
                      </a:r>
                      <a:endParaRPr sz="2000" baseline="-520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504" algn="l" rtl="0" eaLnBrk="0">
                        <a:lnSpc>
                          <a:spcPts val="1825"/>
                        </a:lnSpc>
                        <a:spcBef>
                          <a:spcPts val="4"/>
                        </a:spcBef>
                        <a:tabLst>
                          <a:tab pos="117475" algn="l"/>
                        </a:tabLst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800" kern="0" spc="0" baseline="-718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000" kern="0" spc="0" baseline="5675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id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5675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Absorption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2200" kern="0" spc="0" baseline="-734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1.6L/min</a:t>
                      </a:r>
                      <a:endParaRPr sz="2200" baseline="-734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b="1" kern="0" spc="0" baseline="80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300" b="1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9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2500</a:t>
                      </a:r>
                      <a:r>
                        <a:rPr sz="1300" b="1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4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" algn="l" rtl="0" eaLnBrk="0">
                        <a:lnSpc>
                          <a:spcPts val="1615"/>
                        </a:lnSpc>
                        <a:tabLst/>
                      </a:pPr>
                      <a:r>
                        <a:rPr sz="13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Noise:</a:t>
                      </a: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53dB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" algn="l" rtl="0" eaLnBrk="0">
                        <a:lnSpc>
                          <a:spcPts val="126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kern="0" spc="0" baseline="1688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Motor</a:t>
                      </a:r>
                      <a:r>
                        <a:rPr sz="9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0" baseline="1688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1500" kern="0" spc="20" baseline="1688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500" b="1" kern="0" spc="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Brushless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Motor</a:t>
                      </a:r>
                      <a:endParaRPr sz="1500" baseline="-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ts val="124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0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mm: 127*144*244mm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6079" algn="l" rtl="0" eaLnBrk="0">
                        <a:lnSpc>
                          <a:spcPts val="166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300" b="1" kern="0" spc="0" baseline="4214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8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0" baseline="-1795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</a:t>
                      </a:r>
                      <a:r>
                        <a:rPr sz="1300" b="1" kern="0" spc="10" baseline="-1795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mbar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7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19" algn="l" rtl="0" eaLnBrk="0">
                        <a:lnSpc>
                          <a:spcPts val="590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3019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8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8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275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6" name="textbox 86"/>
          <p:cNvSpPr/>
          <p:nvPr/>
        </p:nvSpPr>
        <p:spPr>
          <a:xfrm>
            <a:off x="2207802" y="9422793"/>
            <a:ext cx="81280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29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2209974" y="9367815"/>
            <a:ext cx="80010" cy="1085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51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u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64266" y="9337653"/>
            <a:ext cx="55778" cy="194652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07459" y="9337653"/>
            <a:ext cx="55435" cy="194652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1922509" y="9422793"/>
            <a:ext cx="195579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2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Vac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1922509" y="9324953"/>
            <a:ext cx="196214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4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Max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4320219" y="8316233"/>
            <a:ext cx="91439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87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e: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4333055" y="8225993"/>
            <a:ext cx="109854" cy="90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0000"/>
              </a:lnSpc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qu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4248972" y="8290249"/>
            <a:ext cx="5778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75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4264237" y="8192655"/>
            <a:ext cx="60960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78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4213209" y="8301773"/>
            <a:ext cx="58419" cy="89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</a:t>
            </a:r>
            <a:endParaRPr sz="500" dirty="0">
              <a:latin typeface="SimSun"/>
              <a:ea typeface="SimSun"/>
              <a:cs typeface="SimSun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4213209" y="8207323"/>
            <a:ext cx="67310" cy="1085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889140" y="7943850"/>
            <a:ext cx="4610100" cy="6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2025-06-26T11:00:13Z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2025-06-26T11:00:19</vt:filetime>
  </property>
  <property fmtid="{D5CDD505-2E9C-101B-9397-08002B2CF9AE}" pid="4" name="UsrData">
    <vt:lpwstr>685cb7ba909bb1001f798e22wl</vt:lpwstr>
  </property>
</Properties>
</file>